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256" r:id="rId2"/>
    <p:sldId id="355" r:id="rId3"/>
    <p:sldId id="261" r:id="rId4"/>
    <p:sldId id="260" r:id="rId5"/>
    <p:sldId id="262" r:id="rId6"/>
    <p:sldId id="281" r:id="rId7"/>
    <p:sldId id="282" r:id="rId8"/>
    <p:sldId id="285" r:id="rId9"/>
    <p:sldId id="283" r:id="rId10"/>
    <p:sldId id="264" r:id="rId11"/>
    <p:sldId id="286" r:id="rId12"/>
    <p:sldId id="266" r:id="rId13"/>
    <p:sldId id="287" r:id="rId14"/>
    <p:sldId id="310" r:id="rId15"/>
    <p:sldId id="288" r:id="rId16"/>
    <p:sldId id="289" r:id="rId17"/>
    <p:sldId id="331" r:id="rId18"/>
    <p:sldId id="290" r:id="rId19"/>
    <p:sldId id="267" r:id="rId20"/>
    <p:sldId id="311" r:id="rId21"/>
    <p:sldId id="312" r:id="rId22"/>
    <p:sldId id="268" r:id="rId23"/>
    <p:sldId id="269" r:id="rId24"/>
    <p:sldId id="313" r:id="rId25"/>
    <p:sldId id="274" r:id="rId26"/>
    <p:sldId id="359" r:id="rId27"/>
    <p:sldId id="314" r:id="rId28"/>
    <p:sldId id="323" r:id="rId29"/>
    <p:sldId id="327" r:id="rId30"/>
    <p:sldId id="328" r:id="rId31"/>
    <p:sldId id="329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9" r:id="rId40"/>
    <p:sldId id="351" r:id="rId41"/>
    <p:sldId id="357" r:id="rId42"/>
    <p:sldId id="347" r:id="rId43"/>
    <p:sldId id="345" r:id="rId44"/>
    <p:sldId id="270" r:id="rId45"/>
    <p:sldId id="362" r:id="rId46"/>
    <p:sldId id="366" r:id="rId47"/>
    <p:sldId id="340" r:id="rId48"/>
    <p:sldId id="343" r:id="rId49"/>
    <p:sldId id="358" r:id="rId50"/>
  </p:sldIdLst>
  <p:sldSz cx="9906000" cy="6858000" type="A4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CC"/>
    <a:srgbClr val="CCCC00"/>
    <a:srgbClr val="3399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>
      <p:cViewPr>
        <p:scale>
          <a:sx n="66" d="100"/>
          <a:sy n="66" d="100"/>
        </p:scale>
        <p:origin x="-630" y="-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330D5-5352-4BF8-9A18-2AD3238157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EBF7B5-F74C-4589-84C3-DE6C18D0BACB}">
      <dgm:prSet phldrT="[Texto]"/>
      <dgm:spPr/>
      <dgm:t>
        <a:bodyPr/>
        <a:lstStyle/>
        <a:p>
          <a:endParaRPr lang="es-AR" dirty="0"/>
        </a:p>
      </dgm:t>
    </dgm:pt>
    <dgm:pt modelId="{796BAA8E-65A2-43F8-ACF6-FABFECC309E0}" type="sibTrans" cxnId="{DFD82474-8790-477D-9840-7674F4946226}">
      <dgm:prSet/>
      <dgm:spPr/>
      <dgm:t>
        <a:bodyPr/>
        <a:lstStyle/>
        <a:p>
          <a:endParaRPr lang="es-AR"/>
        </a:p>
      </dgm:t>
    </dgm:pt>
    <dgm:pt modelId="{5B762A5C-965E-475D-850D-2936F6770E93}" type="parTrans" cxnId="{DFD82474-8790-477D-9840-7674F4946226}">
      <dgm:prSet/>
      <dgm:spPr/>
      <dgm:t>
        <a:bodyPr/>
        <a:lstStyle/>
        <a:p>
          <a:endParaRPr lang="es-AR"/>
        </a:p>
      </dgm:t>
    </dgm:pt>
    <dgm:pt modelId="{D899DDF5-156E-4652-90E9-FED03092AC7E}" type="pres">
      <dgm:prSet presAssocID="{4EC330D5-5352-4BF8-9A18-2AD3238157C6}" presName="arrowDiagram" presStyleCnt="0">
        <dgm:presLayoutVars>
          <dgm:chMax val="5"/>
          <dgm:dir/>
          <dgm:resizeHandles val="exact"/>
        </dgm:presLayoutVars>
      </dgm:prSet>
      <dgm:spPr/>
    </dgm:pt>
    <dgm:pt modelId="{0F7EBC45-8D53-490B-BACC-52F1548C9E75}" type="pres">
      <dgm:prSet presAssocID="{4EC330D5-5352-4BF8-9A18-2AD3238157C6}" presName="arrow" presStyleLbl="bgShp" presStyleIdx="0" presStyleCnt="1" custScaleX="12398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AFB3641D-6B75-4558-A79F-47EA8DC4F723}" type="pres">
      <dgm:prSet presAssocID="{4EC330D5-5352-4BF8-9A18-2AD3238157C6}" presName="arrowDiagram1" presStyleCnt="0">
        <dgm:presLayoutVars>
          <dgm:bulletEnabled val="1"/>
        </dgm:presLayoutVars>
      </dgm:prSet>
      <dgm:spPr/>
    </dgm:pt>
    <dgm:pt modelId="{697C341F-FBE7-444A-A359-EEE431FF0817}" type="pres">
      <dgm:prSet presAssocID="{C4EBF7B5-F74C-4589-84C3-DE6C18D0BACB}" presName="bullet1" presStyleLbl="node1" presStyleIdx="0" presStyleCnt="1"/>
      <dgm:spPr>
        <a:noFill/>
        <a:ln>
          <a:noFill/>
        </a:ln>
      </dgm:spPr>
    </dgm:pt>
    <dgm:pt modelId="{3C7BC640-4486-44B5-97FC-0B993E35B552}" type="pres">
      <dgm:prSet presAssocID="{C4EBF7B5-F74C-4589-84C3-DE6C18D0BACB}" presName="textBox1" presStyleLbl="revTx" presStyleIdx="0" presStyleCnt="1" custScaleX="18878" custScaleY="216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60EBBE6-5839-497F-ABC6-AA4383358E79}" type="presOf" srcId="{C4EBF7B5-F74C-4589-84C3-DE6C18D0BACB}" destId="{3C7BC640-4486-44B5-97FC-0B993E35B552}" srcOrd="0" destOrd="0" presId="urn:microsoft.com/office/officeart/2005/8/layout/arrow2"/>
    <dgm:cxn modelId="{DFD82474-8790-477D-9840-7674F4946226}" srcId="{4EC330D5-5352-4BF8-9A18-2AD3238157C6}" destId="{C4EBF7B5-F74C-4589-84C3-DE6C18D0BACB}" srcOrd="0" destOrd="0" parTransId="{5B762A5C-965E-475D-850D-2936F6770E93}" sibTransId="{796BAA8E-65A2-43F8-ACF6-FABFECC309E0}"/>
    <dgm:cxn modelId="{A02031C3-7671-46B3-B4D8-0525720DDC62}" type="presOf" srcId="{4EC330D5-5352-4BF8-9A18-2AD3238157C6}" destId="{D899DDF5-156E-4652-90E9-FED03092AC7E}" srcOrd="0" destOrd="0" presId="urn:microsoft.com/office/officeart/2005/8/layout/arrow2"/>
    <dgm:cxn modelId="{2AA13F26-28BA-48A9-8265-24A33B197602}" type="presParOf" srcId="{D899DDF5-156E-4652-90E9-FED03092AC7E}" destId="{0F7EBC45-8D53-490B-BACC-52F1548C9E75}" srcOrd="0" destOrd="0" presId="urn:microsoft.com/office/officeart/2005/8/layout/arrow2"/>
    <dgm:cxn modelId="{A4E9D11B-7B93-4C13-8124-B839ECEF517A}" type="presParOf" srcId="{D899DDF5-156E-4652-90E9-FED03092AC7E}" destId="{AFB3641D-6B75-4558-A79F-47EA8DC4F723}" srcOrd="1" destOrd="0" presId="urn:microsoft.com/office/officeart/2005/8/layout/arrow2"/>
    <dgm:cxn modelId="{21685CB3-054E-4CDA-8BDA-0B31E13D7013}" type="presParOf" srcId="{AFB3641D-6B75-4558-A79F-47EA8DC4F723}" destId="{697C341F-FBE7-444A-A359-EEE431FF0817}" srcOrd="0" destOrd="0" presId="urn:microsoft.com/office/officeart/2005/8/layout/arrow2"/>
    <dgm:cxn modelId="{A96EA1E4-F2B4-4B39-96CD-BA49B05E521E}" type="presParOf" srcId="{AFB3641D-6B75-4558-A79F-47EA8DC4F723}" destId="{3C7BC640-4486-44B5-97FC-0B993E35B55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96CBA-5D65-477D-AA4B-5AE2768AE5C0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44FE7DFB-0D6F-4C89-AAAC-4700D99C1D08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CONOCIMIENTOS CIENTÍFICOS TECNOLÓGICOS</a:t>
          </a:r>
          <a:endParaRPr lang="es-AR" b="1" dirty="0">
            <a:solidFill>
              <a:schemeClr val="tx1"/>
            </a:solidFill>
          </a:endParaRPr>
        </a:p>
      </dgm:t>
    </dgm:pt>
    <dgm:pt modelId="{2B462CB3-988B-4CB0-83D7-E6099A07A0C9}" type="parTrans" cxnId="{07ACDB26-51DE-4F9B-982D-891CAE21E428}">
      <dgm:prSet/>
      <dgm:spPr/>
      <dgm:t>
        <a:bodyPr/>
        <a:lstStyle/>
        <a:p>
          <a:endParaRPr lang="es-AR"/>
        </a:p>
      </dgm:t>
    </dgm:pt>
    <dgm:pt modelId="{FD93F517-B972-4F89-86C4-65A4265A9351}" type="sibTrans" cxnId="{07ACDB26-51DE-4F9B-982D-891CAE21E428}">
      <dgm:prSet/>
      <dgm:spPr/>
      <dgm:t>
        <a:bodyPr/>
        <a:lstStyle/>
        <a:p>
          <a:endParaRPr lang="es-AR"/>
        </a:p>
      </dgm:t>
    </dgm:pt>
    <dgm:pt modelId="{21A6F260-D3D5-4644-95DE-6C3EAAC28D2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CONOCIMIENTOS VINCULADOS CON LOS SABERES EN ACCIÓN</a:t>
          </a:r>
          <a:endParaRPr lang="es-AR" b="1" dirty="0">
            <a:solidFill>
              <a:schemeClr val="tx1"/>
            </a:solidFill>
          </a:endParaRPr>
        </a:p>
      </dgm:t>
    </dgm:pt>
    <dgm:pt modelId="{203E596D-3D18-4987-9C8B-71C4FC85E494}" type="parTrans" cxnId="{339A7B65-30EE-4607-8A3A-08CB6C0DCB8B}">
      <dgm:prSet/>
      <dgm:spPr/>
      <dgm:t>
        <a:bodyPr/>
        <a:lstStyle/>
        <a:p>
          <a:endParaRPr lang="es-AR"/>
        </a:p>
      </dgm:t>
    </dgm:pt>
    <dgm:pt modelId="{B3AEFF62-943F-4400-B117-D739FA354386}" type="sibTrans" cxnId="{339A7B65-30EE-4607-8A3A-08CB6C0DCB8B}">
      <dgm:prSet/>
      <dgm:spPr/>
      <dgm:t>
        <a:bodyPr/>
        <a:lstStyle/>
        <a:p>
          <a:endParaRPr lang="es-AR"/>
        </a:p>
      </dgm:t>
    </dgm:pt>
    <dgm:pt modelId="{791E1DC4-246F-424F-9F94-8F07C57B83E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CONOCIMIENTOS  TÉCNICOS ESPECÍFICOS </a:t>
          </a:r>
          <a:endParaRPr lang="es-AR" sz="1400" b="1" dirty="0">
            <a:solidFill>
              <a:schemeClr val="tx1"/>
            </a:solidFill>
          </a:endParaRPr>
        </a:p>
      </dgm:t>
    </dgm:pt>
    <dgm:pt modelId="{204188F1-5E3E-415D-AFB1-33BA50CA34E7}" type="sibTrans" cxnId="{743F3435-7CE8-4CC8-B846-88C4E0A5DDBD}">
      <dgm:prSet/>
      <dgm:spPr/>
      <dgm:t>
        <a:bodyPr/>
        <a:lstStyle/>
        <a:p>
          <a:endParaRPr lang="es-AR"/>
        </a:p>
      </dgm:t>
    </dgm:pt>
    <dgm:pt modelId="{A14043C6-2704-4AA2-A550-1654056A1AB3}" type="parTrans" cxnId="{743F3435-7CE8-4CC8-B846-88C4E0A5DDBD}">
      <dgm:prSet/>
      <dgm:spPr/>
      <dgm:t>
        <a:bodyPr/>
        <a:lstStyle/>
        <a:p>
          <a:endParaRPr lang="es-AR"/>
        </a:p>
      </dgm:t>
    </dgm:pt>
    <dgm:pt modelId="{1C0EFF90-29D3-4D87-8581-E730C42C6533}" type="pres">
      <dgm:prSet presAssocID="{67196CBA-5D65-477D-AA4B-5AE2768AE5C0}" presName="compositeShape" presStyleCnt="0">
        <dgm:presLayoutVars>
          <dgm:chMax val="7"/>
          <dgm:dir/>
          <dgm:resizeHandles val="exact"/>
        </dgm:presLayoutVars>
      </dgm:prSet>
      <dgm:spPr/>
    </dgm:pt>
    <dgm:pt modelId="{DE8AB702-6408-4018-B148-A15485CF506E}" type="pres">
      <dgm:prSet presAssocID="{67196CBA-5D65-477D-AA4B-5AE2768AE5C0}" presName="wedge1" presStyleLbl="node1" presStyleIdx="0" presStyleCnt="3"/>
      <dgm:spPr/>
      <dgm:t>
        <a:bodyPr/>
        <a:lstStyle/>
        <a:p>
          <a:endParaRPr lang="es-AR"/>
        </a:p>
      </dgm:t>
    </dgm:pt>
    <dgm:pt modelId="{B3873915-2EE3-4E41-9D47-3BAF6DE5450B}" type="pres">
      <dgm:prSet presAssocID="{67196CBA-5D65-477D-AA4B-5AE2768AE5C0}" presName="dummy1a" presStyleCnt="0"/>
      <dgm:spPr/>
    </dgm:pt>
    <dgm:pt modelId="{F748CF35-57F2-4AD5-8C8F-41878275F5F5}" type="pres">
      <dgm:prSet presAssocID="{67196CBA-5D65-477D-AA4B-5AE2768AE5C0}" presName="dummy1b" presStyleCnt="0"/>
      <dgm:spPr/>
    </dgm:pt>
    <dgm:pt modelId="{1783D678-6999-4AAC-A00B-EC34716ABAB0}" type="pres">
      <dgm:prSet presAssocID="{67196CBA-5D65-477D-AA4B-5AE2768AE5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C535EC-05DF-4DEA-928B-98CEECFD6771}" type="pres">
      <dgm:prSet presAssocID="{67196CBA-5D65-477D-AA4B-5AE2768AE5C0}" presName="wedge2" presStyleLbl="node1" presStyleIdx="1" presStyleCnt="3" custLinFactNeighborX="-758" custLinFactNeighborY="106"/>
      <dgm:spPr/>
      <dgm:t>
        <a:bodyPr/>
        <a:lstStyle/>
        <a:p>
          <a:endParaRPr lang="es-AR"/>
        </a:p>
      </dgm:t>
    </dgm:pt>
    <dgm:pt modelId="{1512940C-DEC2-4E9D-B870-BC6F4FCBD648}" type="pres">
      <dgm:prSet presAssocID="{67196CBA-5D65-477D-AA4B-5AE2768AE5C0}" presName="dummy2a" presStyleCnt="0"/>
      <dgm:spPr/>
    </dgm:pt>
    <dgm:pt modelId="{E644E5F6-E64E-41B5-BEF2-0D3B36AD7408}" type="pres">
      <dgm:prSet presAssocID="{67196CBA-5D65-477D-AA4B-5AE2768AE5C0}" presName="dummy2b" presStyleCnt="0"/>
      <dgm:spPr/>
    </dgm:pt>
    <dgm:pt modelId="{2D10B5E1-6B86-4B10-A425-3AF037215656}" type="pres">
      <dgm:prSet presAssocID="{67196CBA-5D65-477D-AA4B-5AE2768AE5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BDD509-BE51-4E37-9271-7F604F0237E0}" type="pres">
      <dgm:prSet presAssocID="{67196CBA-5D65-477D-AA4B-5AE2768AE5C0}" presName="wedge3" presStyleLbl="node1" presStyleIdx="2" presStyleCnt="3"/>
      <dgm:spPr/>
      <dgm:t>
        <a:bodyPr/>
        <a:lstStyle/>
        <a:p>
          <a:endParaRPr lang="es-AR"/>
        </a:p>
      </dgm:t>
    </dgm:pt>
    <dgm:pt modelId="{F6295B8A-BF9A-40A9-932A-9A1A71260A4C}" type="pres">
      <dgm:prSet presAssocID="{67196CBA-5D65-477D-AA4B-5AE2768AE5C0}" presName="dummy3a" presStyleCnt="0"/>
      <dgm:spPr/>
    </dgm:pt>
    <dgm:pt modelId="{03151048-1EFB-4159-B7FF-0AEF18047F67}" type="pres">
      <dgm:prSet presAssocID="{67196CBA-5D65-477D-AA4B-5AE2768AE5C0}" presName="dummy3b" presStyleCnt="0"/>
      <dgm:spPr/>
    </dgm:pt>
    <dgm:pt modelId="{96B272E3-597F-475F-AC47-6EB0F58479D8}" type="pres">
      <dgm:prSet presAssocID="{67196CBA-5D65-477D-AA4B-5AE2768AE5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64F206-F4F8-4271-BF16-FF453DC7EA26}" type="pres">
      <dgm:prSet presAssocID="{FD93F517-B972-4F89-86C4-65A4265A9351}" presName="arrowWedge1" presStyleLbl="fgSibTrans2D1" presStyleIdx="0" presStyleCnt="3" custLinFactNeighborY="-1377"/>
      <dgm:spPr>
        <a:solidFill>
          <a:schemeClr val="accent2">
            <a:lumMod val="60000"/>
            <a:lumOff val="40000"/>
          </a:schemeClr>
        </a:solidFill>
      </dgm:spPr>
    </dgm:pt>
    <dgm:pt modelId="{7CF1A882-F799-446D-891B-C792FA8EF6DD}" type="pres">
      <dgm:prSet presAssocID="{B3AEFF62-943F-4400-B117-D739FA354386}" presName="arrowWedge2" presStyleLbl="fgSibTrans2D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906B921B-04A3-401F-BD4E-BF0737C78382}" type="pres">
      <dgm:prSet presAssocID="{204188F1-5E3E-415D-AFB1-33BA50CA34E7}" presName="arrowWedge3" presStyleLbl="fgSibTrans2D1" presStyleIdx="2" presStyleCnt="3" custLinFactNeighborY="-1377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0293AE66-955B-4209-9C99-48C7C1EB5A32}" type="presOf" srcId="{791E1DC4-246F-424F-9F94-8F07C57B83E7}" destId="{96B272E3-597F-475F-AC47-6EB0F58479D8}" srcOrd="1" destOrd="0" presId="urn:microsoft.com/office/officeart/2005/8/layout/cycle8"/>
    <dgm:cxn modelId="{14A10968-EDF9-4416-9553-F20514FAB35F}" type="presOf" srcId="{791E1DC4-246F-424F-9F94-8F07C57B83E7}" destId="{37BDD509-BE51-4E37-9271-7F604F0237E0}" srcOrd="0" destOrd="0" presId="urn:microsoft.com/office/officeart/2005/8/layout/cycle8"/>
    <dgm:cxn modelId="{4B15196F-2A13-4B47-99A8-6FBC5795CAC7}" type="presOf" srcId="{21A6F260-D3D5-4644-95DE-6C3EAAC28D24}" destId="{66C535EC-05DF-4DEA-928B-98CEECFD6771}" srcOrd="0" destOrd="0" presId="urn:microsoft.com/office/officeart/2005/8/layout/cycle8"/>
    <dgm:cxn modelId="{995F9577-603A-4407-B795-DA7CB7D0EEF5}" type="presOf" srcId="{44FE7DFB-0D6F-4C89-AAAC-4700D99C1D08}" destId="{DE8AB702-6408-4018-B148-A15485CF506E}" srcOrd="0" destOrd="0" presId="urn:microsoft.com/office/officeart/2005/8/layout/cycle8"/>
    <dgm:cxn modelId="{DBA220FA-AD6F-4D76-ACC9-0A1CF5BD3534}" type="presOf" srcId="{21A6F260-D3D5-4644-95DE-6C3EAAC28D24}" destId="{2D10B5E1-6B86-4B10-A425-3AF037215656}" srcOrd="1" destOrd="0" presId="urn:microsoft.com/office/officeart/2005/8/layout/cycle8"/>
    <dgm:cxn modelId="{339A7B65-30EE-4607-8A3A-08CB6C0DCB8B}" srcId="{67196CBA-5D65-477D-AA4B-5AE2768AE5C0}" destId="{21A6F260-D3D5-4644-95DE-6C3EAAC28D24}" srcOrd="1" destOrd="0" parTransId="{203E596D-3D18-4987-9C8B-71C4FC85E494}" sibTransId="{B3AEFF62-943F-4400-B117-D739FA354386}"/>
    <dgm:cxn modelId="{203BC282-5A0E-4A49-B7A8-A5BEB0F7A442}" type="presOf" srcId="{44FE7DFB-0D6F-4C89-AAAC-4700D99C1D08}" destId="{1783D678-6999-4AAC-A00B-EC34716ABAB0}" srcOrd="1" destOrd="0" presId="urn:microsoft.com/office/officeart/2005/8/layout/cycle8"/>
    <dgm:cxn modelId="{07ACDB26-51DE-4F9B-982D-891CAE21E428}" srcId="{67196CBA-5D65-477D-AA4B-5AE2768AE5C0}" destId="{44FE7DFB-0D6F-4C89-AAAC-4700D99C1D08}" srcOrd="0" destOrd="0" parTransId="{2B462CB3-988B-4CB0-83D7-E6099A07A0C9}" sibTransId="{FD93F517-B972-4F89-86C4-65A4265A9351}"/>
    <dgm:cxn modelId="{743F3435-7CE8-4CC8-B846-88C4E0A5DDBD}" srcId="{67196CBA-5D65-477D-AA4B-5AE2768AE5C0}" destId="{791E1DC4-246F-424F-9F94-8F07C57B83E7}" srcOrd="2" destOrd="0" parTransId="{A14043C6-2704-4AA2-A550-1654056A1AB3}" sibTransId="{204188F1-5E3E-415D-AFB1-33BA50CA34E7}"/>
    <dgm:cxn modelId="{67484839-548E-4F57-993A-83402C52590C}" type="presOf" srcId="{67196CBA-5D65-477D-AA4B-5AE2768AE5C0}" destId="{1C0EFF90-29D3-4D87-8581-E730C42C6533}" srcOrd="0" destOrd="0" presId="urn:microsoft.com/office/officeart/2005/8/layout/cycle8"/>
    <dgm:cxn modelId="{AAEE7BAC-4E90-44FF-B319-E04B21213B0A}" type="presParOf" srcId="{1C0EFF90-29D3-4D87-8581-E730C42C6533}" destId="{DE8AB702-6408-4018-B148-A15485CF506E}" srcOrd="0" destOrd="0" presId="urn:microsoft.com/office/officeart/2005/8/layout/cycle8"/>
    <dgm:cxn modelId="{5B718F91-8822-4F15-BBA1-45E68A8C4852}" type="presParOf" srcId="{1C0EFF90-29D3-4D87-8581-E730C42C6533}" destId="{B3873915-2EE3-4E41-9D47-3BAF6DE5450B}" srcOrd="1" destOrd="0" presId="urn:microsoft.com/office/officeart/2005/8/layout/cycle8"/>
    <dgm:cxn modelId="{A043D127-C9BD-4AB1-B57A-D50A73E3D1A9}" type="presParOf" srcId="{1C0EFF90-29D3-4D87-8581-E730C42C6533}" destId="{F748CF35-57F2-4AD5-8C8F-41878275F5F5}" srcOrd="2" destOrd="0" presId="urn:microsoft.com/office/officeart/2005/8/layout/cycle8"/>
    <dgm:cxn modelId="{E849BC0D-AB7B-4F77-BDA9-D0FBBAF2E9A9}" type="presParOf" srcId="{1C0EFF90-29D3-4D87-8581-E730C42C6533}" destId="{1783D678-6999-4AAC-A00B-EC34716ABAB0}" srcOrd="3" destOrd="0" presId="urn:microsoft.com/office/officeart/2005/8/layout/cycle8"/>
    <dgm:cxn modelId="{C45158A3-EC3D-410D-A0C1-442BC3383FB1}" type="presParOf" srcId="{1C0EFF90-29D3-4D87-8581-E730C42C6533}" destId="{66C535EC-05DF-4DEA-928B-98CEECFD6771}" srcOrd="4" destOrd="0" presId="urn:microsoft.com/office/officeart/2005/8/layout/cycle8"/>
    <dgm:cxn modelId="{D6A794A6-0E67-479A-8B39-65E71BFCDAB1}" type="presParOf" srcId="{1C0EFF90-29D3-4D87-8581-E730C42C6533}" destId="{1512940C-DEC2-4E9D-B870-BC6F4FCBD648}" srcOrd="5" destOrd="0" presId="urn:microsoft.com/office/officeart/2005/8/layout/cycle8"/>
    <dgm:cxn modelId="{83476CB6-B570-4D47-93D9-544019823EF5}" type="presParOf" srcId="{1C0EFF90-29D3-4D87-8581-E730C42C6533}" destId="{E644E5F6-E64E-41B5-BEF2-0D3B36AD7408}" srcOrd="6" destOrd="0" presId="urn:microsoft.com/office/officeart/2005/8/layout/cycle8"/>
    <dgm:cxn modelId="{3D1A8341-E4E9-482C-8190-AE0A73C2ADE3}" type="presParOf" srcId="{1C0EFF90-29D3-4D87-8581-E730C42C6533}" destId="{2D10B5E1-6B86-4B10-A425-3AF037215656}" srcOrd="7" destOrd="0" presId="urn:microsoft.com/office/officeart/2005/8/layout/cycle8"/>
    <dgm:cxn modelId="{CB570045-35B7-4B3D-9E78-94D6E87F2839}" type="presParOf" srcId="{1C0EFF90-29D3-4D87-8581-E730C42C6533}" destId="{37BDD509-BE51-4E37-9271-7F604F0237E0}" srcOrd="8" destOrd="0" presId="urn:microsoft.com/office/officeart/2005/8/layout/cycle8"/>
    <dgm:cxn modelId="{FF17D51F-6584-421A-8860-A58C54C5789F}" type="presParOf" srcId="{1C0EFF90-29D3-4D87-8581-E730C42C6533}" destId="{F6295B8A-BF9A-40A9-932A-9A1A71260A4C}" srcOrd="9" destOrd="0" presId="urn:microsoft.com/office/officeart/2005/8/layout/cycle8"/>
    <dgm:cxn modelId="{8E02F79E-0388-450A-9190-DA420C86687C}" type="presParOf" srcId="{1C0EFF90-29D3-4D87-8581-E730C42C6533}" destId="{03151048-1EFB-4159-B7FF-0AEF18047F67}" srcOrd="10" destOrd="0" presId="urn:microsoft.com/office/officeart/2005/8/layout/cycle8"/>
    <dgm:cxn modelId="{F8A136CA-4E0D-4B3A-B546-5377BCC076CD}" type="presParOf" srcId="{1C0EFF90-29D3-4D87-8581-E730C42C6533}" destId="{96B272E3-597F-475F-AC47-6EB0F58479D8}" srcOrd="11" destOrd="0" presId="urn:microsoft.com/office/officeart/2005/8/layout/cycle8"/>
    <dgm:cxn modelId="{C802DF8C-7824-4D1F-A20B-9079E9E5B7F1}" type="presParOf" srcId="{1C0EFF90-29D3-4D87-8581-E730C42C6533}" destId="{BB64F206-F4F8-4271-BF16-FF453DC7EA26}" srcOrd="12" destOrd="0" presId="urn:microsoft.com/office/officeart/2005/8/layout/cycle8"/>
    <dgm:cxn modelId="{4FCA2669-5CC4-4FBB-A712-6DDB11DCC3E8}" type="presParOf" srcId="{1C0EFF90-29D3-4D87-8581-E730C42C6533}" destId="{7CF1A882-F799-446D-891B-C792FA8EF6DD}" srcOrd="13" destOrd="0" presId="urn:microsoft.com/office/officeart/2005/8/layout/cycle8"/>
    <dgm:cxn modelId="{D8C1A0FA-7041-48EE-BC96-410F482532A4}" type="presParOf" srcId="{1C0EFF90-29D3-4D87-8581-E730C42C6533}" destId="{906B921B-04A3-401F-BD4E-BF0737C7838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1EBD0-7BEB-447E-859F-F3375B1FDB21}" type="doc">
      <dgm:prSet loTypeId="urn:microsoft.com/office/officeart/2005/8/layout/gear1" loCatId="process" qsTypeId="urn:microsoft.com/office/officeart/2005/8/quickstyle/3d7" qsCatId="3D" csTypeId="urn:microsoft.com/office/officeart/2005/8/colors/colorful3" csCatId="colorful" phldr="1"/>
      <dgm:spPr/>
    </dgm:pt>
    <dgm:pt modelId="{38A970BD-FF37-4751-BB99-750FB7727CB0}">
      <dgm:prSet phldrT="[Texto]"/>
      <dgm:spPr/>
      <dgm:t>
        <a:bodyPr/>
        <a:lstStyle/>
        <a:p>
          <a:r>
            <a: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</a:t>
          </a:r>
          <a:endParaRPr lang="es-A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F9BE4-37B4-4272-8250-F73DD7BB5329}" type="parTrans" cxnId="{49B8CA8C-4A8D-414D-A076-E4E2D561E6F3}">
      <dgm:prSet/>
      <dgm:spPr/>
      <dgm:t>
        <a:bodyPr/>
        <a:lstStyle/>
        <a:p>
          <a:endParaRPr lang="es-AR"/>
        </a:p>
      </dgm:t>
    </dgm:pt>
    <dgm:pt modelId="{44171E1A-DDA3-4A72-8D9F-EE406F95C80E}" type="sibTrans" cxnId="{49B8CA8C-4A8D-414D-A076-E4E2D561E6F3}">
      <dgm:prSet/>
      <dgm:spPr/>
      <dgm:t>
        <a:bodyPr/>
        <a:lstStyle/>
        <a:p>
          <a:endParaRPr lang="es-AR"/>
        </a:p>
      </dgm:t>
    </dgm:pt>
    <dgm:pt modelId="{11FDDC42-21FD-4C5B-9A9D-F954DF2F3512}">
      <dgm:prSet phldrT="[Texto]" custT="1"/>
      <dgm:spPr/>
      <dgm:t>
        <a:bodyPr/>
        <a:lstStyle/>
        <a:p>
          <a:r>
            <a:rPr lang="es-A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</a:t>
          </a:r>
          <a:endParaRPr lang="es-A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5B96F-C326-4948-BB89-B4DFA92D915B}" type="parTrans" cxnId="{44DD8BDC-C3D7-47B5-AA8C-2F56156C558D}">
      <dgm:prSet/>
      <dgm:spPr/>
      <dgm:t>
        <a:bodyPr/>
        <a:lstStyle/>
        <a:p>
          <a:endParaRPr lang="es-AR"/>
        </a:p>
      </dgm:t>
    </dgm:pt>
    <dgm:pt modelId="{AAB268BD-8559-4A22-882E-DA0DAD4BBA17}" type="sibTrans" cxnId="{44DD8BDC-C3D7-47B5-AA8C-2F56156C558D}">
      <dgm:prSet/>
      <dgm:spPr/>
      <dgm:t>
        <a:bodyPr/>
        <a:lstStyle/>
        <a:p>
          <a:endParaRPr lang="es-AR"/>
        </a:p>
      </dgm:t>
    </dgm:pt>
    <dgm:pt modelId="{B547D593-02CA-4960-AB7F-7350F86E9790}">
      <dgm:prSet phldrT="[Texto]" custT="1"/>
      <dgm:spPr/>
      <dgm:t>
        <a:bodyPr/>
        <a:lstStyle/>
        <a:p>
          <a:r>
            <a:rPr lang="es-A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AUTONOMÍA</a:t>
          </a:r>
          <a:endParaRPr lang="es-A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A16258-795C-47E7-B54F-279F78920ACF}" type="parTrans" cxnId="{EEF8F3D7-0612-40A7-BA55-7D02B3BF2EEA}">
      <dgm:prSet/>
      <dgm:spPr/>
      <dgm:t>
        <a:bodyPr/>
        <a:lstStyle/>
        <a:p>
          <a:endParaRPr lang="es-AR"/>
        </a:p>
      </dgm:t>
    </dgm:pt>
    <dgm:pt modelId="{FDAD7E2F-6965-4015-AA2B-7B558CB1A28E}" type="sibTrans" cxnId="{EEF8F3D7-0612-40A7-BA55-7D02B3BF2EEA}">
      <dgm:prSet/>
      <dgm:spPr/>
      <dgm:t>
        <a:bodyPr/>
        <a:lstStyle/>
        <a:p>
          <a:endParaRPr lang="es-AR"/>
        </a:p>
      </dgm:t>
    </dgm:pt>
    <dgm:pt modelId="{0CE52C5E-FEF2-43FF-9C93-9F98D8E5ACBA}" type="pres">
      <dgm:prSet presAssocID="{A901EBD0-7BEB-447E-859F-F3375B1FDB2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BA86CF-55D2-4941-94B3-323D0BA55285}" type="pres">
      <dgm:prSet presAssocID="{38A970BD-FF37-4751-BB99-750FB7727CB0}" presName="gear1" presStyleLbl="node1" presStyleIdx="0" presStyleCnt="3" custLinFactNeighborX="1818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D051EB-555D-4478-AAE2-D8363E98A76A}" type="pres">
      <dgm:prSet presAssocID="{38A970BD-FF37-4751-BB99-750FB7727CB0}" presName="gear1srcNode" presStyleLbl="node1" presStyleIdx="0" presStyleCnt="3"/>
      <dgm:spPr/>
      <dgm:t>
        <a:bodyPr/>
        <a:lstStyle/>
        <a:p>
          <a:endParaRPr lang="es-AR"/>
        </a:p>
      </dgm:t>
    </dgm:pt>
    <dgm:pt modelId="{963F82A2-2F5B-48AA-AD71-9A9C61A8E7D3}" type="pres">
      <dgm:prSet presAssocID="{38A970BD-FF37-4751-BB99-750FB7727CB0}" presName="gear1dstNode" presStyleLbl="node1" presStyleIdx="0" presStyleCnt="3"/>
      <dgm:spPr/>
      <dgm:t>
        <a:bodyPr/>
        <a:lstStyle/>
        <a:p>
          <a:endParaRPr lang="es-AR"/>
        </a:p>
      </dgm:t>
    </dgm:pt>
    <dgm:pt modelId="{7F496436-6590-4BE4-BAE7-622D4D1A24C4}" type="pres">
      <dgm:prSet presAssocID="{11FDDC42-21FD-4C5B-9A9D-F954DF2F35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9D41AE-89BA-42EC-9767-10CC946C7E99}" type="pres">
      <dgm:prSet presAssocID="{11FDDC42-21FD-4C5B-9A9D-F954DF2F3512}" presName="gear2srcNode" presStyleLbl="node1" presStyleIdx="1" presStyleCnt="3"/>
      <dgm:spPr/>
      <dgm:t>
        <a:bodyPr/>
        <a:lstStyle/>
        <a:p>
          <a:endParaRPr lang="es-AR"/>
        </a:p>
      </dgm:t>
    </dgm:pt>
    <dgm:pt modelId="{2740356B-662A-46A8-BD62-3EFD9E4A2572}" type="pres">
      <dgm:prSet presAssocID="{11FDDC42-21FD-4C5B-9A9D-F954DF2F3512}" presName="gear2dstNode" presStyleLbl="node1" presStyleIdx="1" presStyleCnt="3"/>
      <dgm:spPr/>
      <dgm:t>
        <a:bodyPr/>
        <a:lstStyle/>
        <a:p>
          <a:endParaRPr lang="es-AR"/>
        </a:p>
      </dgm:t>
    </dgm:pt>
    <dgm:pt modelId="{ED47D847-10EB-4D80-BA16-C08674495054}" type="pres">
      <dgm:prSet presAssocID="{B547D593-02CA-4960-AB7F-7350F86E9790}" presName="gear3" presStyleLbl="node1" presStyleIdx="2" presStyleCnt="3" custLinFactNeighborX="4275" custLinFactNeighborY="2082"/>
      <dgm:spPr/>
      <dgm:t>
        <a:bodyPr/>
        <a:lstStyle/>
        <a:p>
          <a:endParaRPr lang="es-AR"/>
        </a:p>
      </dgm:t>
    </dgm:pt>
    <dgm:pt modelId="{DD58F572-C34A-41A6-9A42-0A006723D767}" type="pres">
      <dgm:prSet presAssocID="{B547D593-02CA-4960-AB7F-7350F86E97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2E003C-BF78-411F-9D6E-1EA2683D3BE0}" type="pres">
      <dgm:prSet presAssocID="{B547D593-02CA-4960-AB7F-7350F86E9790}" presName="gear3srcNode" presStyleLbl="node1" presStyleIdx="2" presStyleCnt="3"/>
      <dgm:spPr/>
      <dgm:t>
        <a:bodyPr/>
        <a:lstStyle/>
        <a:p>
          <a:endParaRPr lang="es-AR"/>
        </a:p>
      </dgm:t>
    </dgm:pt>
    <dgm:pt modelId="{7B3380B1-5B24-44BE-ACEE-1924FBE71798}" type="pres">
      <dgm:prSet presAssocID="{B547D593-02CA-4960-AB7F-7350F86E9790}" presName="gear3dstNode" presStyleLbl="node1" presStyleIdx="2" presStyleCnt="3"/>
      <dgm:spPr/>
      <dgm:t>
        <a:bodyPr/>
        <a:lstStyle/>
        <a:p>
          <a:endParaRPr lang="es-AR"/>
        </a:p>
      </dgm:t>
    </dgm:pt>
    <dgm:pt modelId="{1C1AD587-26C8-4E0B-8FE6-1DC1BC4F4274}" type="pres">
      <dgm:prSet presAssocID="{44171E1A-DDA3-4A72-8D9F-EE406F95C80E}" presName="connector1" presStyleLbl="sibTrans2D1" presStyleIdx="0" presStyleCnt="3"/>
      <dgm:spPr/>
      <dgm:t>
        <a:bodyPr/>
        <a:lstStyle/>
        <a:p>
          <a:endParaRPr lang="es-AR"/>
        </a:p>
      </dgm:t>
    </dgm:pt>
    <dgm:pt modelId="{4FAD4A92-C78F-42AB-A207-DCF0A5066CD6}" type="pres">
      <dgm:prSet presAssocID="{AAB268BD-8559-4A22-882E-DA0DAD4BBA17}" presName="connector2" presStyleLbl="sibTrans2D1" presStyleIdx="1" presStyleCnt="3"/>
      <dgm:spPr/>
      <dgm:t>
        <a:bodyPr/>
        <a:lstStyle/>
        <a:p>
          <a:endParaRPr lang="es-AR"/>
        </a:p>
      </dgm:t>
    </dgm:pt>
    <dgm:pt modelId="{743008E6-7280-4B15-B240-D5893C088C57}" type="pres">
      <dgm:prSet presAssocID="{FDAD7E2F-6965-4015-AA2B-7B558CB1A28E}" presName="connector3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563AB292-C9FC-422B-BAB0-D8E6C4D177D5}" type="presOf" srcId="{B547D593-02CA-4960-AB7F-7350F86E9790}" destId="{462E003C-BF78-411F-9D6E-1EA2683D3BE0}" srcOrd="2" destOrd="0" presId="urn:microsoft.com/office/officeart/2005/8/layout/gear1"/>
    <dgm:cxn modelId="{0F675B22-EDE7-4FDC-BA16-E96E1031FC30}" type="presOf" srcId="{B547D593-02CA-4960-AB7F-7350F86E9790}" destId="{7B3380B1-5B24-44BE-ACEE-1924FBE71798}" srcOrd="3" destOrd="0" presId="urn:microsoft.com/office/officeart/2005/8/layout/gear1"/>
    <dgm:cxn modelId="{9F4DA888-3AB8-445C-9ACA-3CE33089BBE3}" type="presOf" srcId="{38A970BD-FF37-4751-BB99-750FB7727CB0}" destId="{9FBA86CF-55D2-4941-94B3-323D0BA55285}" srcOrd="0" destOrd="0" presId="urn:microsoft.com/office/officeart/2005/8/layout/gear1"/>
    <dgm:cxn modelId="{0B810792-947C-46CB-B59F-F311962E02F2}" type="presOf" srcId="{B547D593-02CA-4960-AB7F-7350F86E9790}" destId="{DD58F572-C34A-41A6-9A42-0A006723D767}" srcOrd="1" destOrd="0" presId="urn:microsoft.com/office/officeart/2005/8/layout/gear1"/>
    <dgm:cxn modelId="{EEF8F3D7-0612-40A7-BA55-7D02B3BF2EEA}" srcId="{A901EBD0-7BEB-447E-859F-F3375B1FDB21}" destId="{B547D593-02CA-4960-AB7F-7350F86E9790}" srcOrd="2" destOrd="0" parTransId="{1CA16258-795C-47E7-B54F-279F78920ACF}" sibTransId="{FDAD7E2F-6965-4015-AA2B-7B558CB1A28E}"/>
    <dgm:cxn modelId="{63E79DA2-8B57-427D-A310-21FAFE62D2DD}" type="presOf" srcId="{38A970BD-FF37-4751-BB99-750FB7727CB0}" destId="{EFD051EB-555D-4478-AAE2-D8363E98A76A}" srcOrd="1" destOrd="0" presId="urn:microsoft.com/office/officeart/2005/8/layout/gear1"/>
    <dgm:cxn modelId="{90710774-A0E3-41D5-928E-482C159E69AE}" type="presOf" srcId="{11FDDC42-21FD-4C5B-9A9D-F954DF2F3512}" destId="{2740356B-662A-46A8-BD62-3EFD9E4A2572}" srcOrd="2" destOrd="0" presId="urn:microsoft.com/office/officeart/2005/8/layout/gear1"/>
    <dgm:cxn modelId="{DF3FE2BE-D1BE-4852-82A5-CE03BF09629F}" type="presOf" srcId="{44171E1A-DDA3-4A72-8D9F-EE406F95C80E}" destId="{1C1AD587-26C8-4E0B-8FE6-1DC1BC4F4274}" srcOrd="0" destOrd="0" presId="urn:microsoft.com/office/officeart/2005/8/layout/gear1"/>
    <dgm:cxn modelId="{080274D3-0E41-4E7C-B594-8E0FD33EDA60}" type="presOf" srcId="{38A970BD-FF37-4751-BB99-750FB7727CB0}" destId="{963F82A2-2F5B-48AA-AD71-9A9C61A8E7D3}" srcOrd="2" destOrd="0" presId="urn:microsoft.com/office/officeart/2005/8/layout/gear1"/>
    <dgm:cxn modelId="{C5752AF6-0F58-4310-889D-E399E3E8661E}" type="presOf" srcId="{FDAD7E2F-6965-4015-AA2B-7B558CB1A28E}" destId="{743008E6-7280-4B15-B240-D5893C088C57}" srcOrd="0" destOrd="0" presId="urn:microsoft.com/office/officeart/2005/8/layout/gear1"/>
    <dgm:cxn modelId="{9C19228A-9A2F-439F-8DFB-C37533685DF9}" type="presOf" srcId="{11FDDC42-21FD-4C5B-9A9D-F954DF2F3512}" destId="{B99D41AE-89BA-42EC-9767-10CC946C7E99}" srcOrd="1" destOrd="0" presId="urn:microsoft.com/office/officeart/2005/8/layout/gear1"/>
    <dgm:cxn modelId="{5FCB1A2B-6459-4B81-88FC-5F37235AD22A}" type="presOf" srcId="{A901EBD0-7BEB-447E-859F-F3375B1FDB21}" destId="{0CE52C5E-FEF2-43FF-9C93-9F98D8E5ACBA}" srcOrd="0" destOrd="0" presId="urn:microsoft.com/office/officeart/2005/8/layout/gear1"/>
    <dgm:cxn modelId="{2810634A-3393-44C3-8C35-9B6CDEE20F1C}" type="presOf" srcId="{B547D593-02CA-4960-AB7F-7350F86E9790}" destId="{ED47D847-10EB-4D80-BA16-C08674495054}" srcOrd="0" destOrd="0" presId="urn:microsoft.com/office/officeart/2005/8/layout/gear1"/>
    <dgm:cxn modelId="{E1A9A0BF-01C4-4F9D-A653-93BCF98FC546}" type="presOf" srcId="{AAB268BD-8559-4A22-882E-DA0DAD4BBA17}" destId="{4FAD4A92-C78F-42AB-A207-DCF0A5066CD6}" srcOrd="0" destOrd="0" presId="urn:microsoft.com/office/officeart/2005/8/layout/gear1"/>
    <dgm:cxn modelId="{DA6B2357-CC87-4672-B6F2-E1673B152002}" type="presOf" srcId="{11FDDC42-21FD-4C5B-9A9D-F954DF2F3512}" destId="{7F496436-6590-4BE4-BAE7-622D4D1A24C4}" srcOrd="0" destOrd="0" presId="urn:microsoft.com/office/officeart/2005/8/layout/gear1"/>
    <dgm:cxn modelId="{44DD8BDC-C3D7-47B5-AA8C-2F56156C558D}" srcId="{A901EBD0-7BEB-447E-859F-F3375B1FDB21}" destId="{11FDDC42-21FD-4C5B-9A9D-F954DF2F3512}" srcOrd="1" destOrd="0" parTransId="{5285B96F-C326-4948-BB89-B4DFA92D915B}" sibTransId="{AAB268BD-8559-4A22-882E-DA0DAD4BBA17}"/>
    <dgm:cxn modelId="{49B8CA8C-4A8D-414D-A076-E4E2D561E6F3}" srcId="{A901EBD0-7BEB-447E-859F-F3375B1FDB21}" destId="{38A970BD-FF37-4751-BB99-750FB7727CB0}" srcOrd="0" destOrd="0" parTransId="{981F9BE4-37B4-4272-8250-F73DD7BB5329}" sibTransId="{44171E1A-DDA3-4A72-8D9F-EE406F95C80E}"/>
    <dgm:cxn modelId="{CA43365B-61DE-4071-BB9C-7E96545FF7DE}" type="presParOf" srcId="{0CE52C5E-FEF2-43FF-9C93-9F98D8E5ACBA}" destId="{9FBA86CF-55D2-4941-94B3-323D0BA55285}" srcOrd="0" destOrd="0" presId="urn:microsoft.com/office/officeart/2005/8/layout/gear1"/>
    <dgm:cxn modelId="{46CB7990-301C-4DBA-A307-6F6EBB105DB6}" type="presParOf" srcId="{0CE52C5E-FEF2-43FF-9C93-9F98D8E5ACBA}" destId="{EFD051EB-555D-4478-AAE2-D8363E98A76A}" srcOrd="1" destOrd="0" presId="urn:microsoft.com/office/officeart/2005/8/layout/gear1"/>
    <dgm:cxn modelId="{010C9BFE-0744-4DD5-B3C0-39953A546644}" type="presParOf" srcId="{0CE52C5E-FEF2-43FF-9C93-9F98D8E5ACBA}" destId="{963F82A2-2F5B-48AA-AD71-9A9C61A8E7D3}" srcOrd="2" destOrd="0" presId="urn:microsoft.com/office/officeart/2005/8/layout/gear1"/>
    <dgm:cxn modelId="{C56258C6-F3C5-4168-9C53-2621E37363B6}" type="presParOf" srcId="{0CE52C5E-FEF2-43FF-9C93-9F98D8E5ACBA}" destId="{7F496436-6590-4BE4-BAE7-622D4D1A24C4}" srcOrd="3" destOrd="0" presId="urn:microsoft.com/office/officeart/2005/8/layout/gear1"/>
    <dgm:cxn modelId="{55D30BEF-27A2-46F4-B456-A0CFCC7656EC}" type="presParOf" srcId="{0CE52C5E-FEF2-43FF-9C93-9F98D8E5ACBA}" destId="{B99D41AE-89BA-42EC-9767-10CC946C7E99}" srcOrd="4" destOrd="0" presId="urn:microsoft.com/office/officeart/2005/8/layout/gear1"/>
    <dgm:cxn modelId="{606A3858-EC76-4FC0-B84D-E641E7AD3F54}" type="presParOf" srcId="{0CE52C5E-FEF2-43FF-9C93-9F98D8E5ACBA}" destId="{2740356B-662A-46A8-BD62-3EFD9E4A2572}" srcOrd="5" destOrd="0" presId="urn:microsoft.com/office/officeart/2005/8/layout/gear1"/>
    <dgm:cxn modelId="{C6B2AA3A-54DD-47D1-8F4D-0D2BEFE7B774}" type="presParOf" srcId="{0CE52C5E-FEF2-43FF-9C93-9F98D8E5ACBA}" destId="{ED47D847-10EB-4D80-BA16-C08674495054}" srcOrd="6" destOrd="0" presId="urn:microsoft.com/office/officeart/2005/8/layout/gear1"/>
    <dgm:cxn modelId="{C57B0AA3-C6DC-4FDA-9427-F45CBB9E4E1F}" type="presParOf" srcId="{0CE52C5E-FEF2-43FF-9C93-9F98D8E5ACBA}" destId="{DD58F572-C34A-41A6-9A42-0A006723D767}" srcOrd="7" destOrd="0" presId="urn:microsoft.com/office/officeart/2005/8/layout/gear1"/>
    <dgm:cxn modelId="{47FC2306-AE40-4BA7-A744-3049098323FA}" type="presParOf" srcId="{0CE52C5E-FEF2-43FF-9C93-9F98D8E5ACBA}" destId="{462E003C-BF78-411F-9D6E-1EA2683D3BE0}" srcOrd="8" destOrd="0" presId="urn:microsoft.com/office/officeart/2005/8/layout/gear1"/>
    <dgm:cxn modelId="{1BC13FBE-33A7-45A9-8F01-13B0E4BAE330}" type="presParOf" srcId="{0CE52C5E-FEF2-43FF-9C93-9F98D8E5ACBA}" destId="{7B3380B1-5B24-44BE-ACEE-1924FBE71798}" srcOrd="9" destOrd="0" presId="urn:microsoft.com/office/officeart/2005/8/layout/gear1"/>
    <dgm:cxn modelId="{6D8D6535-AFBA-4034-81AE-146950CC021E}" type="presParOf" srcId="{0CE52C5E-FEF2-43FF-9C93-9F98D8E5ACBA}" destId="{1C1AD587-26C8-4E0B-8FE6-1DC1BC4F4274}" srcOrd="10" destOrd="0" presId="urn:microsoft.com/office/officeart/2005/8/layout/gear1"/>
    <dgm:cxn modelId="{284111B4-5770-4B85-99D9-03C1457CEC38}" type="presParOf" srcId="{0CE52C5E-FEF2-43FF-9C93-9F98D8E5ACBA}" destId="{4FAD4A92-C78F-42AB-A207-DCF0A5066CD6}" srcOrd="11" destOrd="0" presId="urn:microsoft.com/office/officeart/2005/8/layout/gear1"/>
    <dgm:cxn modelId="{04AACAA8-F37E-45FE-B1FB-6E25FFE51AE2}" type="presParOf" srcId="{0CE52C5E-FEF2-43FF-9C93-9F98D8E5ACBA}" destId="{743008E6-7280-4B15-B240-D5893C088C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1BB4-AFC4-4C6D-A939-EC518BBB9E16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CB01-C31C-432B-828D-146044FD66E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5268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292B-FAF3-4C4D-AD08-D8904BBEF389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caracterización permite situar</a:t>
            </a:r>
            <a:r>
              <a:rPr lang="es-AR" baseline="0" dirty="0" smtClean="0"/>
              <a:t> y contextualizar funcionalmente a cada espacio curricular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8485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El primer párrafo define el objeto de estudio del respectivo espacio curricular, de manera sintética y clara, a fin de ser</a:t>
            </a:r>
            <a:r>
              <a:rPr lang="es-AR" baseline="0" dirty="0" smtClean="0"/>
              <a:t> orientar tanto al especialista, como a cualquier persona que quiera tener una rápida noción de la misma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9233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85" t="75" r="9394" b="64570"/>
          <a:stretch/>
        </p:blipFill>
        <p:spPr>
          <a:xfrm>
            <a:off x="-83870" y="9569"/>
            <a:ext cx="9989914" cy="68484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93006" y="5278771"/>
            <a:ext cx="707038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SECTOR MADERA Y MUEBLE</a:t>
            </a:r>
            <a:endParaRPr lang="es-AR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80592" y="6021288"/>
            <a:ext cx="7512313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706" y="0"/>
            <a:ext cx="5317577" cy="68900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37243" y="3284984"/>
            <a:ext cx="312035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4"/>
          <p:cNvSpPr/>
          <p:nvPr/>
        </p:nvSpPr>
        <p:spPr>
          <a:xfrm>
            <a:off x="7048450" y="6076060"/>
            <a:ext cx="712863" cy="57256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2881298" y="357166"/>
            <a:ext cx="3714776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272480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9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767" y="899556"/>
            <a:ext cx="8865870" cy="50588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A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PROPUESTAS DE ENSEÑANZA QUE PUEDE TRABAJAR LA INSTITUCIÓN ESCOLAR A PARTIR DE LA RES. 93/09 DEL CFE: </a:t>
            </a:r>
          </a:p>
          <a:p>
            <a:pPr marL="1879600">
              <a:lnSpc>
                <a:spcPct val="170000"/>
              </a:lnSpc>
              <a:tabLst>
                <a:tab pos="1700213" algn="l"/>
              </a:tabLst>
            </a:pPr>
            <a:r>
              <a:rPr lang="es-A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 </a:t>
            </a:r>
            <a:r>
              <a:rPr lang="es-A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dos o más espacios curriculares</a:t>
            </a:r>
          </a:p>
          <a:p>
            <a:pPr marL="1879600">
              <a:lnSpc>
                <a:spcPct val="170000"/>
              </a:lnSpc>
              <a:tabLst>
                <a:tab pos="1700213" algn="l"/>
              </a:tabLst>
            </a:pPr>
            <a:r>
              <a:rPr lang="es-AR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Sociocomunitarias</a:t>
            </a:r>
            <a:endParaRPr lang="es-A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79600">
              <a:lnSpc>
                <a:spcPct val="170000"/>
              </a:lnSpc>
              <a:tabLst>
                <a:tab pos="1700213" algn="l"/>
              </a:tabLst>
            </a:pPr>
            <a:r>
              <a:rPr lang="es-A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apoyo institucional a las trayectorias escolares</a:t>
            </a:r>
          </a:p>
          <a:p>
            <a:pPr marL="1879600">
              <a:lnSpc>
                <a:spcPct val="170000"/>
              </a:lnSpc>
              <a:tabLst>
                <a:tab pos="1700213" algn="l"/>
              </a:tabLst>
            </a:pPr>
            <a:r>
              <a:rPr lang="es-A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inclusión institucional y la progresión en los aprendizajes</a:t>
            </a:r>
          </a:p>
          <a:p>
            <a:pPr marL="1879600">
              <a:lnSpc>
                <a:spcPct val="170000"/>
              </a:lnSpc>
              <a:tabLst>
                <a:tab pos="1700213" algn="l"/>
              </a:tabLst>
            </a:pPr>
            <a:r>
              <a:rPr lang="es-AR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Complementarias</a:t>
            </a:r>
          </a:p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85048" y="603232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740" y="1"/>
            <a:ext cx="5303066" cy="6841695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2907256" y="299103"/>
            <a:ext cx="3925370" cy="6580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567053" y="3212977"/>
            <a:ext cx="19426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344488" y="6309320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9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52604" y="2928934"/>
            <a:ext cx="670874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800" dirty="0" smtClean="0"/>
              <a:t>RED Y PARRILLAS</a:t>
            </a:r>
            <a:endParaRPr lang="es-AR" sz="4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17096" y="6093296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4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666720" y="2643182"/>
            <a:ext cx="7658037" cy="1714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CuadroTexto"/>
          <p:cNvSpPr txBox="1"/>
          <p:nvPr/>
        </p:nvSpPr>
        <p:spPr>
          <a:xfrm>
            <a:off x="5673080" y="6093296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19687" r="27344" b="10000"/>
          <a:stretch>
            <a:fillRect/>
          </a:stretch>
        </p:blipFill>
        <p:spPr bwMode="auto">
          <a:xfrm>
            <a:off x="0" y="357190"/>
            <a:ext cx="988130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6033120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117" y="142852"/>
            <a:ext cx="8915400" cy="1143000"/>
          </a:xfrm>
        </p:spPr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117" y="1468415"/>
            <a:ext cx="8915400" cy="452596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44280" y="266228"/>
            <a:ext cx="3218667" cy="62578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Elipse"/>
          <p:cNvSpPr/>
          <p:nvPr/>
        </p:nvSpPr>
        <p:spPr>
          <a:xfrm>
            <a:off x="883688" y="2348570"/>
            <a:ext cx="1900571" cy="11584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1307359" y="1112731"/>
            <a:ext cx="1053229" cy="50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236693" y="5100479"/>
            <a:ext cx="1194556" cy="381077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503565" y="279747"/>
            <a:ext cx="3235781" cy="623804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4133523" y="802028"/>
            <a:ext cx="790014" cy="34388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4923537" y="802028"/>
            <a:ext cx="790014" cy="34388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11" name="10 Rectángulo"/>
          <p:cNvSpPr/>
          <p:nvPr/>
        </p:nvSpPr>
        <p:spPr>
          <a:xfrm>
            <a:off x="5713551" y="802028"/>
            <a:ext cx="790014" cy="34388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351171" y="801499"/>
            <a:ext cx="790014" cy="34388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2874585" y="3239113"/>
            <a:ext cx="3963621" cy="497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819223" y="3157808"/>
            <a:ext cx="2337842" cy="57849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FABRICACIÓN</a:t>
            </a:r>
            <a:endParaRPr kumimoji="0" lang="es-AR" sz="24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874585" y="2689963"/>
            <a:ext cx="4118403" cy="47027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3897234" y="2718897"/>
            <a:ext cx="22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TRANSFORMACIÓN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97121" y="902511"/>
            <a:ext cx="369332" cy="1945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AR" sz="1200" b="1" dirty="0" smtClean="0"/>
              <a:t>SELECCIÓN DEL MATERIAL</a:t>
            </a:r>
            <a:endParaRPr lang="es-AR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328474" y="1416327"/>
            <a:ext cx="369332" cy="13292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AR" sz="1200" b="1" dirty="0" smtClean="0"/>
              <a:t>PROCESAMIENTO</a:t>
            </a:r>
            <a:endParaRPr lang="es-AR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118488" y="1044157"/>
            <a:ext cx="369332" cy="16655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AR" sz="1200" b="1" dirty="0" smtClean="0"/>
              <a:t>ARMADO Y ENSAMBLE</a:t>
            </a:r>
            <a:endParaRPr lang="es-AR" sz="12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908502" y="817927"/>
            <a:ext cx="369332" cy="19438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AR" sz="1200" b="1" dirty="0" smtClean="0"/>
              <a:t>ACABADO Y TERMINACIÓN</a:t>
            </a:r>
            <a:endParaRPr lang="es-AR" sz="12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342636" y="3736302"/>
            <a:ext cx="316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   1         2        3        4</a:t>
            </a:r>
            <a:endParaRPr lang="es-AR" sz="2400" b="1" dirty="0"/>
          </a:p>
        </p:txBody>
      </p:sp>
      <p:sp>
        <p:nvSpPr>
          <p:cNvPr id="22" name="21 Rectángulo"/>
          <p:cNvSpPr/>
          <p:nvPr/>
        </p:nvSpPr>
        <p:spPr>
          <a:xfrm>
            <a:off x="2874583" y="272878"/>
            <a:ext cx="4290477" cy="497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2684964" y="198441"/>
            <a:ext cx="4486039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chemeClr val="bg1"/>
                </a:solidFill>
              </a:rPr>
              <a:t>PROYECTAR</a:t>
            </a:r>
            <a:r>
              <a:rPr lang="es-AR" sz="2400" b="1" dirty="0" smtClean="0"/>
              <a:t> </a:t>
            </a:r>
            <a:r>
              <a:rPr lang="es-AR" sz="2000" b="1" dirty="0" smtClean="0">
                <a:solidFill>
                  <a:schemeClr val="bg1"/>
                </a:solidFill>
              </a:rPr>
              <a:t>PROCESOS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874585" y="4242617"/>
            <a:ext cx="3963621" cy="5691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646935" y="4233320"/>
            <a:ext cx="4446494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b="1" dirty="0" smtClean="0"/>
              <a:t>OPERACIÓN DE </a:t>
            </a:r>
          </a:p>
          <a:p>
            <a:r>
              <a:rPr lang="es-AR" sz="1800" b="1" dirty="0" smtClean="0"/>
              <a:t>MÁQUINAS Y HERRAMIENTAS</a:t>
            </a:r>
            <a:endParaRPr lang="es-AR" sz="18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383258" y="4881392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AR" b="1" dirty="0" smtClean="0">
                <a:solidFill>
                  <a:schemeClr val="bg1"/>
                </a:solidFill>
              </a:rPr>
              <a:t>Operación  - Manejo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AR" b="1" dirty="0" smtClean="0">
                <a:solidFill>
                  <a:schemeClr val="bg1"/>
                </a:solidFill>
              </a:rPr>
              <a:t>Mantenimiento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AR" b="1" dirty="0" smtClean="0">
                <a:solidFill>
                  <a:schemeClr val="bg1"/>
                </a:solidFill>
              </a:rPr>
              <a:t>Supervisión y regulación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AR" b="1" dirty="0" smtClean="0">
                <a:solidFill>
                  <a:schemeClr val="bg1"/>
                </a:solidFill>
              </a:rPr>
              <a:t>Programación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874584" y="6124263"/>
            <a:ext cx="4218846" cy="397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684964" y="6033520"/>
            <a:ext cx="4446494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600" b="1" dirty="0" smtClean="0"/>
              <a:t>ORGANIZAR – GESTIONAR - CONTROLAR</a:t>
            </a:r>
            <a:endParaRPr lang="es-AR" sz="16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003190" y="1094331"/>
            <a:ext cx="1590499" cy="954107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pPr algn="ctr"/>
            <a:r>
              <a:rPr lang="es-AR" sz="1400" b="1" dirty="0" smtClean="0"/>
              <a:t>DETECTAR</a:t>
            </a:r>
          </a:p>
          <a:p>
            <a:pPr algn="ctr"/>
            <a:r>
              <a:rPr lang="es-AR" sz="1400" b="1" dirty="0" smtClean="0"/>
              <a:t>NECESIDAD</a:t>
            </a:r>
          </a:p>
          <a:p>
            <a:pPr algn="ctr"/>
            <a:r>
              <a:rPr lang="es-AR" sz="1400" b="1" dirty="0" smtClean="0"/>
              <a:t>Establecer pautas </a:t>
            </a:r>
          </a:p>
          <a:p>
            <a:pPr algn="ctr"/>
            <a:r>
              <a:rPr lang="es-AR" sz="1400" b="1" dirty="0" smtClean="0"/>
              <a:t>de diseño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97883" y="2721151"/>
            <a:ext cx="16721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AR" sz="2800" b="1" dirty="0" smtClean="0"/>
              <a:t>DISEÑO</a:t>
            </a:r>
            <a:endParaRPr lang="es-AR" sz="3200" b="1" dirty="0" smtClean="0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1191051" y="5077382"/>
            <a:ext cx="1285846" cy="40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400" b="1" dirty="0" smtClean="0"/>
              <a:t>PLANOS</a:t>
            </a:r>
            <a:endParaRPr lang="es-AR" sz="1400" b="1" dirty="0"/>
          </a:p>
        </p:txBody>
      </p:sp>
      <p:sp>
        <p:nvSpPr>
          <p:cNvPr id="32" name="31 Rectángulo"/>
          <p:cNvSpPr/>
          <p:nvPr/>
        </p:nvSpPr>
        <p:spPr>
          <a:xfrm>
            <a:off x="1068634" y="3736302"/>
            <a:ext cx="1530676" cy="1091321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1191051" y="3736302"/>
            <a:ext cx="1285846" cy="1001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400" b="1" dirty="0" smtClean="0"/>
              <a:t>Concebir ideas</a:t>
            </a:r>
          </a:p>
          <a:p>
            <a:r>
              <a:rPr lang="es-AR" sz="1400" b="1" dirty="0" smtClean="0"/>
              <a:t>Uso de Métodos</a:t>
            </a:r>
            <a:endParaRPr lang="es-AR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534725" y="3082900"/>
            <a:ext cx="1238259" cy="5232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FFC000"/>
                </a:solidFill>
              </a:rPr>
              <a:t>PRODUCTOS </a:t>
            </a:r>
          </a:p>
          <a:p>
            <a:pPr algn="ctr"/>
            <a:r>
              <a:rPr lang="es-AR" sz="1400" b="1" dirty="0" smtClean="0">
                <a:solidFill>
                  <a:srgbClr val="FFC000"/>
                </a:solidFill>
              </a:rPr>
              <a:t>DE MADERA</a:t>
            </a:r>
            <a:endParaRPr lang="es-AR" sz="1400" b="1" dirty="0">
              <a:solidFill>
                <a:srgbClr val="FFC000"/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7171004" y="6040768"/>
            <a:ext cx="2493543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b="1" dirty="0"/>
          </a:p>
        </p:txBody>
      </p:sp>
      <p:sp>
        <p:nvSpPr>
          <p:cNvPr id="36" name="35 Llamada de flecha a la derecha"/>
          <p:cNvSpPr/>
          <p:nvPr/>
        </p:nvSpPr>
        <p:spPr>
          <a:xfrm rot="16200000">
            <a:off x="7961362" y="1340615"/>
            <a:ext cx="745159" cy="2372343"/>
          </a:xfrm>
          <a:prstGeom prst="rightArrowCallou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7147770" y="2511396"/>
            <a:ext cx="2373860" cy="261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b="1" dirty="0" smtClean="0"/>
              <a:t>POR PEDIDO</a:t>
            </a:r>
            <a:endParaRPr lang="es-AR" sz="1800" b="1" dirty="0"/>
          </a:p>
        </p:txBody>
      </p:sp>
      <p:sp>
        <p:nvSpPr>
          <p:cNvPr id="38" name="37 Llamada de flecha a la derecha"/>
          <p:cNvSpPr/>
          <p:nvPr/>
        </p:nvSpPr>
        <p:spPr>
          <a:xfrm rot="5400000">
            <a:off x="7889803" y="3116450"/>
            <a:ext cx="858688" cy="2372344"/>
          </a:xfrm>
          <a:prstGeom prst="rightArrowCallou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1 Título"/>
          <p:cNvSpPr txBox="1">
            <a:spLocks/>
          </p:cNvSpPr>
          <p:nvPr/>
        </p:nvSpPr>
        <p:spPr>
          <a:xfrm>
            <a:off x="7130452" y="3854854"/>
            <a:ext cx="2374867" cy="5784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800" b="1" dirty="0" smtClean="0"/>
              <a:t>EMPRENDIMIENTO</a:t>
            </a:r>
            <a:endParaRPr lang="es-AR" sz="18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147770" y="939761"/>
            <a:ext cx="2411887" cy="116955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AR" sz="1400" b="1" dirty="0" smtClean="0"/>
              <a:t>  Instalación en obra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Coordinación de entrega y colocación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Embalaje del producto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Montaje</a:t>
            </a:r>
            <a:endParaRPr lang="es-AR" sz="14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225160" y="4812775"/>
            <a:ext cx="228015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Identificación de la necesidad o el rubro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Proyección y gestión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Producción.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Comercialización.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s-AR" sz="1400" b="1" dirty="0" smtClean="0"/>
              <a:t>Asesoramiento</a:t>
            </a:r>
            <a:endParaRPr lang="es-AR" sz="1400" b="1" dirty="0"/>
          </a:p>
        </p:txBody>
      </p:sp>
      <p:sp>
        <p:nvSpPr>
          <p:cNvPr id="42" name="1 Título"/>
          <p:cNvSpPr txBox="1">
            <a:spLocks/>
          </p:cNvSpPr>
          <p:nvPr/>
        </p:nvSpPr>
        <p:spPr>
          <a:xfrm>
            <a:off x="284686" y="342457"/>
            <a:ext cx="3098572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>
                <a:solidFill>
                  <a:schemeClr val="bg1"/>
                </a:solidFill>
              </a:rPr>
              <a:t>PROYECTAR</a:t>
            </a:r>
            <a:r>
              <a:rPr lang="es-AR" sz="2000" b="1" dirty="0" smtClean="0"/>
              <a:t> </a:t>
            </a:r>
          </a:p>
          <a:p>
            <a:r>
              <a:rPr lang="es-AR" sz="2000" b="1" dirty="0" smtClean="0">
                <a:solidFill>
                  <a:schemeClr val="bg1"/>
                </a:solidFill>
              </a:rPr>
              <a:t>OBJETO</a:t>
            </a:r>
            <a:endParaRPr lang="es-AR" sz="1800" b="1" dirty="0">
              <a:solidFill>
                <a:schemeClr val="bg1"/>
              </a:solidFill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7147770" y="368256"/>
            <a:ext cx="2334316" cy="426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/>
              <a:t>COMERCIALIZAR</a:t>
            </a:r>
            <a:endParaRPr lang="es-AR" sz="20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44280" y="266743"/>
            <a:ext cx="677108" cy="62380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MADERA Y MUEBLE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009694" y="1214422"/>
            <a:ext cx="1833000" cy="4857784"/>
          </a:xfrm>
          <a:prstGeom prst="roundRect">
            <a:avLst/>
          </a:prstGeom>
          <a:gradFill flip="none" rotWithShape="1">
            <a:gsLst>
              <a:gs pos="0">
                <a:srgbClr val="EE9512">
                  <a:tint val="66000"/>
                  <a:satMod val="160000"/>
                </a:srgbClr>
              </a:gs>
              <a:gs pos="32000">
                <a:schemeClr val="bg1"/>
              </a:gs>
              <a:gs pos="100000">
                <a:srgbClr val="EE9512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77357" y="1214422"/>
            <a:ext cx="1833000" cy="48577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4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36524" y="1214422"/>
            <a:ext cx="1833000" cy="4857784"/>
          </a:xfrm>
          <a:prstGeom prst="roundRect">
            <a:avLst/>
          </a:prstGeom>
          <a:gradFill flip="none" rotWithShape="1">
            <a:gsLst>
              <a:gs pos="0">
                <a:srgbClr val="EE9512">
                  <a:tint val="66000"/>
                  <a:satMod val="160000"/>
                </a:srgbClr>
              </a:gs>
              <a:gs pos="32000">
                <a:schemeClr val="bg1"/>
              </a:gs>
              <a:gs pos="100000">
                <a:srgbClr val="EE9512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6921" y="1428760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latin typeface="Arial Black" pitchFamily="34" charset="0"/>
              </a:rPr>
              <a:t>1°.2° AÑO</a:t>
            </a:r>
          </a:p>
          <a:p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BÁSICO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166918" y="1500199"/>
            <a:ext cx="14704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3°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OBJETOS DE USO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179088" y="1500199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MUEBLES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" name="15 Imagen" descr="formón-de-madera-3285119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BE4EE"/>
              </a:clrFrom>
              <a:clrTo>
                <a:srgbClr val="DBE4EE">
                  <a:alpha val="0"/>
                </a:srgbClr>
              </a:clrTo>
            </a:clrChange>
          </a:blip>
          <a:srcRect t="4304" r="10442"/>
          <a:stretch>
            <a:fillRect/>
          </a:stretch>
        </p:blipFill>
        <p:spPr>
          <a:xfrm>
            <a:off x="386921" y="2714620"/>
            <a:ext cx="1315650" cy="1588496"/>
          </a:xfrm>
          <a:prstGeom prst="rect">
            <a:avLst/>
          </a:prstGeom>
        </p:spPr>
      </p:pic>
      <p:pic>
        <p:nvPicPr>
          <p:cNvPr id="18" name="17 Imagen" descr="mesa-alta-bar-madera-6781462z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lum contrast="40000"/>
          </a:blip>
          <a:srcRect t="8994"/>
          <a:stretch>
            <a:fillRect/>
          </a:stretch>
        </p:blipFill>
        <p:spPr>
          <a:xfrm>
            <a:off x="386921" y="4429132"/>
            <a:ext cx="1103847" cy="1445620"/>
          </a:xfrm>
          <a:prstGeom prst="rect">
            <a:avLst/>
          </a:prstGeom>
        </p:spPr>
      </p:pic>
      <p:pic>
        <p:nvPicPr>
          <p:cNvPr id="19" name="18 Imagen" descr="00005_001_1.jpg"/>
          <p:cNvPicPr>
            <a:picLocks noChangeAspect="1"/>
          </p:cNvPicPr>
          <p:nvPr/>
        </p:nvPicPr>
        <p:blipFill>
          <a:blip r:embed="rId4" cstate="print"/>
          <a:srcRect t="9922" b="5742"/>
          <a:stretch>
            <a:fillRect/>
          </a:stretch>
        </p:blipFill>
        <p:spPr>
          <a:xfrm>
            <a:off x="2154741" y="2571744"/>
            <a:ext cx="1560000" cy="1214446"/>
          </a:xfrm>
          <a:prstGeom prst="rect">
            <a:avLst/>
          </a:prstGeom>
        </p:spPr>
      </p:pic>
      <p:pic>
        <p:nvPicPr>
          <p:cNvPr id="20" name="19 Imagen" descr="juguetes-mader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4309" y="4929199"/>
            <a:ext cx="1560000" cy="987097"/>
          </a:xfrm>
          <a:prstGeom prst="rect">
            <a:avLst/>
          </a:prstGeom>
        </p:spPr>
      </p:pic>
      <p:pic>
        <p:nvPicPr>
          <p:cNvPr id="21" name="20 Imagen" descr="packagingcajasg.jpg"/>
          <p:cNvPicPr>
            <a:picLocks noChangeAspect="1"/>
          </p:cNvPicPr>
          <p:nvPr/>
        </p:nvPicPr>
        <p:blipFill>
          <a:blip r:embed="rId6" cstate="print"/>
          <a:srcRect t="6615"/>
          <a:stretch>
            <a:fillRect/>
          </a:stretch>
        </p:blipFill>
        <p:spPr>
          <a:xfrm>
            <a:off x="2244309" y="3857628"/>
            <a:ext cx="1560000" cy="1008562"/>
          </a:xfrm>
          <a:prstGeom prst="rect">
            <a:avLst/>
          </a:prstGeom>
        </p:spPr>
      </p:pic>
      <p:pic>
        <p:nvPicPr>
          <p:cNvPr id="22" name="21 Imagen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6480" y="3571876"/>
            <a:ext cx="1560000" cy="1084170"/>
          </a:xfrm>
          <a:prstGeom prst="rect">
            <a:avLst/>
          </a:prstGeom>
        </p:spPr>
      </p:pic>
      <p:pic>
        <p:nvPicPr>
          <p:cNvPr id="23" name="22 Imagen" descr="Muebles-de-mader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9088" y="4714884"/>
            <a:ext cx="1560000" cy="1173600"/>
          </a:xfrm>
          <a:prstGeom prst="rect">
            <a:avLst/>
          </a:prstGeom>
        </p:spPr>
      </p:pic>
      <p:sp>
        <p:nvSpPr>
          <p:cNvPr id="33" name="32 Rectángulo redondeado"/>
          <p:cNvSpPr/>
          <p:nvPr/>
        </p:nvSpPr>
        <p:spPr>
          <a:xfrm>
            <a:off x="7956644" y="1214422"/>
            <a:ext cx="1833000" cy="4857784"/>
          </a:xfrm>
          <a:prstGeom prst="roundRect">
            <a:avLst/>
          </a:prstGeom>
          <a:gradFill flip="none" rotWithShape="1">
            <a:gsLst>
              <a:gs pos="0">
                <a:srgbClr val="EE9512">
                  <a:tint val="66000"/>
                  <a:satMod val="160000"/>
                </a:srgbClr>
              </a:gs>
              <a:gs pos="31000">
                <a:schemeClr val="bg1"/>
              </a:gs>
              <a:gs pos="100000">
                <a:srgbClr val="EE9512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063258" y="1571637"/>
            <a:ext cx="16106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6°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SISTEMA MODULAR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963380" y="1419236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MUEBLES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5983473" y="1214422"/>
            <a:ext cx="1833000" cy="4857784"/>
          </a:xfrm>
          <a:prstGeom prst="roundRect">
            <a:avLst/>
          </a:prstGeom>
          <a:gradFill flip="none" rotWithShape="1">
            <a:gsLst>
              <a:gs pos="0">
                <a:srgbClr val="EE9512">
                  <a:tint val="66000"/>
                  <a:satMod val="160000"/>
                </a:srgbClr>
              </a:gs>
              <a:gs pos="32000">
                <a:schemeClr val="bg1"/>
              </a:gs>
              <a:gs pos="100000">
                <a:srgbClr val="EE9512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128480" y="1571637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5°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FIJOS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4" name="43 Imagen" descr="Puertas-de-Madera-de-Exterior-FADABI-Vanguardia-Insausti.jpg"/>
          <p:cNvPicPr>
            <a:picLocks noChangeAspect="1"/>
          </p:cNvPicPr>
          <p:nvPr/>
        </p:nvPicPr>
        <p:blipFill>
          <a:blip r:embed="rId9" cstate="print"/>
          <a:srcRect l="19844" t="3305" r="20624" b="4161"/>
          <a:stretch>
            <a:fillRect/>
          </a:stretch>
        </p:blipFill>
        <p:spPr>
          <a:xfrm>
            <a:off x="6993120" y="2214554"/>
            <a:ext cx="668572" cy="1440000"/>
          </a:xfrm>
          <a:prstGeom prst="rect">
            <a:avLst/>
          </a:prstGeom>
        </p:spPr>
      </p:pic>
      <p:pic>
        <p:nvPicPr>
          <p:cNvPr id="45" name="44 Imagen" descr="Ventana de cedro dos pulgadas de abrir vidrio repartid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1259" y="2285992"/>
            <a:ext cx="780000" cy="558000"/>
          </a:xfrm>
          <a:prstGeom prst="rect">
            <a:avLst/>
          </a:prstGeom>
        </p:spPr>
      </p:pic>
      <p:pic>
        <p:nvPicPr>
          <p:cNvPr id="46" name="45 Imagen" descr="carpinteria-artistica-y-de-obra-273301-MLA20306214500_052015-O.jpg"/>
          <p:cNvPicPr>
            <a:picLocks noChangeAspect="1"/>
          </p:cNvPicPr>
          <p:nvPr/>
        </p:nvPicPr>
        <p:blipFill>
          <a:blip r:embed="rId11" cstate="print"/>
          <a:srcRect b="20624"/>
          <a:stretch>
            <a:fillRect/>
          </a:stretch>
        </p:blipFill>
        <p:spPr>
          <a:xfrm>
            <a:off x="6113868" y="3714752"/>
            <a:ext cx="1560000" cy="857256"/>
          </a:xfrm>
          <a:prstGeom prst="rect">
            <a:avLst/>
          </a:prstGeom>
        </p:spPr>
      </p:pic>
      <p:pic>
        <p:nvPicPr>
          <p:cNvPr id="47" name="46 Imagen" descr="mueble-de-cocina-madrid-bajo-mesada-alacena-amoblamientos-fl-4154-MLA145046440_1747-F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3868" y="4643446"/>
            <a:ext cx="1560000" cy="1220400"/>
          </a:xfrm>
          <a:prstGeom prst="rect">
            <a:avLst/>
          </a:prstGeom>
        </p:spPr>
      </p:pic>
      <p:pic>
        <p:nvPicPr>
          <p:cNvPr id="48" name="47 Imagen" descr="contei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26038" y="3357562"/>
            <a:ext cx="1560000" cy="1261440"/>
          </a:xfrm>
          <a:prstGeom prst="rect">
            <a:avLst/>
          </a:prstGeom>
        </p:spPr>
      </p:pic>
      <p:pic>
        <p:nvPicPr>
          <p:cNvPr id="49" name="48 Imagen" descr="estanteria-modular-de-madera-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26038" y="2571744"/>
            <a:ext cx="1560000" cy="581602"/>
          </a:xfrm>
          <a:prstGeom prst="rect">
            <a:avLst/>
          </a:prstGeom>
        </p:spPr>
      </p:pic>
      <p:pic>
        <p:nvPicPr>
          <p:cNvPr id="50" name="49 Imagen" descr="pic_stands-para-shoppings_691623_larg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48647" y="4643446"/>
            <a:ext cx="1560000" cy="1252800"/>
          </a:xfrm>
          <a:prstGeom prst="rect">
            <a:avLst/>
          </a:prstGeom>
        </p:spPr>
      </p:pic>
      <p:pic>
        <p:nvPicPr>
          <p:cNvPr id="51" name="50 Imagen" descr="130255411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55" t="893"/>
          <a:stretch>
            <a:fillRect/>
          </a:stretch>
        </p:blipFill>
        <p:spPr>
          <a:xfrm>
            <a:off x="4411262" y="2357431"/>
            <a:ext cx="1170000" cy="1143531"/>
          </a:xfrm>
          <a:prstGeom prst="rect">
            <a:avLst/>
          </a:prstGeom>
        </p:spPr>
      </p:pic>
      <p:sp>
        <p:nvSpPr>
          <p:cNvPr id="53" name="1 Título"/>
          <p:cNvSpPr>
            <a:spLocks noGrp="1"/>
          </p:cNvSpPr>
          <p:nvPr>
            <p:ph type="title"/>
          </p:nvPr>
        </p:nvSpPr>
        <p:spPr>
          <a:xfrm>
            <a:off x="232139" y="142852"/>
            <a:ext cx="9673861" cy="1143000"/>
          </a:xfr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l"/>
            <a:r>
              <a:rPr lang="es-A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SECUENCIA DE PRODUCTOS A TRAVES DE LOS AÑOS</a:t>
            </a:r>
            <a:endParaRPr lang="es-AR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821" t="13125" r="13281" b="13749"/>
          <a:stretch>
            <a:fillRect/>
          </a:stretch>
        </p:blipFill>
        <p:spPr bwMode="auto">
          <a:xfrm>
            <a:off x="238092" y="1000108"/>
            <a:ext cx="93642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6238884" y="0"/>
            <a:ext cx="3214710" cy="7197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758" y="0"/>
            <a:ext cx="5243813" cy="6858000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072533" y="299104"/>
            <a:ext cx="2342261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683304" y="3284984"/>
            <a:ext cx="329267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7667643" y="6215082"/>
            <a:ext cx="357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AR" sz="1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0472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/>
          <a:stretch>
            <a:fillRect/>
          </a:stretch>
        </p:blipFill>
        <p:spPr bwMode="auto">
          <a:xfrm>
            <a:off x="2216696" y="260648"/>
            <a:ext cx="4839454" cy="6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11 CuadroTexto"/>
          <p:cNvSpPr txBox="1"/>
          <p:nvPr/>
        </p:nvSpPr>
        <p:spPr>
          <a:xfrm>
            <a:off x="1871425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232140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716643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32140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 smtClean="0">
                <a:solidFill>
                  <a:schemeClr val="tx1"/>
                </a:solidFill>
              </a:rPr>
              <a:t>CS. SOCIALES: </a:t>
            </a:r>
            <a:r>
              <a:rPr lang="es-AR" sz="800" dirty="0" smtClean="0">
                <a:solidFill>
                  <a:schemeClr val="tx1"/>
                </a:solidFill>
              </a:rPr>
              <a:t>HISTORIA Y FORMACIÓN ÉTICA Y CIUDADANA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716643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 smtClean="0">
                <a:solidFill>
                  <a:schemeClr val="tx1"/>
                </a:solidFill>
              </a:rPr>
              <a:t>CS. SOCIALES: </a:t>
            </a:r>
            <a:r>
              <a:rPr lang="es-AR" sz="800" dirty="0" smtClean="0">
                <a:solidFill>
                  <a:schemeClr val="tx1"/>
                </a:solidFill>
              </a:rPr>
              <a:t>HISTORIA Y FORMACIÓN ÉTICA Y CIUDADANA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3187075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HISTORIA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437504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FORMACIÓN ÉTICA Y CIUDADANA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232140" y="2928934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CS. SOCIALES: GEOGRAFÍA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3187075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GEOGRAFÍA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4812289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ECONOMÍA SOCIAL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8140109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PSICOLOGÍA LABORAL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232140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232140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232140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3187075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1716643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4812289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6437504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1716643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3187075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4812289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6437504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1702572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3187075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8" name="97 Rectángulo redondeado"/>
          <p:cNvSpPr/>
          <p:nvPr/>
        </p:nvSpPr>
        <p:spPr>
          <a:xfrm>
            <a:off x="4812289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6437504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232140" y="421481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323602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3496639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504446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6669677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837228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121 Rectángulo"/>
          <p:cNvSpPr/>
          <p:nvPr/>
        </p:nvSpPr>
        <p:spPr>
          <a:xfrm>
            <a:off x="3238488" y="357166"/>
            <a:ext cx="2643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  <a:endParaRPr lang="es-A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1871425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232140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1716643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83" name="82 Rectángulo redondeado"/>
          <p:cNvSpPr/>
          <p:nvPr/>
        </p:nvSpPr>
        <p:spPr>
          <a:xfrm>
            <a:off x="232140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 smtClean="0">
                <a:solidFill>
                  <a:schemeClr val="tx1"/>
                </a:solidFill>
              </a:rPr>
              <a:t>CS. SOCIALES: </a:t>
            </a:r>
            <a:r>
              <a:rPr lang="es-AR" sz="800" dirty="0" smtClean="0">
                <a:solidFill>
                  <a:schemeClr val="tx1"/>
                </a:solidFill>
              </a:rPr>
              <a:t>HISTORIA Y FORMACIÓN ÉTICA Y CIUDADANA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1716643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 smtClean="0">
                <a:solidFill>
                  <a:schemeClr val="tx1"/>
                </a:solidFill>
              </a:rPr>
              <a:t>CS. SOCIALES: </a:t>
            </a:r>
            <a:r>
              <a:rPr lang="es-AR" sz="800" dirty="0" smtClean="0">
                <a:solidFill>
                  <a:schemeClr val="tx1"/>
                </a:solidFill>
              </a:rPr>
              <a:t>HISTORIA Y FORMACIÓN ÉTICA Y CIUDADANA</a:t>
            </a:r>
            <a:endParaRPr lang="es-AR" sz="800" dirty="0">
              <a:solidFill>
                <a:schemeClr val="tx1"/>
              </a:solidFill>
            </a:endParaRPr>
          </a:p>
        </p:txBody>
      </p:sp>
      <p:sp>
        <p:nvSpPr>
          <p:cNvPr id="85" name="84 Rectángulo redondeado"/>
          <p:cNvSpPr/>
          <p:nvPr/>
        </p:nvSpPr>
        <p:spPr>
          <a:xfrm>
            <a:off x="3187075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HISTORIA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6" name="85 Rectángulo redondeado"/>
          <p:cNvSpPr/>
          <p:nvPr/>
        </p:nvSpPr>
        <p:spPr>
          <a:xfrm>
            <a:off x="6437504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FORMACIÓN ÉTICA Y CIUDADANA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232140" y="2928934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CS. SOCIALES: GEOGRAFÍA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8" name="87 Rectángulo redondeado"/>
          <p:cNvSpPr/>
          <p:nvPr/>
        </p:nvSpPr>
        <p:spPr>
          <a:xfrm>
            <a:off x="3187075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GEOGRAFÍA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9" name="88 Rectángulo redondeado"/>
          <p:cNvSpPr/>
          <p:nvPr/>
        </p:nvSpPr>
        <p:spPr>
          <a:xfrm>
            <a:off x="4812289" y="2928934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ECONOMÍA SOCIAL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8140109" y="2928934"/>
            <a:ext cx="1547823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PSICOLOGÍA LABORAL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232140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232140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3" name="92 Rectángulo redondeado"/>
          <p:cNvSpPr/>
          <p:nvPr/>
        </p:nvSpPr>
        <p:spPr>
          <a:xfrm>
            <a:off x="232140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3187075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1716643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6" name="95 Rectángulo redondeado"/>
          <p:cNvSpPr/>
          <p:nvPr/>
        </p:nvSpPr>
        <p:spPr>
          <a:xfrm>
            <a:off x="4812289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6437504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Y LITERATURA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8" name="97 Rectángulo redondeado"/>
          <p:cNvSpPr/>
          <p:nvPr/>
        </p:nvSpPr>
        <p:spPr>
          <a:xfrm>
            <a:off x="1716643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3187075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0" name="99 Rectángulo redondeado"/>
          <p:cNvSpPr/>
          <p:nvPr/>
        </p:nvSpPr>
        <p:spPr>
          <a:xfrm>
            <a:off x="4812289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LENGUA </a:t>
            </a:r>
            <a:r>
              <a:rPr lang="es-AR" sz="1100" dirty="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6437504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smtClean="0">
                <a:solidFill>
                  <a:schemeClr val="tx1"/>
                </a:solidFill>
              </a:rPr>
              <a:t>LENGUA </a:t>
            </a:r>
            <a:r>
              <a:rPr lang="es-AR" sz="1100" smtClean="0">
                <a:solidFill>
                  <a:schemeClr val="tx1"/>
                </a:solidFill>
              </a:rPr>
              <a:t>EXTRANJERA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1702572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3187075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4" name="103 Rectángulo redondeado"/>
          <p:cNvSpPr/>
          <p:nvPr/>
        </p:nvSpPr>
        <p:spPr>
          <a:xfrm>
            <a:off x="4812289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5" name="104 Rectángulo redondeado"/>
          <p:cNvSpPr/>
          <p:nvPr/>
        </p:nvSpPr>
        <p:spPr>
          <a:xfrm>
            <a:off x="6437504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EDUCACIÓN FÍSICA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6" name="105 Rectángulo redondeado"/>
          <p:cNvSpPr/>
          <p:nvPr/>
        </p:nvSpPr>
        <p:spPr>
          <a:xfrm>
            <a:off x="232140" y="421481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EDUCACIÓN ARTÍSTICA: </a:t>
            </a:r>
            <a:r>
              <a:rPr lang="es-AR" sz="800" dirty="0" smtClean="0">
                <a:solidFill>
                  <a:schemeClr val="tx1"/>
                </a:solidFill>
              </a:rPr>
              <a:t>TEATRO, MÚSICA, ARTES VISUALES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323602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3496639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504446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6669677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837228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238488" y="357166"/>
            <a:ext cx="2643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  <a:endParaRPr lang="es-A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740" y="60549"/>
            <a:ext cx="5270246" cy="68007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24768" y="6072206"/>
            <a:ext cx="546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s-AR" sz="1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66290" y="3212976"/>
            <a:ext cx="19502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72480" y="6237312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758" y="71462"/>
            <a:ext cx="5249696" cy="6858000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124606" y="203649"/>
            <a:ext cx="3443956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1777" y="3303862"/>
            <a:ext cx="275552" cy="257341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621649" y="6143644"/>
            <a:ext cx="546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s-A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4488" y="6309320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Rectángulo redondeado"/>
          <p:cNvSpPr/>
          <p:nvPr/>
        </p:nvSpPr>
        <p:spPr>
          <a:xfrm>
            <a:off x="1625215" y="3655456"/>
            <a:ext cx="1407112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EDUCACIÓN TECNOLÓGICA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3173038" y="3655456"/>
            <a:ext cx="1547823" cy="4286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FÍSICA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4875644" y="3655456"/>
            <a:ext cx="1547823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PROCESOS PRODUCTIVOS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3" name="82 Rectángulo redondeado"/>
          <p:cNvSpPr/>
          <p:nvPr/>
        </p:nvSpPr>
        <p:spPr>
          <a:xfrm>
            <a:off x="77392" y="3226828"/>
            <a:ext cx="1407112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1625215" y="3226828"/>
            <a:ext cx="1407112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5" name="84 Rectángulo redondeado"/>
          <p:cNvSpPr/>
          <p:nvPr/>
        </p:nvSpPr>
        <p:spPr>
          <a:xfrm>
            <a:off x="3173038" y="3226828"/>
            <a:ext cx="1547823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BIOLOGÍA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6" name="85 Rectángulo redondeado"/>
          <p:cNvSpPr/>
          <p:nvPr/>
        </p:nvSpPr>
        <p:spPr>
          <a:xfrm>
            <a:off x="77392" y="2798200"/>
            <a:ext cx="1407112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1625215" y="2798200"/>
            <a:ext cx="1407112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8" name="87 Rectángulo redondeado"/>
          <p:cNvSpPr/>
          <p:nvPr/>
        </p:nvSpPr>
        <p:spPr>
          <a:xfrm>
            <a:off x="3173038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9" name="88 Rectángulo redondeado"/>
          <p:cNvSpPr/>
          <p:nvPr/>
        </p:nvSpPr>
        <p:spPr>
          <a:xfrm>
            <a:off x="4875644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6578249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8280855" y="2798200"/>
            <a:ext cx="1547823" cy="4286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MARCO JURÍDICO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3173003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AR" sz="1100" b="1" dirty="0" smtClean="0">
                <a:solidFill>
                  <a:schemeClr val="tx1"/>
                </a:solidFill>
              </a:rPr>
              <a:t>QUÍMICA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3" name="92 Rectángulo redondeado"/>
          <p:cNvSpPr/>
          <p:nvPr/>
        </p:nvSpPr>
        <p:spPr>
          <a:xfrm>
            <a:off x="4875644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ORGÁNICA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6578249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DE LA MADERA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3173003" y="4512712"/>
            <a:ext cx="1547823" cy="428628"/>
          </a:xfrm>
          <a:prstGeom prst="roundRect">
            <a:avLst/>
          </a:prstGeom>
          <a:solidFill>
            <a:srgbClr val="CC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TECNOLOGÍA DE LA INFORMACIÓN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6" name="95 Rectángulo redondeado"/>
          <p:cNvSpPr/>
          <p:nvPr/>
        </p:nvSpPr>
        <p:spPr>
          <a:xfrm>
            <a:off x="4875609" y="4512712"/>
            <a:ext cx="1547823" cy="428628"/>
          </a:xfrm>
          <a:prstGeom prst="roundRect">
            <a:avLst/>
          </a:prstGeom>
          <a:solidFill>
            <a:srgbClr val="CC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TECNOLOGÍA DE LOS MATERIALES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779962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32139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3405177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5107783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6810388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8512994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738950" y="357166"/>
            <a:ext cx="271464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FORMACIÓN CIENTÍFICA TECNOLÓGICA</a:t>
            </a:r>
            <a:endParaRPr lang="es-AR" sz="1600" b="1" dirty="0">
              <a:solidFill>
                <a:schemeClr val="tx1"/>
              </a:solidFill>
            </a:endParaRPr>
          </a:p>
        </p:txBody>
      </p:sp>
      <p:pic>
        <p:nvPicPr>
          <p:cNvPr id="52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-261974" y="214290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26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-99392"/>
            <a:ext cx="9938595" cy="6858000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757" y="0"/>
            <a:ext cx="5310975" cy="68685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Elipse 4"/>
          <p:cNvSpPr/>
          <p:nvPr/>
        </p:nvSpPr>
        <p:spPr>
          <a:xfrm>
            <a:off x="2997120" y="145279"/>
            <a:ext cx="3443956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83303" y="3212976"/>
            <a:ext cx="23402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7551209" y="5719314"/>
            <a:ext cx="54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233 - 235</a:t>
            </a:r>
            <a:endParaRPr lang="es-AR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0472" y="6309320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dirty="0" smtClean="0"/>
              <a:t>FORMACIÓN COMÚN DEL TÉCNICO.</a:t>
            </a:r>
          </a:p>
          <a:p>
            <a:r>
              <a:rPr lang="es-AR" dirty="0" smtClean="0"/>
              <a:t>PROFUNDIZACIÓN EN ESPACIOS ESPECÍFICOS</a:t>
            </a:r>
          </a:p>
          <a:p>
            <a:r>
              <a:rPr lang="es-AR" dirty="0" smtClean="0"/>
              <a:t>SECUENCIALIDAD Y TRABAJO INTERDISCIPLINARIO COORDINADO</a:t>
            </a:r>
          </a:p>
          <a:p>
            <a:r>
              <a:rPr lang="es-AR" dirty="0" smtClean="0"/>
              <a:t>PRÁCTICAS INCLUÍDAS</a:t>
            </a:r>
          </a:p>
          <a:p>
            <a:r>
              <a:rPr lang="es-AR" dirty="0" smtClean="0"/>
              <a:t>FORMACIÓN DE CRITERIO TÉCNICO</a:t>
            </a:r>
          </a:p>
          <a:p>
            <a:r>
              <a:rPr lang="es-AR" dirty="0" smtClean="0"/>
              <a:t>SUGERENCIAS 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0356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1625181" y="2726762"/>
            <a:ext cx="140711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DIBUJO TÉCNICO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3173003" y="2726762"/>
            <a:ext cx="1547823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DIBUJO TÉCNICO ASISTIDO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4875609" y="272676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6578215" y="272676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8280820" y="272676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MONTAJE, OPERACIONES  Y MANTENIMIENTO DE EQUIPOS 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3173003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5" name="74 Rectángulo redondeado"/>
          <p:cNvSpPr/>
          <p:nvPr/>
        </p:nvSpPr>
        <p:spPr>
          <a:xfrm>
            <a:off x="4875609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6578215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8280820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IV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4875609" y="3584018"/>
            <a:ext cx="1547823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RECURSOS FORESTALES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9" name="78 Rectángulo redondeado"/>
          <p:cNvSpPr/>
          <p:nvPr/>
        </p:nvSpPr>
        <p:spPr>
          <a:xfrm>
            <a:off x="6578215" y="3584018"/>
            <a:ext cx="1547823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8280820" y="3584018"/>
            <a:ext cx="1547823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1" name="80 Rectángulo redondeado"/>
          <p:cNvSpPr/>
          <p:nvPr/>
        </p:nvSpPr>
        <p:spPr>
          <a:xfrm>
            <a:off x="6578215" y="4012646"/>
            <a:ext cx="1547823" cy="428628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8280820" y="4012646"/>
            <a:ext cx="1547823" cy="428628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77357" y="2298134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98" name="97 Rectángulo redondeado"/>
          <p:cNvSpPr/>
          <p:nvPr/>
        </p:nvSpPr>
        <p:spPr>
          <a:xfrm>
            <a:off x="1625181" y="2298134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3173003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0" name="99 Rectángulo redondeado"/>
          <p:cNvSpPr/>
          <p:nvPr/>
        </p:nvSpPr>
        <p:spPr>
          <a:xfrm>
            <a:off x="4875609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6578215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8280820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IV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8280820" y="4441274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COMPUTO Y PRESUPUESTO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04" name="103 Rectángulo redondeado"/>
          <p:cNvSpPr/>
          <p:nvPr/>
        </p:nvSpPr>
        <p:spPr>
          <a:xfrm>
            <a:off x="8280820" y="4869902"/>
            <a:ext cx="1547823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SEGURIDAD E HIGIENE EN EL TRABAJO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779962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32139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3405177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5107783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6810388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8512994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6024570" y="285728"/>
            <a:ext cx="3571900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FORMACIÓN TÉCNICA ESPECÍFICA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8280820" y="529853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MICROEMPRENDIMIENTO</a:t>
            </a:r>
            <a:r>
              <a:rPr lang="es-AR" sz="800" b="1" dirty="0" smtClean="0">
                <a:solidFill>
                  <a:schemeClr val="tx1"/>
                </a:solidFill>
              </a:rPr>
              <a:t>        </a:t>
            </a:r>
            <a:r>
              <a:rPr lang="es-AR" sz="1000" b="1" dirty="0" smtClean="0">
                <a:solidFill>
                  <a:schemeClr val="tx1"/>
                </a:solidFill>
              </a:rPr>
              <a:t>Y PYMES</a:t>
            </a:r>
            <a:endParaRPr lang="es-AR" sz="800" b="1" dirty="0">
              <a:solidFill>
                <a:schemeClr val="tx1"/>
              </a:solidFill>
            </a:endParaRPr>
          </a:p>
        </p:txBody>
      </p:sp>
      <p:pic>
        <p:nvPicPr>
          <p:cNvPr id="52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-261974" y="214290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6578215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6578215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25215" y="135729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EDUCACIÓN TECNOLÓGICA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173038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FÍSICA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75644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PROCESOS PRODUCTIVOS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625181" y="3214686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DIBUJO TÉCNICO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173003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DIBUJO TÉCNICO ASISTIDO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75609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280820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MONTAJE, OPERACIONES  Y MANTENIMIENTO DE EQUIPOS 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280820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IV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875609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RECURSOS FORESTALES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578215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8280820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578215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8280820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77392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625215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173038" y="9286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BIOLOGÍA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7392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625215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173038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875644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6578249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8280855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MARCO JURÍDICO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3173003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AR" sz="1100" b="1" dirty="0" smtClean="0">
                <a:solidFill>
                  <a:schemeClr val="tx1"/>
                </a:solidFill>
              </a:rPr>
              <a:t>QUÍMICA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875644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QUIÍMICA ORGÁNICA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578249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DE LA MADERA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173003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TECNOLOGÍA DE LA INFORMACIÓN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77357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625181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3173003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6578215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8280820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IV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8280820" y="49291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COMPUTO Y PRESUPUESTO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8280820" y="53578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SEGURIDAD E HIGIENE EN EL TRABAJO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8280820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578215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779962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32139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405177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107783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810388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8512994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8280820" y="57864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MICROEMPRENDIMIENTO     </a:t>
            </a:r>
            <a:r>
              <a:rPr lang="es-AR" sz="1000" b="1" dirty="0" smtClean="0">
                <a:solidFill>
                  <a:schemeClr val="tx1"/>
                </a:solidFill>
              </a:rPr>
              <a:t>Y PYMES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3173003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875609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PROCESOS CONSTRUCTIVOS EN MADERA II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4875609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DE LOS MATERIALES</a:t>
            </a:r>
            <a:endParaRPr lang="es-AR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4875609" y="3643314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-190536" y="5500702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2" name="51 CuadroTexto"/>
          <p:cNvSpPr txBox="1"/>
          <p:nvPr/>
        </p:nvSpPr>
        <p:spPr>
          <a:xfrm>
            <a:off x="2432720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78215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578215" y="3643314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25215" y="135729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EDUCACIÓN TECNOLÓGICA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73038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FÍSICA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5644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PROCESOS PRODUCTIVOS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25181" y="3214686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DIBUJO TÉCNICO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73003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DIBUJO TÉCNICO ASISTIDO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875609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280820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MONTAJE, OPERACIONES  Y MANTENIMIENTO DE EQUIPOS 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280820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IV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75609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RECURSOS FORESTALES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578215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280820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578215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8280820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77392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625215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173038" y="9286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BIOLOGÍA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7392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625215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173038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875644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578249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280855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MARCO JURÍDICO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173003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AR" sz="1100" b="1" dirty="0" smtClean="0">
                <a:solidFill>
                  <a:schemeClr val="tx1"/>
                </a:solidFill>
              </a:rPr>
              <a:t>QUÍMICA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875644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ORGÁNICA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578249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DE LA MADERA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173003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TECNOLOGÍA DE LA INFORMACIÓN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7357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625181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173003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578215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8280820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IV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8280820" y="49291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COMPUTO Y PRESUPUESTO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8280820" y="53578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SEGURIDAD E HIGIENE EN EL TRABAJO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8280820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578215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779962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32139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405177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107783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810388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8512994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8280820" y="57864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MICROEMPRENDIMIENTO     </a:t>
            </a:r>
            <a:r>
              <a:rPr lang="es-AR" sz="1000" b="1" dirty="0" smtClean="0">
                <a:solidFill>
                  <a:schemeClr val="tx1"/>
                </a:solidFill>
              </a:rPr>
              <a:t>Y PYMES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3173003" y="3643314"/>
            <a:ext cx="1547823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4875609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PROCESOS CONSTRUCTIVOS EN MADERA II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875609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DE LOS MATERIALES</a:t>
            </a:r>
            <a:endParaRPr lang="es-AR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4875609" y="3643314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Flecha a la derecha con bandas"/>
          <p:cNvSpPr/>
          <p:nvPr/>
        </p:nvSpPr>
        <p:spPr>
          <a:xfrm>
            <a:off x="4566044" y="3786190"/>
            <a:ext cx="464347" cy="28575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55 Flecha a la derecha con bandas"/>
          <p:cNvSpPr/>
          <p:nvPr/>
        </p:nvSpPr>
        <p:spPr>
          <a:xfrm>
            <a:off x="6268650" y="3786190"/>
            <a:ext cx="464347" cy="28575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5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-190536" y="5500702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7" name="56 CuadroTexto"/>
          <p:cNvSpPr txBox="1"/>
          <p:nvPr/>
        </p:nvSpPr>
        <p:spPr>
          <a:xfrm>
            <a:off x="2288704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38595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6918" y="71414"/>
            <a:ext cx="4935175" cy="667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2178825" y="285728"/>
            <a:ext cx="3059927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Elipse"/>
          <p:cNvSpPr/>
          <p:nvPr/>
        </p:nvSpPr>
        <p:spPr>
          <a:xfrm>
            <a:off x="6453198" y="5929330"/>
            <a:ext cx="702078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725809" y="3286124"/>
            <a:ext cx="156017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78215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578215" y="3643314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25215" y="135729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EDUCACIÓN TECNOLÓGICA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73038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FÍSICA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5644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PROCESOS PRODUCTIVOS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25181" y="3214686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DIBUJO TÉCNICO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73003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DIBUJO TÉCNICO ASISTIDO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875609" y="3214686"/>
            <a:ext cx="1547823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HERRAMIENTAS Y MÁQUINAS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280820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MONTAJE, OPERACIONES  Y MANTENIMIENTO DE EQUIPOS 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280820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DISEÑO IV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75609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RECURSOS FORESTALES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578215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280820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INDUSTRIA DE LA MADERA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578215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8280820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ESTRUCTURA II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77392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625215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173038" y="9286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BIOLOGÍA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7392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625215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173038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875644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578249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8280855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MARCO JURÍDICO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173003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AR" sz="1100" b="1" dirty="0" smtClean="0">
                <a:solidFill>
                  <a:schemeClr val="tx1"/>
                </a:solidFill>
              </a:rPr>
              <a:t>QUÍMICA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875644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ORGÁNICA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578249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QUÍMICA DE LA MADERA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173003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TECNOLOGÍA DE LA INFORMACIÓN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7357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625181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173003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578215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8280820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PROCESOS CONSTRUCTIVOS EN MADERA IV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8280820" y="49291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COMPUTO Y PRESUPUESTO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8280820" y="53578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SEGURIDAD E HIGIENE EN EL TRABAJO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8280820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578215" y="621508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PRÁCTICAS PROFESIONALIZANTES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779962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32139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405177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107783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810388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8512994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8280820" y="57864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MICROEMPRENDIMIENTO     </a:t>
            </a:r>
            <a:r>
              <a:rPr lang="es-AR" sz="1000" b="1" dirty="0" smtClean="0">
                <a:solidFill>
                  <a:schemeClr val="tx1"/>
                </a:solidFill>
              </a:rPr>
              <a:t>Y PYMES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3173003" y="3643314"/>
            <a:ext cx="1547823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Flecha curvada hacia arriba"/>
          <p:cNvSpPr/>
          <p:nvPr/>
        </p:nvSpPr>
        <p:spPr>
          <a:xfrm rot="5400000">
            <a:off x="4000493" y="2911075"/>
            <a:ext cx="1285884" cy="464347"/>
          </a:xfrm>
          <a:prstGeom prst="curvedUpArrow">
            <a:avLst>
              <a:gd name="adj1" fmla="val 25000"/>
              <a:gd name="adj2" fmla="val 62972"/>
              <a:gd name="adj3" fmla="val 402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4875609" y="2786058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PROCESOS CONSTRUCTIVOS EN MADERA II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51" name="50 Flecha curvada hacia arriba"/>
          <p:cNvSpPr/>
          <p:nvPr/>
        </p:nvSpPr>
        <p:spPr>
          <a:xfrm rot="5400000" flipH="1" flipV="1">
            <a:off x="5953926" y="3172220"/>
            <a:ext cx="928694" cy="299247"/>
          </a:xfrm>
          <a:prstGeom prst="curvedUpArrow">
            <a:avLst>
              <a:gd name="adj1" fmla="val 25000"/>
              <a:gd name="adj2" fmla="val 107593"/>
              <a:gd name="adj3" fmla="val 5977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875609" y="221455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DE LOS MATERIALES</a:t>
            </a:r>
            <a:endParaRPr lang="es-AR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4875609" y="3643314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II</a:t>
            </a:r>
            <a:endParaRPr lang="es-A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Flecha a la derecha con bandas"/>
          <p:cNvSpPr/>
          <p:nvPr/>
        </p:nvSpPr>
        <p:spPr>
          <a:xfrm>
            <a:off x="4566044" y="3786190"/>
            <a:ext cx="464347" cy="28575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Flecha a la derecha con bandas"/>
          <p:cNvSpPr/>
          <p:nvPr/>
        </p:nvSpPr>
        <p:spPr>
          <a:xfrm rot="5400000">
            <a:off x="5578083" y="3488532"/>
            <a:ext cx="142876" cy="30956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55 Flecha a la derecha con bandas"/>
          <p:cNvSpPr/>
          <p:nvPr/>
        </p:nvSpPr>
        <p:spPr>
          <a:xfrm>
            <a:off x="6268650" y="3786190"/>
            <a:ext cx="464347" cy="28575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-190536" y="5500702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8" name="57 CuadroTexto"/>
          <p:cNvSpPr txBox="1"/>
          <p:nvPr/>
        </p:nvSpPr>
        <p:spPr>
          <a:xfrm>
            <a:off x="2504728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Lágrima"/>
          <p:cNvSpPr/>
          <p:nvPr/>
        </p:nvSpPr>
        <p:spPr>
          <a:xfrm rot="16200000" flipH="1">
            <a:off x="348226" y="4598797"/>
            <a:ext cx="1857388" cy="2089562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Rectángulo"/>
          <p:cNvSpPr/>
          <p:nvPr/>
        </p:nvSpPr>
        <p:spPr>
          <a:xfrm>
            <a:off x="7352126" y="0"/>
            <a:ext cx="1470432" cy="7072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 redondeado"/>
          <p:cNvSpPr/>
          <p:nvPr/>
        </p:nvSpPr>
        <p:spPr>
          <a:xfrm>
            <a:off x="2244309" y="714356"/>
            <a:ext cx="1702606" cy="61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PROCESOS PRODUCTIVOS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566044" y="714356"/>
            <a:ext cx="1857388" cy="61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HERRAMIENTAS Y MÁQUINAS I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482568" y="4383954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DISEÑO II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50394" y="5715016"/>
            <a:ext cx="1857388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TECNOLOGÍA DE LOS MATERIALES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173003" y="2428868"/>
            <a:ext cx="2089562" cy="1214446"/>
          </a:xfrm>
          <a:prstGeom prst="roundRect">
            <a:avLst/>
          </a:prstGeom>
          <a:solidFill>
            <a:srgbClr val="DF7E2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PROCESOS CONSTRUCTIVOS EN MADERA II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312" y="4857761"/>
            <a:ext cx="170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81628" y="5643578"/>
            <a:ext cx="154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caracteriza  clasifica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4024306" y="1714488"/>
            <a:ext cx="3869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Flecha derecha"/>
          <p:cNvSpPr/>
          <p:nvPr/>
        </p:nvSpPr>
        <p:spPr>
          <a:xfrm rot="16200000">
            <a:off x="3893336" y="5057192"/>
            <a:ext cx="571504" cy="386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CuadroTexto"/>
          <p:cNvSpPr txBox="1"/>
          <p:nvPr/>
        </p:nvSpPr>
        <p:spPr>
          <a:xfrm>
            <a:off x="5453066" y="4214818"/>
            <a:ext cx="139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selecciona</a:t>
            </a:r>
          </a:p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diseña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381628" y="2571744"/>
            <a:ext cx="154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construye </a:t>
            </a:r>
          </a:p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instala</a:t>
            </a:r>
          </a:p>
        </p:txBody>
      </p:sp>
      <p:sp>
        <p:nvSpPr>
          <p:cNvPr id="31" name="30 Flecha derecha"/>
          <p:cNvSpPr/>
          <p:nvPr/>
        </p:nvSpPr>
        <p:spPr>
          <a:xfrm rot="16200000">
            <a:off x="3932032" y="3807026"/>
            <a:ext cx="571504" cy="386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CuadroTexto"/>
          <p:cNvSpPr txBox="1"/>
          <p:nvPr/>
        </p:nvSpPr>
        <p:spPr>
          <a:xfrm rot="16200000">
            <a:off x="545304" y="4050482"/>
            <a:ext cx="464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MATERIALES . ACCESORIOS .  INSUMOS</a:t>
            </a:r>
            <a:endParaRPr lang="es-A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4" name="Picture 8" descr="http://blog.jaimemartin.info/wp-content/uploads/2008/02/croq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344" y="3928114"/>
            <a:ext cx="1702606" cy="121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http://www.muebleslito.com.ar/images/accesorios-mueblesl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17" y="5354752"/>
            <a:ext cx="1315650" cy="121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44 CuadroTexto"/>
          <p:cNvSpPr txBox="1"/>
          <p:nvPr/>
        </p:nvSpPr>
        <p:spPr>
          <a:xfrm>
            <a:off x="232121" y="5342280"/>
            <a:ext cx="1934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1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MUEBLES: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Funcionalidad               Ergonomía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10" name="Picture 14" descr="https://paredesmariana.files.wordpress.com/2013/11/3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344" y="2428868"/>
            <a:ext cx="1779997" cy="109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47 CuadroTexto"/>
          <p:cNvSpPr txBox="1"/>
          <p:nvPr/>
        </p:nvSpPr>
        <p:spPr>
          <a:xfrm>
            <a:off x="4411262" y="1428736"/>
            <a:ext cx="216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b="1" dirty="0" smtClean="0">
                <a:solidFill>
                  <a:srgbClr val="FFC000"/>
                </a:solidFill>
              </a:rPr>
              <a:t>caracteriza y analiza</a:t>
            </a:r>
          </a:p>
          <a:p>
            <a:pPr algn="r"/>
            <a:r>
              <a:rPr lang="es-AR" sz="1400" b="1" dirty="0" smtClean="0">
                <a:solidFill>
                  <a:srgbClr val="FFC000"/>
                </a:solidFill>
              </a:rPr>
              <a:t>máquinas y herramientas</a:t>
            </a:r>
          </a:p>
        </p:txBody>
      </p:sp>
      <p:pic>
        <p:nvPicPr>
          <p:cNvPr id="49" name="48 Imagen" descr="mesa de luz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18" y="428604"/>
            <a:ext cx="1387415" cy="1531926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2166918" y="1428736"/>
            <a:ext cx="20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C000"/>
                </a:solidFill>
              </a:rPr>
              <a:t>reconoce etapas </a:t>
            </a:r>
          </a:p>
          <a:p>
            <a:r>
              <a:rPr lang="es-AR" sz="1400" b="1" dirty="0" smtClean="0">
                <a:solidFill>
                  <a:srgbClr val="FFC000"/>
                </a:solidFill>
              </a:rPr>
              <a:t>de producción</a:t>
            </a:r>
          </a:p>
        </p:txBody>
      </p:sp>
      <p:pic>
        <p:nvPicPr>
          <p:cNvPr id="24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54200" t="53431" b="31863"/>
          <a:stretch>
            <a:fillRect/>
          </a:stretch>
        </p:blipFill>
        <p:spPr bwMode="auto">
          <a:xfrm rot="16200000">
            <a:off x="-1176351" y="1914486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2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brir llave 2"/>
          <p:cNvSpPr/>
          <p:nvPr/>
        </p:nvSpPr>
        <p:spPr>
          <a:xfrm>
            <a:off x="4238621" y="857231"/>
            <a:ext cx="285751" cy="2000265"/>
          </a:xfrm>
          <a:prstGeom prst="leftBrace">
            <a:avLst>
              <a:gd name="adj1" fmla="val 24587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809596" y="1500174"/>
            <a:ext cx="29347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C00000"/>
                </a:solidFill>
              </a:rPr>
              <a:t>CARACTERIZACIÓN</a:t>
            </a:r>
            <a:endParaRPr lang="es-AR" sz="28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697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23976" y="714356"/>
            <a:ext cx="3023995" cy="11878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ESTUDIO DEL ESPACIO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36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452406" y="1105602"/>
            <a:ext cx="4133153" cy="128133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EXPLICITA LAS VINCULACIONES CON OTROS ESPACIOS DEL CURRICULUM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03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00377" y="1857364"/>
            <a:ext cx="3023995" cy="11878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ORIENTACIONES DIDÁCTICAS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0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23976" y="2857496"/>
            <a:ext cx="3023995" cy="11878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19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738290" y="3357562"/>
            <a:ext cx="3023995" cy="11878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81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2792947" y="3941397"/>
            <a:ext cx="3023995" cy="11878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ESPECÍFICOS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1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4" y="0"/>
            <a:ext cx="9938594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703" t="12187" r="42383" b="6250"/>
          <a:stretch>
            <a:fillRect/>
          </a:stretch>
        </p:blipFill>
        <p:spPr bwMode="auto">
          <a:xfrm>
            <a:off x="2738422" y="357166"/>
            <a:ext cx="45005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298727" y="621691"/>
            <a:ext cx="2725843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059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6" y="908720"/>
            <a:ext cx="8186933" cy="50732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5148" y="887729"/>
            <a:ext cx="5237787" cy="114300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ENCUADRE GENERAL</a:t>
            </a:r>
            <a:endParaRPr lang="es-AR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1130576" y="1844824"/>
            <a:ext cx="85809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/>
              <a:t>La Política Educativa Nacional y Provincial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/>
              <a:t>Concepciones Pedagógicas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Currículum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Conocimiento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Enseñanza y trabajo docente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Aprendizaje y sujeto que aprende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Evaluación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/>
              <a:t>Estructura de la Educación Secundaria Técnico Profesional</a:t>
            </a:r>
            <a:endParaRPr lang="es-AR" sz="2800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177136" y="6237312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2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4738686" y="2071678"/>
            <a:ext cx="1916920" cy="9879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PRÁCTICAS PROFESIONALIZANTES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393138" y="2071678"/>
            <a:ext cx="1916920" cy="9879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PRÁCTICAS PROFESIONALIZANTES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96776" y="1500174"/>
            <a:ext cx="134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24438" y="1500174"/>
            <a:ext cx="134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PROFECIONALIZANTES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1381100" y="4500570"/>
            <a:ext cx="7043693" cy="17007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Poner en práctica saberes profesionales significativos relacionados a procesos socio-productivos, vinculados al trabajo.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4" y="0"/>
            <a:ext cx="9938594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4009694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7357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36524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921" y="1857389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latin typeface="Arial Black" pitchFamily="34" charset="0"/>
              </a:rPr>
              <a:t>1°.2° AÑO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66918" y="1928827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3° AÑO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79088" y="1928827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7956644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063258" y="2000265"/>
            <a:ext cx="16106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6° AÑO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963380" y="1847864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MUEBLES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983473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128480" y="2000265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5° AÑO</a:t>
            </a:r>
          </a:p>
        </p:txBody>
      </p:sp>
      <p:graphicFrame>
        <p:nvGraphicFramePr>
          <p:cNvPr id="31" name="30 Diagrama"/>
          <p:cNvGraphicFramePr/>
          <p:nvPr/>
        </p:nvGraphicFramePr>
        <p:xfrm>
          <a:off x="541703" y="2214554"/>
          <a:ext cx="8667811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-309599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42" name="41 Rectángulo"/>
          <p:cNvSpPr/>
          <p:nvPr/>
        </p:nvSpPr>
        <p:spPr>
          <a:xfrm rot="20799636">
            <a:off x="4541241" y="2880070"/>
            <a:ext cx="3399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Autonomía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PROFECIONALIZANTES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095480" y="1500174"/>
          <a:ext cx="535785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PROFECIONALIZANTES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5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146141909"/>
              </p:ext>
            </p:extLst>
          </p:nvPr>
        </p:nvGraphicFramePr>
        <p:xfrm>
          <a:off x="452406" y="1142999"/>
          <a:ext cx="8218884" cy="571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PROFECIONALIZANTES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09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480" y="1214422"/>
            <a:ext cx="6143668" cy="412567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273581" y="5379430"/>
            <a:ext cx="107314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Multidisciplinar</a:t>
            </a:r>
            <a:endParaRPr lang="es-A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96486" y="1071546"/>
            <a:ext cx="8846618" cy="50006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propuesta de implementación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es: </a:t>
            </a:r>
          </a:p>
          <a:p>
            <a:pPr marL="1793875" indent="0">
              <a:lnSpc>
                <a:spcPct val="100000"/>
              </a:lnSpc>
              <a:buNone/>
            </a:pPr>
            <a:endParaRPr 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DESARROLLO AUTÓNOMO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MICROEMPRENDIMIENTOS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5 Imagen" descr="grup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166" y="3000372"/>
            <a:ext cx="6358386" cy="329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844" y="357166"/>
            <a:ext cx="9215502" cy="55721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400" dirty="0">
                <a:solidFill>
                  <a:schemeClr val="tx1"/>
                </a:solidFill>
              </a:rPr>
              <a:t>Pasantías en empresas, organismos estatales o privados o </a:t>
            </a:r>
            <a:r>
              <a:rPr lang="es-AR" sz="2400" dirty="0" smtClean="0">
                <a:solidFill>
                  <a:schemeClr val="tx1"/>
                </a:solidFill>
              </a:rPr>
              <a:t>en organizaciones </a:t>
            </a:r>
            <a:r>
              <a:rPr lang="es-AR" sz="2400" dirty="0">
                <a:solidFill>
                  <a:schemeClr val="tx1"/>
                </a:solidFill>
              </a:rPr>
              <a:t>no gubernamentales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Diseño, organización y desarrollo de proyectos </a:t>
            </a:r>
            <a:r>
              <a:rPr lang="es-AR" sz="2400" dirty="0" smtClean="0">
                <a:solidFill>
                  <a:schemeClr val="tx1"/>
                </a:solidFill>
              </a:rPr>
              <a:t>socio-Productivos articulados entre </a:t>
            </a:r>
            <a:r>
              <a:rPr lang="es-AR" sz="2400" dirty="0">
                <a:solidFill>
                  <a:schemeClr val="tx1"/>
                </a:solidFill>
              </a:rPr>
              <a:t>la escuela y otras instituciones o entidades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Proyectos didácticos/productivos institucionales orientados a </a:t>
            </a:r>
            <a:r>
              <a:rPr lang="es-AR" sz="2400" dirty="0" smtClean="0">
                <a:solidFill>
                  <a:schemeClr val="tx1"/>
                </a:solidFill>
              </a:rPr>
              <a:t>satisfacer demandas </a:t>
            </a:r>
            <a:r>
              <a:rPr lang="es-AR" sz="2400" dirty="0">
                <a:solidFill>
                  <a:schemeClr val="tx1"/>
                </a:solidFill>
              </a:rPr>
              <a:t>específicas de la propia institución escolar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Emprendimientos a cargo de los estudiantes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Propuestas formativas organizadas a través de sistemas </a:t>
            </a:r>
            <a:r>
              <a:rPr lang="es-AR" sz="2400" dirty="0" smtClean="0">
                <a:solidFill>
                  <a:schemeClr val="tx1"/>
                </a:solidFill>
              </a:rPr>
              <a:t>duales.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Empresas simuladas.</a:t>
            </a:r>
          </a:p>
        </p:txBody>
      </p:sp>
      <p:sp>
        <p:nvSpPr>
          <p:cNvPr id="13" name="12 Elipse"/>
          <p:cNvSpPr/>
          <p:nvPr/>
        </p:nvSpPr>
        <p:spPr>
          <a:xfrm>
            <a:off x="595282" y="571480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595282" y="1785926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595282" y="2928934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595282" y="4071942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Elipse"/>
          <p:cNvSpPr/>
          <p:nvPr/>
        </p:nvSpPr>
        <p:spPr>
          <a:xfrm>
            <a:off x="595282" y="4714884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595282" y="5357826"/>
            <a:ext cx="285752" cy="28575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=1024x768&amp;size_mode=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54200" t="53431" b="31863"/>
          <a:stretch>
            <a:fillRect/>
          </a:stretch>
        </p:blipFill>
        <p:spPr bwMode="auto">
          <a:xfrm>
            <a:off x="5810256" y="5500702"/>
            <a:ext cx="3829019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1250" r="42383" b="6250"/>
          <a:stretch>
            <a:fillRect/>
          </a:stretch>
        </p:blipFill>
        <p:spPr bwMode="auto">
          <a:xfrm>
            <a:off x="2452670" y="255770"/>
            <a:ext cx="4500594" cy="638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4"/>
          <p:cNvSpPr/>
          <p:nvPr/>
        </p:nvSpPr>
        <p:spPr>
          <a:xfrm>
            <a:off x="2738422" y="642918"/>
            <a:ext cx="2582967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8" y="3714752"/>
            <a:ext cx="4972472" cy="1922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059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BIBLIOGRAFÍA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54" y="1430500"/>
            <a:ext cx="3119468" cy="464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5839" y="1430685"/>
            <a:ext cx="2908255" cy="464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4534" y="1430221"/>
            <a:ext cx="3093374" cy="464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4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hotos-6.dropbox.com/t/2/AABxNoO39n4xAioIQJ9Hk9jCxZcljZtw01wGORe1kO2uUw/12/96880119/png/32x32/1/1446012000/0/2/MADERA%20Y%20MUEBLE.psd/CPeLmS4gASACIAMgBSAHKAI/chmEPaf-2jdErXkVMcVOzmcxwub7TiMQV65r5RkU08A%2CXFEIA-UxEv0ieEwPXptyknwVJioq9un3OJfJ_K_ZcoE%2CHmXPLsiagrSy7aNd2z0kZfN8sZ0Np8YcLU0vbJrNHVU%2CdN95mDCjlh5zVxl3_p4c2GscdLeMAXBFZZuZ9yjYM8c%2CncswecywTV4qd83ZWZ4s3bjwYGmTSv024KFHnsm3c8w%2CEPkpgMI2LBUhcSkmNGEECZSBtUJGD80E6mg4XDIewp8%2Ce38Ptr_7p5DIb066FtPtgaYGU6lrYQB2SDWjo4Ha42A%2CdwdcD5mzPUz_wASjXSFaMwSxZpl4ErQ1UkytimSRy2U%2CLd7SCNKEawEhf_6pgYFeBgGLcm8Dz4n_EJtPLgAoFrU%2C7H7T4KEbL72cG5LIRwA9RZK52vpQDjJJQYAf3Xcx50M%2ChP51EtcDYzBVqyUk-Tk9jyaPEZXAVou6Ap_MwoD9DRA%2CZqliqfZ9RRcl008lPi_OzpBsZse80U2mUGbtdz-wxkQ%2CuClARKiybJpIGCS5dL-CJU2Zx7Ks5Ew-GoAU9Fo_7Ms%2CIDHFTBjny04PngY6UAXEybCfsPjMTdj9M7_OX1S6pt8%2CjMX0VfetP1XGTnyf_rIj03-xRqXgozOpSjozzvCQMeY%2CPBtVRhJ91eVo9eLOukCs7m9t3z4E6wEstLnNbTGxIsQ%2ClSCQXMi4ia9nk1NiaKbkJ9ypFESXXs8lNJhTeEyiv6E%2ChgJkHJevOGVedRwkQrQnEMU3BKFalaruRyQR_wJkL9g?size_mode=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A171B"/>
              </a:clrFrom>
              <a:clrTo>
                <a:srgbClr val="1A171B">
                  <a:alpha val="0"/>
                </a:srgbClr>
              </a:clrTo>
            </a:clrChange>
          </a:blip>
          <a:srcRect r="54507"/>
          <a:stretch>
            <a:fillRect/>
          </a:stretch>
        </p:blipFill>
        <p:spPr bwMode="auto">
          <a:xfrm>
            <a:off x="3296816" y="1052736"/>
            <a:ext cx="3432015" cy="485778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66918" y="592933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¡¡¡ MUCHAS GRACIAS !!!</a:t>
            </a:r>
            <a:endParaRPr lang="es-A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9616" y="6581001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764" y="-20963"/>
            <a:ext cx="5314061" cy="687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4"/>
          <p:cNvSpPr/>
          <p:nvPr/>
        </p:nvSpPr>
        <p:spPr>
          <a:xfrm>
            <a:off x="3158801" y="4719920"/>
            <a:ext cx="2218961" cy="9630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416496" y="638132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8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2538" y="1142984"/>
            <a:ext cx="4929196" cy="1056815"/>
          </a:xfrm>
        </p:spPr>
        <p:txBody>
          <a:bodyPr/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  <a:endParaRPr lang="es-A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8288" y="2382578"/>
            <a:ext cx="7143154" cy="3332438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379476" indent="-342900" algn="l"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Es común a todos los estudiantes del nivel secundario.</a:t>
            </a:r>
          </a:p>
          <a:p>
            <a:pPr marL="379476" indent="-342900" algn="l">
              <a:buFont typeface="Arial" panose="020B0604020202020204" pitchFamily="34" charset="0"/>
              <a:buChar char="•"/>
            </a:pPr>
            <a:endParaRPr lang="es-AR" sz="2400" dirty="0" smtClean="0">
              <a:solidFill>
                <a:schemeClr val="bg1"/>
              </a:solidFill>
            </a:endParaRPr>
          </a:p>
          <a:p>
            <a:pPr marL="379476" indent="-342900" algn="l"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Participación activa, reflexiva y crítica de  la  vida  social,  política,  cultural y  económica.  </a:t>
            </a:r>
          </a:p>
          <a:p>
            <a:pPr marL="379476" indent="-342900" algn="l"/>
            <a:endParaRPr lang="es-AR" sz="2400" dirty="0" smtClean="0">
              <a:solidFill>
                <a:schemeClr val="bg1"/>
              </a:solidFill>
            </a:endParaRP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bg1"/>
                </a:solidFill>
              </a:rPr>
              <a:t>Carácter propedéutico.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05128" y="6165304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035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1166" y="1071546"/>
            <a:ext cx="7143154" cy="1056815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Científico Tecnológica</a:t>
            </a:r>
            <a:endParaRPr lang="es-A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8670" y="2564905"/>
            <a:ext cx="6821982" cy="3078673"/>
          </a:xfr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Otorga la fundamentación científica y los aspectos tecnológicos imprescindibles para el campo técnico profesional. </a:t>
            </a:r>
          </a:p>
          <a:p>
            <a:pPr marL="379476" indent="-342900" algn="l">
              <a:lnSpc>
                <a:spcPct val="150000"/>
              </a:lnSpc>
            </a:pPr>
            <a:endParaRPr lang="es-AR" sz="2400" b="1" dirty="0" smtClean="0">
              <a:solidFill>
                <a:schemeClr val="bg1"/>
              </a:solidFill>
            </a:endParaRPr>
          </a:p>
          <a:p>
            <a:pPr marL="379476" indent="-342900" algn="l">
              <a:lnSpc>
                <a:spcPct val="150000"/>
              </a:lnSpc>
            </a:pPr>
            <a:r>
              <a:rPr lang="es-AR" sz="2000" b="1" i="1" dirty="0" smtClean="0">
                <a:solidFill>
                  <a:schemeClr val="bg1"/>
                </a:solidFill>
              </a:rPr>
              <a:t>Extensión mínima total de 1700 horas reloj. </a:t>
            </a:r>
            <a:endParaRPr lang="es-AR" sz="2000" b="1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61112" y="6248345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708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596" y="1122365"/>
            <a:ext cx="7143154" cy="1056815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Técnica Específica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76" y="2643182"/>
            <a:ext cx="7143154" cy="286005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 propios del campo profesional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Contextualización 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la actividad del técnico</a:t>
            </a:r>
          </a:p>
          <a:p>
            <a:pPr marL="379476" indent="-342900" algn="l">
              <a:lnSpc>
                <a:spcPct val="150000"/>
              </a:lnSpc>
            </a:pPr>
            <a:endParaRPr lang="es-A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9476" indent="-342900" algn="l">
              <a:lnSpc>
                <a:spcPct val="150000"/>
              </a:lnSpc>
            </a:pP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Extensión mínima total de 2000 horas reloj. </a:t>
            </a:r>
            <a:endParaRPr lang="es-A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73080" y="6165304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58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" y="27384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506" y="984454"/>
            <a:ext cx="8865870" cy="1051560"/>
          </a:xfrm>
        </p:spPr>
        <p:txBody>
          <a:bodyPr/>
          <a:lstStyle/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</a:t>
            </a:r>
            <a:r>
              <a:rPr lang="es-AR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Profesionalizantes</a:t>
            </a:r>
            <a:endParaRPr lang="es-A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348" y="2433734"/>
            <a:ext cx="7479669" cy="29240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Involucra estrategias y actividades formativas tendientes a lograr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autonomía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oportunidades de ejercer las habilitaciones correspondientes con el perfil profesional.</a:t>
            </a:r>
          </a:p>
          <a:p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Extensión mínima total de 200 horas reloj. </a:t>
            </a:r>
            <a:endParaRPr lang="es-A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57056" y="6021288"/>
            <a:ext cx="3456384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186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1755</Words>
  <Application>Microsoft Office PowerPoint</Application>
  <PresentationFormat>A4 (210 x 297 mm)</PresentationFormat>
  <Paragraphs>480</Paragraphs>
  <Slides>49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Diapositiva 1</vt:lpstr>
      <vt:lpstr>Diapositiva 2</vt:lpstr>
      <vt:lpstr>Diapositiva 3</vt:lpstr>
      <vt:lpstr>ENCUADRE GENERAL</vt:lpstr>
      <vt:lpstr>Diapositiva 5</vt:lpstr>
      <vt:lpstr>Formación general</vt:lpstr>
      <vt:lpstr>Formación Científico Tecnológica</vt:lpstr>
      <vt:lpstr>Formación Técnica Específica</vt:lpstr>
      <vt:lpstr>Prácticas Profesionalizantes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SECUENCIA DE PRODUCTOS A TRAVES DE LOS AÑOS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BIBLIOGRAFÍA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</dc:creator>
  <cp:lastModifiedBy>Alumno</cp:lastModifiedBy>
  <cp:revision>58</cp:revision>
  <dcterms:created xsi:type="dcterms:W3CDTF">2015-10-27T15:58:33Z</dcterms:created>
  <dcterms:modified xsi:type="dcterms:W3CDTF">2015-11-12T16:01:21Z</dcterms:modified>
</cp:coreProperties>
</file>