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15" r:id="rId1"/>
    <p:sldMasterId id="2147483827" r:id="rId2"/>
  </p:sldMasterIdLst>
  <p:notesMasterIdLst>
    <p:notesMasterId r:id="rId22"/>
  </p:notesMasterIdLst>
  <p:sldIdLst>
    <p:sldId id="256" r:id="rId3"/>
    <p:sldId id="367" r:id="rId4"/>
    <p:sldId id="386" r:id="rId5"/>
    <p:sldId id="387" r:id="rId6"/>
    <p:sldId id="257" r:id="rId7"/>
    <p:sldId id="384" r:id="rId8"/>
    <p:sldId id="385" r:id="rId9"/>
    <p:sldId id="382" r:id="rId10"/>
    <p:sldId id="333" r:id="rId11"/>
    <p:sldId id="346" r:id="rId12"/>
    <p:sldId id="339" r:id="rId13"/>
    <p:sldId id="335" r:id="rId14"/>
    <p:sldId id="336" r:id="rId15"/>
    <p:sldId id="343" r:id="rId16"/>
    <p:sldId id="345" r:id="rId17"/>
    <p:sldId id="347" r:id="rId18"/>
    <p:sldId id="338" r:id="rId19"/>
    <p:sldId id="341" r:id="rId20"/>
    <p:sldId id="374" r:id="rId2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2912B87-C080-4330-B907-E7459CCF1471}">
          <p14:sldIdLst>
            <p14:sldId id="256"/>
            <p14:sldId id="367"/>
            <p14:sldId id="386"/>
            <p14:sldId id="387"/>
            <p14:sldId id="257"/>
            <p14:sldId id="384"/>
            <p14:sldId id="385"/>
          </p14:sldIdLst>
        </p14:section>
        <p14:section name="Sección sin título" id="{10138151-DF09-4E73-B9CD-696004EFD778}">
          <p14:sldIdLst>
            <p14:sldId id="382"/>
            <p14:sldId id="333"/>
            <p14:sldId id="346"/>
            <p14:sldId id="339"/>
            <p14:sldId id="335"/>
            <p14:sldId id="336"/>
            <p14:sldId id="343"/>
            <p14:sldId id="345"/>
            <p14:sldId id="347"/>
            <p14:sldId id="338"/>
            <p14:sldId id="341"/>
            <p14:sldId id="37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3886" autoAdjust="0"/>
  </p:normalViewPr>
  <p:slideViewPr>
    <p:cSldViewPr>
      <p:cViewPr varScale="1">
        <p:scale>
          <a:sx n="117" d="100"/>
          <a:sy n="117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21063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325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3780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5371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995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131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573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8404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4472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0071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5892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6038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1434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2264311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3167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140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2421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5797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8351418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8983424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5654856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8993219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0241430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2496181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22211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500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316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781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510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685865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449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763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0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666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1344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1640" y="692696"/>
            <a:ext cx="6047184" cy="217090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611560" y="4437112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s-AR" sz="2500" b="1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Dirección </a:t>
            </a:r>
            <a:r>
              <a:rPr lang="es-AR" sz="2500" b="1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es-AR" sz="2500" b="1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Planeamiento y Evaluación</a:t>
            </a:r>
            <a:br>
              <a:rPr lang="es-AR" sz="2500" b="1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AR" sz="2500" b="1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AR" sz="2500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de la Calidad Educativa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s-AR" sz="2500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Mendoza</a:t>
            </a:r>
            <a:r>
              <a:rPr lang="es-AR" sz="2500" b="1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, 2018</a:t>
            </a:r>
            <a:endParaRPr lang="es-AR" sz="2500" b="1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¿Qué se pueden encontrar?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endParaRPr lang="es-AR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582091"/>
              </p:ext>
            </p:extLst>
          </p:nvPr>
        </p:nvGraphicFramePr>
        <p:xfrm>
          <a:off x="323529" y="460216"/>
          <a:ext cx="8363271" cy="617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185"/>
                <a:gridCol w="3383981"/>
                <a:gridCol w="3411105"/>
              </a:tblGrid>
              <a:tr h="592520">
                <a:tc>
                  <a:txBody>
                    <a:bodyPr/>
                    <a:lstStyle/>
                    <a:p>
                      <a:r>
                        <a:rPr lang="es-AR" dirty="0" smtClean="0"/>
                        <a:t>Grupo</a:t>
                      </a:r>
                      <a:r>
                        <a:rPr lang="es-AR" baseline="0" dirty="0" smtClean="0"/>
                        <a:t> 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Características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Estrategias</a:t>
                      </a:r>
                      <a:endParaRPr lang="es-AR" sz="2000" dirty="0"/>
                    </a:p>
                  </a:txBody>
                  <a:tcPr/>
                </a:tc>
              </a:tr>
              <a:tr h="5577840">
                <a:tc>
                  <a:txBody>
                    <a:bodyPr/>
                    <a:lstStyle/>
                    <a:p>
                      <a:r>
                        <a:rPr lang="es-AR" dirty="0" smtClean="0"/>
                        <a:t>Escuelas </a:t>
                      </a:r>
                    </a:p>
                    <a:p>
                      <a:r>
                        <a:rPr lang="es-AR" dirty="0" smtClean="0"/>
                        <a:t>consolidada</a:t>
                      </a:r>
                    </a:p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AR" sz="2000" dirty="0" smtClean="0"/>
                        <a:t>Logran los objetivos que se proponen en su proyecto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s-AR" sz="20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AR" sz="2000" dirty="0" smtClean="0"/>
                        <a:t>Revisan y “ aprenden” como organizaciones a lo largo del tiempo frente a problemas de la práctica y desde sus propios errores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s-AR" sz="20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AR" sz="2000" dirty="0" smtClean="0"/>
                        <a:t>Altos rendimientos de los alumnos 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s-AR" sz="20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AR" sz="2000" dirty="0" smtClean="0"/>
                        <a:t>Reconocidas como “buenas escuelas”</a:t>
                      </a:r>
                    </a:p>
                    <a:p>
                      <a:endParaRPr lang="es-AR" sz="2000" dirty="0" smtClean="0"/>
                    </a:p>
                    <a:p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dirty="0" smtClean="0"/>
                        <a:t>Estrategias dirigidas a la institucionalización del desarrollo logrado por la escuela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dirty="0" smtClean="0"/>
                        <a:t>-Nuevas ideas o prácticas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dirty="0" smtClean="0"/>
                        <a:t> -Incremento de la colaboración entre pares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dirty="0" smtClean="0"/>
                        <a:t> -Redes con otras escuelas</a:t>
                      </a:r>
                    </a:p>
                    <a:p>
                      <a:endParaRPr lang="es-AR" sz="2000" dirty="0" smtClean="0"/>
                    </a:p>
                    <a:p>
                      <a:endParaRPr lang="es-A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47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019"/>
          </a:xfrm>
        </p:spPr>
        <p:txBody>
          <a:bodyPr>
            <a:normAutofit fontScale="90000"/>
          </a:bodyPr>
          <a:lstStyle/>
          <a:p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6"/>
          </a:xfrm>
        </p:spPr>
        <p:txBody>
          <a:bodyPr/>
          <a:lstStyle/>
          <a:p>
            <a:endParaRPr lang="es-AR" sz="2400" dirty="0" smtClean="0"/>
          </a:p>
          <a:p>
            <a:endParaRPr lang="es-AR" sz="2400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565815"/>
              </p:ext>
            </p:extLst>
          </p:nvPr>
        </p:nvGraphicFramePr>
        <p:xfrm>
          <a:off x="251521" y="274638"/>
          <a:ext cx="8435280" cy="617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0"/>
                <a:gridCol w="2811760"/>
                <a:gridCol w="2811760"/>
              </a:tblGrid>
              <a:tr h="986003">
                <a:tc>
                  <a:txBody>
                    <a:bodyPr/>
                    <a:lstStyle/>
                    <a:p>
                      <a:r>
                        <a:rPr lang="es-AR" dirty="0" smtClean="0"/>
                        <a:t>Grupo 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Características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Estrategias</a:t>
                      </a:r>
                      <a:endParaRPr lang="es-AR" dirty="0"/>
                    </a:p>
                  </a:txBody>
                  <a:tcPr/>
                </a:tc>
              </a:tr>
              <a:tr h="5192695">
                <a:tc>
                  <a:txBody>
                    <a:bodyPr/>
                    <a:lstStyle/>
                    <a:p>
                      <a:r>
                        <a:rPr lang="es-AR" b="1" dirty="0" smtClean="0"/>
                        <a:t>Escuelas en proceso</a:t>
                      </a:r>
                      <a:endParaRPr lang="es-A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AR" sz="1600" b="1" dirty="0" smtClean="0"/>
                        <a:t>Necesitan</a:t>
                      </a:r>
                      <a:r>
                        <a:rPr lang="es-AR" sz="1600" b="1" baseline="0" dirty="0" smtClean="0"/>
                        <a:t> ayuda para progresar</a:t>
                      </a:r>
                      <a:endParaRPr lang="es-AR" sz="1600" b="1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AR" sz="1600" b="1" dirty="0" smtClean="0"/>
                        <a:t> Proyecto educativo formalizado de carácter “burocrático”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AR" sz="1600" b="1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AR" sz="1600" b="1" dirty="0" smtClean="0"/>
                        <a:t> No logra dinamizar las prácticas, y tampoco se revisa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AR" sz="1600" b="1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AR" sz="1600" b="1" dirty="0" smtClean="0"/>
                        <a:t>Rendimientos de nivel básico</a:t>
                      </a:r>
                      <a:r>
                        <a:rPr lang="es-AR" sz="1600" b="1" baseline="0" dirty="0" smtClean="0"/>
                        <a:t> y por debajo del básico</a:t>
                      </a:r>
                      <a:r>
                        <a:rPr lang="es-AR" sz="1600" b="1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AR" sz="1600" b="1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AR" sz="1600" b="1" dirty="0" smtClean="0"/>
                        <a:t> No logran mejorar los desempeños o incluso pueden empeorar en determinados procesos</a:t>
                      </a:r>
                    </a:p>
                    <a:p>
                      <a:endParaRPr lang="es-AR" sz="1600" dirty="0" smtClean="0"/>
                    </a:p>
                    <a:p>
                      <a:endParaRPr lang="es-A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AR" sz="1600" b="1" dirty="0" smtClean="0"/>
                        <a:t>Necesitan estrategias destinadas a “Apoyar un proceso de desarrollo”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AR" sz="1600" b="1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AR" sz="1600" b="1" dirty="0" smtClean="0"/>
                        <a:t> Redefinir prioridades institucionales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AR" sz="1600" b="1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AR" sz="1600" b="1" dirty="0" smtClean="0"/>
                        <a:t>Precisan innovaciones en aspectos específicos de la enseñanza/aprendizaje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AR" sz="1600" b="1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AR" sz="1600" b="1" dirty="0" smtClean="0"/>
                        <a:t> Necesitan fortalecer la capacidad para el trabajo conjunto</a:t>
                      </a:r>
                    </a:p>
                    <a:p>
                      <a:endParaRPr lang="es-A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3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sz="2400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081075"/>
              </p:ext>
            </p:extLst>
          </p:nvPr>
        </p:nvGraphicFramePr>
        <p:xfrm>
          <a:off x="323529" y="274637"/>
          <a:ext cx="8496942" cy="6034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4"/>
                <a:gridCol w="2832314"/>
                <a:gridCol w="2832314"/>
              </a:tblGrid>
              <a:tr h="1417826">
                <a:tc>
                  <a:txBody>
                    <a:bodyPr/>
                    <a:lstStyle/>
                    <a:p>
                      <a:r>
                        <a:rPr lang="es-AR" dirty="0" smtClean="0"/>
                        <a:t>Grupo 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Características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Estrategias</a:t>
                      </a:r>
                      <a:endParaRPr lang="es-AR" dirty="0"/>
                    </a:p>
                  </a:txBody>
                  <a:tcPr/>
                </a:tc>
              </a:tr>
              <a:tr h="4616857">
                <a:tc>
                  <a:txBody>
                    <a:bodyPr/>
                    <a:lstStyle/>
                    <a:p>
                      <a:r>
                        <a:rPr lang="es-AR" sz="1600" b="1" dirty="0" smtClean="0"/>
                        <a:t>Escuelas Frágiles</a:t>
                      </a:r>
                      <a:endParaRPr lang="es-A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sz="1800" b="1" dirty="0" smtClean="0"/>
                        <a:t>Débil</a:t>
                      </a:r>
                      <a:r>
                        <a:rPr lang="es-AR" sz="1800" b="1" baseline="0" dirty="0" smtClean="0"/>
                        <a:t> </a:t>
                      </a:r>
                      <a:r>
                        <a:rPr lang="es-AR" sz="1800" b="1" dirty="0" smtClean="0"/>
                        <a:t>organización escolar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AR" sz="18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sz="1800" b="1" dirty="0" smtClean="0"/>
                        <a:t> Sin acuerdos básicos para</a:t>
                      </a:r>
                      <a:r>
                        <a:rPr lang="es-AR" sz="1800" b="1" baseline="0" dirty="0" smtClean="0"/>
                        <a:t> un </a:t>
                      </a:r>
                      <a:r>
                        <a:rPr lang="es-AR" sz="1800" b="1" dirty="0" smtClean="0"/>
                        <a:t>proyecto educativo consensuado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AR" sz="18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sz="1800" b="1" dirty="0" smtClean="0"/>
                        <a:t> Rendimientos de los alumnos</a:t>
                      </a:r>
                      <a:r>
                        <a:rPr lang="es-AR" sz="1800" b="1" baseline="0" dirty="0" smtClean="0"/>
                        <a:t> por debajo del básico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AR" sz="18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sz="1800" b="1" dirty="0" smtClean="0"/>
                        <a:t>No pueden mejorar por ellas mismas </a:t>
                      </a:r>
                      <a:endParaRPr lang="es-A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sz="1600" b="1" dirty="0" smtClean="0"/>
                        <a:t>Estrategias con alto grado de apoyo externo para “Iniciar un proceso de desarrollo”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AR" sz="16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sz="1600" b="1" dirty="0" smtClean="0"/>
                        <a:t> Necesidad</a:t>
                      </a:r>
                      <a:r>
                        <a:rPr lang="es-AR" sz="1600" b="1" baseline="0" dirty="0" smtClean="0"/>
                        <a:t> de </a:t>
                      </a:r>
                      <a:r>
                        <a:rPr lang="es-AR" sz="1600" b="1" dirty="0" smtClean="0"/>
                        <a:t>diagnóstico preciso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AR" sz="16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sz="1600" b="1" dirty="0" smtClean="0"/>
                        <a:t> Establecer objetivos claros y directos en el</a:t>
                      </a:r>
                      <a:r>
                        <a:rPr lang="es-AR" sz="1600" b="1" baseline="0" dirty="0" smtClean="0"/>
                        <a:t> corto plazo</a:t>
                      </a:r>
                      <a:endParaRPr lang="es-AR" sz="1600" b="1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AR" sz="16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sz="1600" b="1" dirty="0" smtClean="0"/>
                        <a:t>Crear confianza y desarrollar</a:t>
                      </a:r>
                      <a:r>
                        <a:rPr lang="es-AR" sz="1600" b="1" baseline="0" dirty="0" smtClean="0"/>
                        <a:t> capacidades</a:t>
                      </a:r>
                      <a:r>
                        <a:rPr lang="es-AR" sz="1600" b="1" dirty="0" smtClean="0"/>
                        <a:t> entre el personal para empezar a mejorar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AR" sz="16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sz="1600" b="1" dirty="0" smtClean="0"/>
                        <a:t>Fortalecimiento del liderazgo</a:t>
                      </a:r>
                      <a:r>
                        <a:rPr lang="es-AR" sz="1600" b="1" baseline="0" dirty="0" smtClean="0"/>
                        <a:t> </a:t>
                      </a:r>
                      <a:r>
                        <a:rPr lang="es-AR" sz="1600" b="1" dirty="0" smtClean="0"/>
                        <a:t> </a:t>
                      </a:r>
                      <a:endParaRPr lang="es-AR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7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62075"/>
          </a:xfrm>
        </p:spPr>
        <p:txBody>
          <a:bodyPr>
            <a:normAutofit/>
          </a:bodyPr>
          <a:lstStyle/>
          <a:p>
            <a:r>
              <a:rPr lang="es-AR" dirty="0" smtClean="0"/>
              <a:t>Posiciones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087449"/>
              </p:ext>
            </p:extLst>
          </p:nvPr>
        </p:nvGraphicFramePr>
        <p:xfrm>
          <a:off x="251520" y="908721"/>
          <a:ext cx="8640960" cy="55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627506">
                <a:tc>
                  <a:txBody>
                    <a:bodyPr/>
                    <a:lstStyle/>
                    <a:p>
                      <a:r>
                        <a:rPr lang="es-AR" dirty="0" smtClean="0"/>
                        <a:t>Pluralismo y flexibilidad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Colegialidad artificial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Balcanización /Individualismo</a:t>
                      </a:r>
                      <a:endParaRPr lang="es-AR" dirty="0"/>
                    </a:p>
                  </a:txBody>
                  <a:tcPr/>
                </a:tc>
              </a:tr>
              <a:tr h="491710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dirty="0" smtClean="0"/>
                        <a:t>“Los resultados de la evaluación están debajo de la media, esto nos debe alertar y servir de referencia sin el ánimo de buscar culpables sino soluciones”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AR" dirty="0" smtClean="0"/>
                    </a:p>
                    <a:p>
                      <a:r>
                        <a:rPr lang="es-AR" dirty="0" smtClean="0"/>
                        <a:t>• “Es bueno que ustedes den a conocer sus experiencias, que sirvan de ejemplo para que entre todos llevemos a cabo un trabajo colaborativo”</a:t>
                      </a:r>
                    </a:p>
                    <a:p>
                      <a:endParaRPr lang="es-AR" dirty="0" smtClean="0"/>
                    </a:p>
                    <a:p>
                      <a:r>
                        <a:rPr lang="es-AR" dirty="0" smtClean="0"/>
                        <a:t> • “Deberíamos cambiar las estrategias, reunirnos entre los docentes de la misma área, articular y consensuar” </a:t>
                      </a:r>
                    </a:p>
                    <a:p>
                      <a:endParaRPr lang="es-AR" dirty="0" smtClean="0"/>
                    </a:p>
                    <a:p>
                      <a:r>
                        <a:rPr lang="es-AR" dirty="0" smtClean="0"/>
                        <a:t>• “Los padres son parte muy importante en este proceso por ello deben conocer los resultados y buscar que se acerquen y colaboren en las actividades”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dirty="0" smtClean="0"/>
                        <a:t>“Los resultados obtenidos en la evaluación 2016 son de gran importancia</a:t>
                      </a:r>
                      <a:r>
                        <a:rPr lang="es-AR" baseline="0" dirty="0" smtClean="0"/>
                        <a:t> </a:t>
                      </a:r>
                      <a:r>
                        <a:rPr lang="es-AR" dirty="0" smtClean="0"/>
                        <a:t>permitieron visualizar las debilidades  por las que estaban atravesando nuestros alumnos”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AR" dirty="0" smtClean="0"/>
                    </a:p>
                    <a:p>
                      <a:r>
                        <a:rPr lang="es-AR" dirty="0" smtClean="0"/>
                        <a:t> • “Tenemos docentes que están participando en</a:t>
                      </a:r>
                      <a:r>
                        <a:rPr lang="es-AR" baseline="0" dirty="0" smtClean="0"/>
                        <a:t> los ateneos</a:t>
                      </a:r>
                      <a:r>
                        <a:rPr lang="es-AR" dirty="0" smtClean="0"/>
                        <a:t> pero aún no han socializado con los otros docentes”.</a:t>
                      </a:r>
                    </a:p>
                    <a:p>
                      <a:r>
                        <a:rPr lang="es-AR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• “Con la directora tenemos divididas las tareas, yo en el turno mañana me ocupo de las tareas administrativas y ella de la parte pedagógica por la tarde”</a:t>
                      </a:r>
                    </a:p>
                    <a:p>
                      <a:endParaRPr lang="es-AR" dirty="0" smtClean="0"/>
                    </a:p>
                    <a:p>
                      <a:r>
                        <a:rPr lang="es-AR" dirty="0" smtClean="0"/>
                        <a:t> • “No tenemos programas que acompañen a la escuela. Estamos intentando con el de</a:t>
                      </a:r>
                      <a:r>
                        <a:rPr lang="es-AR" baseline="0" dirty="0" smtClean="0"/>
                        <a:t> FS.</a:t>
                      </a:r>
                      <a:r>
                        <a:rPr lang="es-AR" dirty="0" smtClean="0"/>
                        <a:t> </a:t>
                      </a:r>
                    </a:p>
                    <a:p>
                      <a:endParaRPr lang="es-AR" dirty="0" smtClean="0"/>
                    </a:p>
                    <a:p>
                      <a:r>
                        <a:rPr lang="es-AR" dirty="0" smtClean="0"/>
                        <a:t>• “La institución aún no elaboró el Plan de mejora, pero desarrolla acciones tendientes a modificar  debilidades.</a:t>
                      </a:r>
                    </a:p>
                    <a:p>
                      <a:endParaRPr lang="es-AR" dirty="0" smtClean="0"/>
                    </a:p>
                    <a:p>
                      <a:r>
                        <a:rPr lang="es-AR" dirty="0" smtClean="0"/>
                        <a:t> • “Yo me hice cargo de la dirección hace tres meses , aun no tengo el informe de la escuela en mi poder” </a:t>
                      </a:r>
                    </a:p>
                    <a:p>
                      <a:endParaRPr lang="es-AR" dirty="0" smtClean="0"/>
                    </a:p>
                    <a:p>
                      <a:r>
                        <a:rPr lang="es-AR" dirty="0" smtClean="0"/>
                        <a:t>• “ Hay dos profesores que se hacen cargo de los alumnos con </a:t>
                      </a:r>
                      <a:r>
                        <a:rPr lang="es-AR" dirty="0" err="1" smtClean="0"/>
                        <a:t>sobreedad</a:t>
                      </a:r>
                      <a:r>
                        <a:rPr lang="es-AR" dirty="0" smtClean="0"/>
                        <a:t>, y también recuperan a los que no</a:t>
                      </a:r>
                      <a:r>
                        <a:rPr lang="es-AR" baseline="0" dirty="0" smtClean="0"/>
                        <a:t> aprobaron</a:t>
                      </a:r>
                      <a:r>
                        <a:rPr lang="es-AR" dirty="0" smtClean="0"/>
                        <a:t>” 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63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Planes de mejora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593603"/>
              </p:ext>
            </p:extLst>
          </p:nvPr>
        </p:nvGraphicFramePr>
        <p:xfrm>
          <a:off x="179511" y="1397000"/>
          <a:ext cx="8507289" cy="4264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763"/>
                <a:gridCol w="2835763"/>
                <a:gridCol w="2835763"/>
              </a:tblGrid>
              <a:tr h="1347439">
                <a:tc>
                  <a:txBody>
                    <a:bodyPr/>
                    <a:lstStyle/>
                    <a:p>
                      <a:r>
                        <a:rPr lang="es-AR" dirty="0" smtClean="0"/>
                        <a:t>Diseño estratégico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Diseño formal con desajustes en la propuesta de mejora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Diseño artificial e inviable </a:t>
                      </a:r>
                      <a:endParaRPr lang="es-AR" dirty="0"/>
                    </a:p>
                  </a:txBody>
                  <a:tcPr/>
                </a:tc>
              </a:tr>
              <a:tr h="2916809">
                <a:tc>
                  <a:txBody>
                    <a:bodyPr/>
                    <a:lstStyle/>
                    <a:p>
                      <a:r>
                        <a:rPr lang="es-AR" baseline="0" dirty="0" smtClean="0"/>
                        <a:t>A</a:t>
                      </a:r>
                      <a:r>
                        <a:rPr lang="es-AR" dirty="0" smtClean="0"/>
                        <a:t>rticulan por áreas, en ambos tunos</a:t>
                      </a:r>
                      <a:r>
                        <a:rPr lang="es-AR" baseline="0" dirty="0" smtClean="0"/>
                        <a:t> con códigos comunes</a:t>
                      </a:r>
                    </a:p>
                    <a:p>
                      <a:endParaRPr lang="es-AR" baseline="0" dirty="0" smtClean="0"/>
                    </a:p>
                    <a:p>
                      <a:r>
                        <a:rPr lang="es-AR" dirty="0" smtClean="0"/>
                        <a:t> Planificación</a:t>
                      </a:r>
                      <a:r>
                        <a:rPr lang="es-AR" baseline="0" dirty="0" smtClean="0"/>
                        <a:t> de </a:t>
                      </a:r>
                      <a:r>
                        <a:rPr lang="es-AR" dirty="0" smtClean="0"/>
                        <a:t>acciones de fortalecimiento </a:t>
                      </a:r>
                      <a:r>
                        <a:rPr lang="es-AR" baseline="0" dirty="0" smtClean="0"/>
                        <a:t> para las áreas</a:t>
                      </a:r>
                    </a:p>
                    <a:p>
                      <a:endParaRPr lang="es-AR" baseline="0" dirty="0" smtClean="0"/>
                    </a:p>
                    <a:p>
                      <a:r>
                        <a:rPr lang="es-AR" dirty="0" smtClean="0"/>
                        <a:t> Definen</a:t>
                      </a:r>
                      <a:r>
                        <a:rPr lang="es-AR" baseline="0" dirty="0" smtClean="0"/>
                        <a:t> líneas prioritarias y contrastan con resultado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Reacomodan</a:t>
                      </a:r>
                      <a:r>
                        <a:rPr lang="es-AR" baseline="0" dirty="0" smtClean="0"/>
                        <a:t> PCI y PIA</a:t>
                      </a:r>
                    </a:p>
                    <a:p>
                      <a:endParaRPr lang="es-AR" baseline="0" dirty="0" smtClean="0"/>
                    </a:p>
                    <a:p>
                      <a:r>
                        <a:rPr lang="es-AR" baseline="0" dirty="0" smtClean="0"/>
                        <a:t>No mejoran las prácticas de aula</a:t>
                      </a:r>
                    </a:p>
                    <a:p>
                      <a:endParaRPr lang="es-AR" baseline="0" dirty="0" smtClean="0"/>
                    </a:p>
                    <a:p>
                      <a:r>
                        <a:rPr lang="es-AR" baseline="0" dirty="0" smtClean="0"/>
                        <a:t>No logran consensos</a:t>
                      </a:r>
                    </a:p>
                    <a:p>
                      <a:endParaRPr lang="es-AR" baseline="0" dirty="0" smtClean="0"/>
                    </a:p>
                    <a:p>
                      <a:r>
                        <a:rPr lang="es-AR" baseline="0" dirty="0" smtClean="0"/>
                        <a:t>Hacen cursos de perfeccionamiento pero no modifican las prácticas</a:t>
                      </a:r>
                    </a:p>
                    <a:p>
                      <a:endParaRPr lang="es-AR" baseline="0" dirty="0" smtClean="0"/>
                    </a:p>
                    <a:p>
                      <a:r>
                        <a:rPr lang="es-AR" baseline="0" dirty="0" smtClean="0"/>
                        <a:t>No hay transferencia a las situaciones reales de la escuela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Elaboran metas inalcanzables</a:t>
                      </a:r>
                      <a:r>
                        <a:rPr lang="es-AR" baseline="0" dirty="0" smtClean="0"/>
                        <a:t> en espacio, tiempo y según recursos</a:t>
                      </a:r>
                    </a:p>
                    <a:p>
                      <a:endParaRPr lang="es-AR" baseline="0" dirty="0" smtClean="0"/>
                    </a:p>
                    <a:p>
                      <a:r>
                        <a:rPr lang="es-AR" baseline="0" dirty="0" smtClean="0"/>
                        <a:t>Presentan </a:t>
                      </a:r>
                      <a:r>
                        <a:rPr lang="es-AR" baseline="0" dirty="0" err="1" smtClean="0"/>
                        <a:t>autojustificaciones</a:t>
                      </a:r>
                      <a:endParaRPr lang="es-AR" baseline="0" dirty="0" smtClean="0"/>
                    </a:p>
                    <a:p>
                      <a:endParaRPr lang="es-AR" baseline="0" dirty="0" smtClean="0"/>
                    </a:p>
                    <a:p>
                      <a:r>
                        <a:rPr lang="es-AR" baseline="0" dirty="0" smtClean="0"/>
                        <a:t>Niegan los resultados poco propicios</a:t>
                      </a:r>
                    </a:p>
                    <a:p>
                      <a:endParaRPr lang="es-AR" baseline="0" dirty="0" smtClean="0"/>
                    </a:p>
                    <a:p>
                      <a:r>
                        <a:rPr lang="es-AR" baseline="0" dirty="0" smtClean="0"/>
                        <a:t>No hay voluntad de enmienda, no se reconstruye desde el error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49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¿Qué tener en cuenta?</a:t>
            </a:r>
            <a:endParaRPr lang="es-A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Consecuencias del plan de mejora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600" dirty="0" smtClean="0"/>
              <a:t>Enriquecimiento de la comunidad educativa</a:t>
            </a:r>
          </a:p>
          <a:p>
            <a:r>
              <a:rPr lang="es-AR" sz="3600" dirty="0" smtClean="0"/>
              <a:t>Proponer metas </a:t>
            </a:r>
            <a:r>
              <a:rPr lang="es-AR" sz="3600" dirty="0" err="1" smtClean="0"/>
              <a:t>cuanti</a:t>
            </a:r>
            <a:r>
              <a:rPr lang="es-AR" sz="3600" dirty="0" smtClean="0"/>
              <a:t> y cualitativas de mejora: “Uno más arriba”</a:t>
            </a:r>
          </a:p>
          <a:p>
            <a:r>
              <a:rPr lang="es-AR" sz="3600" dirty="0" smtClean="0"/>
              <a:t>Aportar alternativas de solución</a:t>
            </a:r>
          </a:p>
          <a:p>
            <a:pPr marL="203200" indent="0">
              <a:buNone/>
            </a:pPr>
            <a:endParaRPr lang="es-AR" sz="4000" dirty="0" smtClean="0"/>
          </a:p>
          <a:p>
            <a:pPr marL="203200" indent="0">
              <a:buNone/>
            </a:pP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83086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Si/Entonces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endParaRPr lang="es-AR" sz="2000" dirty="0" smtClean="0"/>
          </a:p>
          <a:p>
            <a:endParaRPr lang="es-AR" sz="2000" dirty="0"/>
          </a:p>
          <a:p>
            <a:endParaRPr lang="es-AR" sz="2000" dirty="0" smtClean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66899"/>
              </p:ext>
            </p:extLst>
          </p:nvPr>
        </p:nvGraphicFramePr>
        <p:xfrm>
          <a:off x="107504" y="1268760"/>
          <a:ext cx="9036496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248"/>
                <a:gridCol w="4518248"/>
              </a:tblGrid>
              <a:tr h="347408">
                <a:tc>
                  <a:txBody>
                    <a:bodyPr/>
                    <a:lstStyle/>
                    <a:p>
                      <a:r>
                        <a:rPr lang="es-AR" sz="1600" b="1" dirty="0" smtClean="0"/>
                        <a:t>Hipótesis</a:t>
                      </a:r>
                      <a:endParaRPr lang="es-A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b="1" dirty="0" smtClean="0"/>
                        <a:t>Estrategia de mejora</a:t>
                      </a:r>
                      <a:endParaRPr lang="es-AR" sz="1600" b="1" dirty="0"/>
                    </a:p>
                  </a:txBody>
                  <a:tcPr/>
                </a:tc>
              </a:tr>
              <a:tr h="4981184">
                <a:tc>
                  <a:txBody>
                    <a:bodyPr/>
                    <a:lstStyle/>
                    <a:p>
                      <a:r>
                        <a:rPr lang="es-AR" sz="1600" b="1" dirty="0" smtClean="0"/>
                        <a:t>Los estudiantes sin apoyo del entorno familiar</a:t>
                      </a:r>
                    </a:p>
                    <a:p>
                      <a:endParaRPr lang="es-AR" sz="1600" b="1" dirty="0" smtClean="0"/>
                    </a:p>
                    <a:p>
                      <a:r>
                        <a:rPr lang="es-AR" sz="1600" b="1" dirty="0" smtClean="0"/>
                        <a:t>Tienen reiteradas inasistencias</a:t>
                      </a:r>
                    </a:p>
                    <a:p>
                      <a:endParaRPr lang="es-AR" sz="1600" b="1" dirty="0" smtClean="0"/>
                    </a:p>
                    <a:p>
                      <a:r>
                        <a:rPr lang="es-AR" sz="1600" b="1" dirty="0" smtClean="0"/>
                        <a:t>Los alumnos no tienen continuidad en los procesos de enseñanza ni en los de aprendizaje </a:t>
                      </a:r>
                    </a:p>
                    <a:p>
                      <a:endParaRPr lang="es-AR" sz="1600" b="1" dirty="0" smtClean="0"/>
                    </a:p>
                    <a:p>
                      <a:r>
                        <a:rPr lang="es-AR" sz="1600" b="1" dirty="0" smtClean="0"/>
                        <a:t>Hay una escasa manipulación de material de lectura</a:t>
                      </a:r>
                    </a:p>
                    <a:p>
                      <a:endParaRPr lang="es-AR" sz="1600" b="1" dirty="0" smtClean="0"/>
                    </a:p>
                    <a:p>
                      <a:r>
                        <a:rPr lang="es-AR" sz="1600" b="1" dirty="0" smtClean="0"/>
                        <a:t>Poco trabajo en comprensión lectora incluido en la planificación de actividades</a:t>
                      </a:r>
                    </a:p>
                    <a:p>
                      <a:endParaRPr lang="es-AR" sz="1600" b="1" dirty="0" smtClean="0"/>
                    </a:p>
                    <a:p>
                      <a:endParaRPr lang="es-AR" sz="1600" b="1" dirty="0" smtClean="0"/>
                    </a:p>
                    <a:p>
                      <a:r>
                        <a:rPr lang="es-AR" sz="1600" b="1" dirty="0" smtClean="0"/>
                        <a:t>Escasa sistematización del pensamiento abstracto</a:t>
                      </a:r>
                    </a:p>
                    <a:p>
                      <a:endParaRPr lang="es-A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b="1" dirty="0" smtClean="0"/>
                        <a:t>Talleres alternativos para resolución de tareas</a:t>
                      </a:r>
                    </a:p>
                    <a:p>
                      <a:endParaRPr lang="es-AR" sz="1600" b="1" dirty="0" smtClean="0"/>
                    </a:p>
                    <a:p>
                      <a:r>
                        <a:rPr lang="es-AR" sz="1600" b="1" dirty="0" smtClean="0"/>
                        <a:t>Aplican resolución de asistencia escolar</a:t>
                      </a:r>
                    </a:p>
                    <a:p>
                      <a:endParaRPr lang="es-AR" sz="1600" b="1" dirty="0" smtClean="0"/>
                    </a:p>
                    <a:p>
                      <a:r>
                        <a:rPr lang="es-AR" sz="1600" b="1" dirty="0" smtClean="0"/>
                        <a:t>Cuidan de las trayectorias con sus gabinetes psicopedagógicos y coordinadores institucionales</a:t>
                      </a:r>
                    </a:p>
                    <a:p>
                      <a:endParaRPr lang="es-AR" sz="1600" b="1" dirty="0" smtClean="0"/>
                    </a:p>
                    <a:p>
                      <a:r>
                        <a:rPr lang="es-AR" sz="1600" b="1" dirty="0" smtClean="0"/>
                        <a:t>Activan Biblioteca</a:t>
                      </a:r>
                      <a:r>
                        <a:rPr lang="es-AR" sz="1600" b="1" baseline="0" dirty="0" smtClean="0"/>
                        <a:t> escolar y TIC con apoyatura de PLEM y Laboratorios coordinados con las áreas</a:t>
                      </a:r>
                    </a:p>
                    <a:p>
                      <a:r>
                        <a:rPr lang="es-AR" sz="1600" b="1" baseline="0" dirty="0" smtClean="0"/>
                        <a:t>Implementan estrategias según resolución 1822/16</a:t>
                      </a:r>
                    </a:p>
                    <a:p>
                      <a:endParaRPr lang="es-AR" sz="1600" b="1" baseline="0" dirty="0" smtClean="0"/>
                    </a:p>
                    <a:p>
                      <a:endParaRPr lang="es-AR" sz="1600" b="1" baseline="0" dirty="0" smtClean="0"/>
                    </a:p>
                    <a:p>
                      <a:r>
                        <a:rPr lang="es-AR" sz="1600" b="1" baseline="0" dirty="0" smtClean="0"/>
                        <a:t>Programa “Matemática Cuenta”</a:t>
                      </a:r>
                    </a:p>
                    <a:p>
                      <a:endParaRPr lang="es-AR" sz="1600" b="1" baseline="0" dirty="0" smtClean="0"/>
                    </a:p>
                    <a:p>
                      <a:r>
                        <a:rPr lang="es-AR" sz="1600" b="1" baseline="0" dirty="0" smtClean="0"/>
                        <a:t>Elaboran PIA con consenso y compromiso y lo socializan en toda la comunidad educativa</a:t>
                      </a:r>
                      <a:endParaRPr lang="es-AR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5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idx="1"/>
          </p:nvPr>
        </p:nvSpPr>
        <p:spPr>
          <a:xfrm>
            <a:off x="2483768" y="0"/>
            <a:ext cx="6554867" cy="3320342"/>
          </a:xfrm>
        </p:spPr>
        <p:txBody>
          <a:bodyPr>
            <a:normAutofit/>
          </a:bodyPr>
          <a:lstStyle/>
          <a:p>
            <a:pPr marL="203200" indent="0">
              <a:buNone/>
            </a:pPr>
            <a:r>
              <a:rPr lang="es-ES" sz="3600" b="1" dirty="0" smtClean="0">
                <a:solidFill>
                  <a:schemeClr val="tx1"/>
                </a:solidFill>
              </a:rPr>
              <a:t>«Si buscas resultados distintos, no hagas siempre lo mismo. Nada sucede hasta que algo se mueve»</a:t>
            </a:r>
            <a:endParaRPr lang="es-ES" sz="3600" b="1" dirty="0">
              <a:solidFill>
                <a:schemeClr val="tx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52936"/>
            <a:ext cx="2895600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7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4495800"/>
            <a:ext cx="7062936" cy="2173560"/>
          </a:xfrm>
        </p:spPr>
        <p:txBody>
          <a:bodyPr>
            <a:normAutofit/>
          </a:bodyPr>
          <a:lstStyle/>
          <a:p>
            <a:pPr marL="203200" indent="0"/>
            <a:r>
              <a:rPr lang="es-ES" dirty="0"/>
              <a:t>«Donde hay una voluntad, hay un camino»</a:t>
            </a:r>
            <a:br>
              <a:rPr lang="es-ES" dirty="0"/>
            </a:br>
            <a:r>
              <a:rPr lang="en-US" sz="2200" dirty="0"/>
              <a:t>(where there's a will, there's a way)</a:t>
            </a:r>
            <a:r>
              <a:rPr lang="en-US" dirty="0"/>
              <a:t/>
            </a:r>
            <a:br>
              <a:rPr lang="en-US" dirty="0"/>
            </a:b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596" y="188640"/>
            <a:ext cx="6120680" cy="408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0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54867" cy="1524000"/>
          </a:xfrm>
        </p:spPr>
        <p:txBody>
          <a:bodyPr>
            <a:normAutofit fontScale="90000"/>
          </a:bodyPr>
          <a:lstStyle/>
          <a:p>
            <a:pPr algn="r"/>
            <a:r>
              <a:rPr lang="es-ES" dirty="0"/>
              <a:t>UNA BUENA </a:t>
            </a:r>
            <a:r>
              <a:rPr lang="es-ES" dirty="0" smtClean="0"/>
              <a:t>ESCUELA</a:t>
            </a:r>
            <a:br>
              <a:rPr lang="es-ES" dirty="0" smtClean="0"/>
            </a:br>
            <a:r>
              <a:rPr lang="es-ES" sz="1600" dirty="0" smtClean="0"/>
              <a:t>Directores</a:t>
            </a:r>
            <a:r>
              <a:rPr lang="es-ES" dirty="0" smtClean="0"/>
              <a:t> </a:t>
            </a:r>
            <a:r>
              <a:rPr lang="es-ES" sz="1600" dirty="0"/>
              <a:t>que Hacen Escuela (2015), </a:t>
            </a:r>
            <a:r>
              <a:rPr lang="es-ES" sz="1600" dirty="0" smtClean="0"/>
              <a:t>en colaboración </a:t>
            </a:r>
            <a:r>
              <a:rPr lang="es-ES" sz="1600" dirty="0"/>
              <a:t>con Silvina </a:t>
            </a:r>
            <a:r>
              <a:rPr lang="es-ES" sz="1600" dirty="0" err="1"/>
              <a:t>Gvirtz</a:t>
            </a:r>
            <a:r>
              <a:rPr lang="es-ES" sz="1600" dirty="0"/>
              <a:t> </a:t>
            </a:r>
            <a:r>
              <a:rPr lang="es-ES" sz="1600" dirty="0" smtClean="0"/>
              <a:t>, «¿</a:t>
            </a:r>
            <a:r>
              <a:rPr lang="es-ES" sz="1600" b="1" dirty="0"/>
              <a:t>Qué es una buena escuela</a:t>
            </a:r>
            <a:r>
              <a:rPr lang="es-ES" sz="1600" dirty="0"/>
              <a:t>?”. OEI, Buenos Aires.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628800"/>
            <a:ext cx="6554867" cy="3767670"/>
          </a:xfrm>
        </p:spPr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endParaRPr lang="es-ES" dirty="0"/>
          </a:p>
          <a:p>
            <a:pPr marL="0" indent="0" algn="ctr">
              <a:buNone/>
            </a:pPr>
            <a:r>
              <a:rPr lang="es-ES" b="1" dirty="0" smtClean="0"/>
              <a:t>Todos </a:t>
            </a:r>
            <a:r>
              <a:rPr lang="es-ES" b="1" dirty="0"/>
              <a:t>los alumnos: </a:t>
            </a:r>
            <a:endParaRPr lang="es-ES" b="1" dirty="0" smtClean="0"/>
          </a:p>
          <a:p>
            <a:r>
              <a:rPr lang="es-ES" dirty="0" smtClean="0"/>
              <a:t>ingresan </a:t>
            </a:r>
            <a:r>
              <a:rPr lang="es-ES" dirty="0"/>
              <a:t>sin ser discriminados, </a:t>
            </a:r>
            <a:endParaRPr lang="es-ES" dirty="0" smtClean="0"/>
          </a:p>
          <a:p>
            <a:r>
              <a:rPr lang="es-ES" dirty="0" smtClean="0"/>
              <a:t>aprenden contenidos significativos, </a:t>
            </a:r>
          </a:p>
          <a:p>
            <a:r>
              <a:rPr lang="es-ES" dirty="0" smtClean="0"/>
              <a:t> </a:t>
            </a:r>
            <a:r>
              <a:rPr lang="es-ES" dirty="0"/>
              <a:t>disfrutan del conocimiento y pueden aplicarlo a nuevas situaciones, </a:t>
            </a:r>
            <a:endParaRPr lang="es-ES" dirty="0" smtClean="0"/>
          </a:p>
          <a:p>
            <a:r>
              <a:rPr lang="es-ES" dirty="0" smtClean="0"/>
              <a:t>se </a:t>
            </a:r>
            <a:r>
              <a:rPr lang="es-ES" dirty="0"/>
              <a:t>gradúan en tiempo y forma, </a:t>
            </a:r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/>
              <a:t>pueden continuar con éxito el nivel siguiente de enseñanza.</a:t>
            </a:r>
          </a:p>
        </p:txBody>
      </p:sp>
    </p:spTree>
    <p:extLst>
      <p:ext uri="{BB962C8B-B14F-4D97-AF65-F5344CB8AC3E}">
        <p14:creationId xmlns:p14="http://schemas.microsoft.com/office/powerpoint/2010/main" val="118067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Una buena escuela es “aquella que no deja de aprender en su proceso de dedicarse a enseñar” (</a:t>
            </a:r>
            <a:r>
              <a:rPr lang="es-ES" dirty="0" err="1"/>
              <a:t>Blejmar</a:t>
            </a:r>
            <a:r>
              <a:rPr lang="es-ES" dirty="0"/>
              <a:t>, 2001)</a:t>
            </a:r>
          </a:p>
        </p:txBody>
      </p:sp>
    </p:spTree>
    <p:extLst>
      <p:ext uri="{BB962C8B-B14F-4D97-AF65-F5344CB8AC3E}">
        <p14:creationId xmlns:p14="http://schemas.microsoft.com/office/powerpoint/2010/main" val="3455448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 descr="APRENDER LOGO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7584" y="214028"/>
            <a:ext cx="7610501" cy="354142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746634" y="4797152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s-AR" sz="44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Informe de </a:t>
            </a:r>
            <a:r>
              <a:rPr lang="es-AR" sz="44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resultados</a:t>
            </a:r>
            <a:br>
              <a:rPr lang="es-AR" sz="44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</a:br>
            <a:r>
              <a:rPr lang="es-AR" b="1" cap="none" dirty="0" smtClean="0">
                <a:latin typeface="Calibri"/>
                <a:ea typeface="Calibri"/>
                <a:cs typeface="Calibri"/>
                <a:sym typeface="Calibri"/>
              </a:rPr>
              <a:t>MENDOZA</a:t>
            </a:r>
            <a:endParaRPr lang="es-AR" sz="4400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s-AR" b="1" dirty="0" smtClean="0"/>
              <a:t>2016</a:t>
            </a:r>
            <a:br>
              <a:rPr lang="es-AR" b="1" dirty="0" smtClean="0"/>
            </a:br>
            <a:r>
              <a:rPr lang="es-AR" b="1" dirty="0" smtClean="0"/>
              <a:t>NIVEL PRIMARIO </a:t>
            </a:r>
            <a:r>
              <a:rPr lang="es-AR" dirty="0" smtClean="0">
                <a:solidFill>
                  <a:srgbClr val="666666"/>
                </a:solidFill>
              </a:rPr>
              <a:t/>
            </a:r>
            <a:br>
              <a:rPr lang="es-AR" dirty="0" smtClean="0">
                <a:solidFill>
                  <a:srgbClr val="666666"/>
                </a:solidFill>
              </a:rPr>
            </a:br>
            <a:endParaRPr lang="es-AR" dirty="0">
              <a:solidFill>
                <a:srgbClr val="66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-26700" y="3483712"/>
            <a:ext cx="9197400" cy="1099437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80000"/>
              </a:lnSpc>
              <a:spcBef>
                <a:spcPts val="544"/>
              </a:spcBef>
              <a:buNone/>
            </a:pPr>
            <a:r>
              <a:rPr lang="es-AR" sz="4800" dirty="0">
                <a:solidFill>
                  <a:schemeClr val="dk1"/>
                </a:solidFill>
              </a:rPr>
              <a:t>Interpretar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0" y="1988839"/>
            <a:ext cx="9144000" cy="1106235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80000"/>
              </a:lnSpc>
              <a:spcBef>
                <a:spcPts val="544"/>
              </a:spcBef>
              <a:buNone/>
            </a:pPr>
            <a:r>
              <a:rPr lang="es-AR" sz="4800" dirty="0">
                <a:solidFill>
                  <a:schemeClr val="dk1"/>
                </a:solidFill>
              </a:rPr>
              <a:t>Extraer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-11950" y="4869160"/>
            <a:ext cx="9197400" cy="1202052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80000"/>
              </a:lnSpc>
              <a:spcBef>
                <a:spcPts val="544"/>
              </a:spcBef>
              <a:buNone/>
            </a:pPr>
            <a:r>
              <a:rPr lang="es-AR" sz="4800" dirty="0">
                <a:solidFill>
                  <a:schemeClr val="dk1"/>
                </a:solidFill>
              </a:rPr>
              <a:t>Reflexionar y evaluar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947227"/>
            <a:ext cx="8229599" cy="7556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s-AR" sz="36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s-AR" sz="3600" b="1" i="0" u="none" strike="noStrike" cap="none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apacidades </a:t>
            </a:r>
            <a:r>
              <a:rPr lang="es-AR" sz="3600" b="1" i="0" u="none" strike="noStrike" cap="none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cogn</a:t>
            </a:r>
            <a:r>
              <a:rPr lang="es-AR" sz="36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s-AR" sz="3600" b="1" i="0" u="none" strike="noStrike" cap="none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tivas </a:t>
            </a:r>
            <a:r>
              <a:rPr lang="es-AR" sz="3600" b="1" i="0" u="none" strike="noStrike" cap="none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específicas</a:t>
            </a:r>
            <a:br>
              <a:rPr lang="es-AR" sz="3600" b="1" i="0" u="none" strike="noStrike" cap="none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AR" sz="36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LENGUA</a:t>
            </a:r>
            <a:endParaRPr lang="es-AR" sz="3600" b="1" i="0" u="none" strike="noStrike" cap="none" dirty="0">
              <a:solidFill>
                <a:schemeClr val="accent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Shape 135" descr="APRENDER LOGO (1)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6199"/>
            <a:ext cx="2686576" cy="648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205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755576" y="724224"/>
            <a:ext cx="7344816" cy="7215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s-AR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s-AR" sz="3200" b="1" i="0" u="none" strike="noStrike" cap="none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apacidades </a:t>
            </a:r>
            <a:r>
              <a:rPr lang="es-AR" sz="3200" b="1" i="0" u="none" strike="noStrike" cap="none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cogn</a:t>
            </a:r>
            <a:r>
              <a:rPr lang="es-AR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s-AR" sz="3200" b="1" i="0" u="none" strike="noStrike" cap="none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tivas </a:t>
            </a:r>
            <a:r>
              <a:rPr lang="es-AR" sz="3200" b="1" i="0" u="none" strike="noStrike" cap="none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específicas</a:t>
            </a:r>
            <a:r>
              <a:rPr lang="es-AR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-AR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AR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MATEMATICA</a:t>
            </a:r>
            <a:endParaRPr lang="es-AR" sz="3200" b="1" i="0" u="none" strike="noStrike" cap="none" dirty="0">
              <a:solidFill>
                <a:schemeClr val="accent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-26700" y="2605850"/>
            <a:ext cx="9197400" cy="13677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80000"/>
              </a:lnSpc>
              <a:spcBef>
                <a:spcPts val="544"/>
              </a:spcBef>
              <a:buNone/>
            </a:pPr>
            <a:r>
              <a:rPr lang="es-AR" sz="3200" dirty="0">
                <a:solidFill>
                  <a:schemeClr val="dk1"/>
                </a:solidFill>
              </a:rPr>
              <a:t>Resolución de operaciones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0" y="1522055"/>
            <a:ext cx="9144000" cy="111582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80000"/>
              </a:lnSpc>
              <a:spcBef>
                <a:spcPts val="0"/>
              </a:spcBef>
              <a:buNone/>
            </a:pPr>
            <a:r>
              <a:rPr lang="es-AR" sz="3200" dirty="0">
                <a:solidFill>
                  <a:schemeClr val="dk1"/>
                </a:solidFill>
              </a:rPr>
              <a:t>Reconocimiento de conceptos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-11950" y="3941512"/>
            <a:ext cx="9197400" cy="1367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80000"/>
              </a:lnSpc>
              <a:spcBef>
                <a:spcPts val="544"/>
              </a:spcBef>
              <a:buNone/>
            </a:pPr>
            <a:r>
              <a:rPr lang="es-AR" sz="3200" dirty="0">
                <a:solidFill>
                  <a:schemeClr val="dk1"/>
                </a:solidFill>
              </a:rPr>
              <a:t>Resolución de situaciones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0" y="5309225"/>
            <a:ext cx="9144000" cy="13677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s-AR" sz="3200" dirty="0"/>
              <a:t>Comunicación </a:t>
            </a:r>
          </a:p>
          <a:p>
            <a:pPr lvl="0" algn="ctr" rtl="0">
              <a:spcBef>
                <a:spcPts val="0"/>
              </a:spcBef>
              <a:buNone/>
            </a:pPr>
            <a:endParaRPr sz="3200" dirty="0">
              <a:solidFill>
                <a:srgbClr val="00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5000" dirty="0"/>
          </a:p>
        </p:txBody>
      </p:sp>
      <p:pic>
        <p:nvPicPr>
          <p:cNvPr id="257" name="Shape 257" descr="APRENDER LOGO (1)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6199"/>
            <a:ext cx="2686576" cy="648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32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3688" y="810277"/>
            <a:ext cx="2016224" cy="432048"/>
          </a:xfrm>
        </p:spPr>
        <p:txBody>
          <a:bodyPr>
            <a:normAutofit fontScale="90000"/>
          </a:bodyPr>
          <a:lstStyle/>
          <a:p>
            <a:r>
              <a:rPr lang="es-CL" sz="3200" b="1" dirty="0">
                <a:solidFill>
                  <a:srgbClr val="7030A0"/>
                </a:solidFill>
              </a:rPr>
              <a:t>MENDOZA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300825"/>
            <a:ext cx="4644008" cy="342476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268" y="4936754"/>
            <a:ext cx="2729855" cy="1914780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1043608" y="4437112"/>
            <a:ext cx="7704856" cy="3077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b="1" dirty="0" smtClean="0"/>
              <a:t>  LENGUA                            MATEMATICA </a:t>
            </a:r>
            <a:endParaRPr lang="es-CL" b="1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6012160" y="764704"/>
            <a:ext cx="201622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200" b="1" dirty="0" smtClean="0">
                <a:solidFill>
                  <a:srgbClr val="7030A0"/>
                </a:solidFill>
              </a:rPr>
              <a:t>Sexto grado </a:t>
            </a:r>
          </a:p>
          <a:p>
            <a:r>
              <a:rPr lang="es-CL" sz="3200" b="1" dirty="0" smtClean="0">
                <a:solidFill>
                  <a:srgbClr val="7030A0"/>
                </a:solidFill>
              </a:rPr>
              <a:t>APRENDER 2016</a:t>
            </a:r>
            <a:endParaRPr lang="es-CL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62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Hacia un Plan de mejora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Visitar escuelas y conocer reportes</a:t>
            </a:r>
          </a:p>
          <a:p>
            <a:endParaRPr lang="es-AR" dirty="0" smtClean="0"/>
          </a:p>
          <a:p>
            <a:r>
              <a:rPr lang="es-AR" dirty="0" smtClean="0"/>
              <a:t> Interpretar o construir interpretaciones </a:t>
            </a:r>
            <a:r>
              <a:rPr lang="es-AR" dirty="0"/>
              <a:t>pedagógicas de logros y </a:t>
            </a:r>
            <a:r>
              <a:rPr lang="es-AR" dirty="0" smtClean="0"/>
              <a:t>dificultades</a:t>
            </a:r>
          </a:p>
          <a:p>
            <a:pPr marL="203200" indent="0">
              <a:buNone/>
            </a:pPr>
            <a:endParaRPr lang="es-AR" dirty="0"/>
          </a:p>
          <a:p>
            <a:r>
              <a:rPr lang="es-AR" dirty="0" smtClean="0"/>
              <a:t>Comparabilidad </a:t>
            </a:r>
            <a:r>
              <a:rPr lang="es-AR" dirty="0"/>
              <a:t>a través del tiempo : progreso de las escuelas en el periodo </a:t>
            </a:r>
            <a:r>
              <a:rPr lang="es-AR" dirty="0" smtClean="0"/>
              <a:t>2013-2016 (al menos</a:t>
            </a:r>
            <a:r>
              <a:rPr lang="es-AR" dirty="0" smtClean="0"/>
              <a:t>)</a:t>
            </a:r>
          </a:p>
          <a:p>
            <a:pPr marL="0" indent="0">
              <a:buNone/>
            </a:pPr>
            <a:endParaRPr lang="es-AR" dirty="0" smtClean="0"/>
          </a:p>
          <a:p>
            <a:pPr lvl="0"/>
            <a:r>
              <a:rPr lang="es-AR" dirty="0">
                <a:solidFill>
                  <a:prstClr val="black"/>
                </a:solidFill>
              </a:rPr>
              <a:t>Analizar indicadores de trayectoria:  ausentismo, abandono, </a:t>
            </a:r>
            <a:r>
              <a:rPr lang="es-AR" dirty="0" err="1">
                <a:solidFill>
                  <a:prstClr val="black"/>
                </a:solidFill>
              </a:rPr>
              <a:t>repitencia</a:t>
            </a:r>
            <a:r>
              <a:rPr lang="es-AR" dirty="0">
                <a:solidFill>
                  <a:prstClr val="black"/>
                </a:solidFill>
              </a:rPr>
              <a:t> y </a:t>
            </a:r>
            <a:r>
              <a:rPr lang="es-AR" dirty="0" err="1">
                <a:solidFill>
                  <a:prstClr val="black"/>
                </a:solidFill>
              </a:rPr>
              <a:t>sobreedad</a:t>
            </a:r>
            <a:r>
              <a:rPr lang="es-AR" dirty="0">
                <a:solidFill>
                  <a:prstClr val="black"/>
                </a:solidFill>
              </a:rPr>
              <a:t> )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536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1132</TotalTime>
  <Words>969</Words>
  <Application>Microsoft Office PowerPoint</Application>
  <PresentationFormat>Presentación en pantalla (4:3)</PresentationFormat>
  <Paragraphs>182</Paragraphs>
  <Slides>19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Tema de Office</vt:lpstr>
      <vt:lpstr>Sector</vt:lpstr>
      <vt:lpstr>Dirección de Planeamiento y Evaluación  de la Calidad Educativa Mendoza, 2018</vt:lpstr>
      <vt:lpstr>«Donde hay una voluntad, hay un camino» (where there's a will, there's a way) </vt:lpstr>
      <vt:lpstr>UNA BUENA ESCUELA Directores que Hacen Escuela (2015), en colaboración con Silvina Gvirtz , «¿Qué es una buena escuela?”. OEI, Buenos Aires.</vt:lpstr>
      <vt:lpstr>Presentación de PowerPoint</vt:lpstr>
      <vt:lpstr>Informe de resultados MENDOZA 2016 NIVEL PRIMARIO  </vt:lpstr>
      <vt:lpstr>Capacidades cognitivas específicas LENGUA</vt:lpstr>
      <vt:lpstr>Capacidades cognitivas específicas MATEMATICA</vt:lpstr>
      <vt:lpstr>MENDOZA</vt:lpstr>
      <vt:lpstr>Hacia un Plan de mejora</vt:lpstr>
      <vt:lpstr>¿Qué se pueden encontrar? </vt:lpstr>
      <vt:lpstr>Presentación de PowerPoint</vt:lpstr>
      <vt:lpstr> </vt:lpstr>
      <vt:lpstr> </vt:lpstr>
      <vt:lpstr>Posiciones</vt:lpstr>
      <vt:lpstr>Planes de mejora</vt:lpstr>
      <vt:lpstr>¿Qué tener en cuenta?</vt:lpstr>
      <vt:lpstr>Consecuencias del plan de mejora</vt:lpstr>
      <vt:lpstr>Si/Entonces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Planificación de la Calidad Educativa Mendoza, Mayo 2017</dc:title>
  <dc:creator>Leandro Rodriguez</dc:creator>
  <cp:lastModifiedBy>Estudio</cp:lastModifiedBy>
  <cp:revision>85</cp:revision>
  <dcterms:modified xsi:type="dcterms:W3CDTF">2018-03-26T01:25:48Z</dcterms:modified>
</cp:coreProperties>
</file>