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07"/>
  </p:notesMasterIdLst>
  <p:sldIdLst>
    <p:sldId id="322" r:id="rId2"/>
    <p:sldId id="408" r:id="rId3"/>
    <p:sldId id="257" r:id="rId4"/>
    <p:sldId id="396" r:id="rId5"/>
    <p:sldId id="276" r:id="rId6"/>
    <p:sldId id="277" r:id="rId7"/>
    <p:sldId id="278" r:id="rId8"/>
    <p:sldId id="279" r:id="rId9"/>
    <p:sldId id="280" r:id="rId10"/>
    <p:sldId id="323" r:id="rId11"/>
    <p:sldId id="324" r:id="rId12"/>
    <p:sldId id="281" r:id="rId13"/>
    <p:sldId id="283" r:id="rId14"/>
    <p:sldId id="287" r:id="rId15"/>
    <p:sldId id="326" r:id="rId16"/>
    <p:sldId id="284" r:id="rId17"/>
    <p:sldId id="291" r:id="rId18"/>
    <p:sldId id="290" r:id="rId19"/>
    <p:sldId id="285" r:id="rId20"/>
    <p:sldId id="286" r:id="rId21"/>
    <p:sldId id="292" r:id="rId22"/>
    <p:sldId id="293" r:id="rId23"/>
    <p:sldId id="295" r:id="rId24"/>
    <p:sldId id="296" r:id="rId25"/>
    <p:sldId id="329" r:id="rId26"/>
    <p:sldId id="294" r:id="rId27"/>
    <p:sldId id="297" r:id="rId28"/>
    <p:sldId id="298" r:id="rId29"/>
    <p:sldId id="299" r:id="rId30"/>
    <p:sldId id="392" r:id="rId31"/>
    <p:sldId id="301" r:id="rId32"/>
    <p:sldId id="302" r:id="rId33"/>
    <p:sldId id="304" r:id="rId34"/>
    <p:sldId id="390" r:id="rId35"/>
    <p:sldId id="305" r:id="rId36"/>
    <p:sldId id="307" r:id="rId37"/>
    <p:sldId id="308" r:id="rId38"/>
    <p:sldId id="333" r:id="rId39"/>
    <p:sldId id="309" r:id="rId40"/>
    <p:sldId id="310" r:id="rId41"/>
    <p:sldId id="331" r:id="rId42"/>
    <p:sldId id="311" r:id="rId43"/>
    <p:sldId id="312" r:id="rId44"/>
    <p:sldId id="314" r:id="rId45"/>
    <p:sldId id="332" r:id="rId46"/>
    <p:sldId id="315" r:id="rId47"/>
    <p:sldId id="334" r:id="rId48"/>
    <p:sldId id="335" r:id="rId49"/>
    <p:sldId id="268" r:id="rId50"/>
    <p:sldId id="350" r:id="rId51"/>
    <p:sldId id="404" r:id="rId52"/>
    <p:sldId id="400" r:id="rId53"/>
    <p:sldId id="401" r:id="rId54"/>
    <p:sldId id="270" r:id="rId55"/>
    <p:sldId id="274" r:id="rId56"/>
    <p:sldId id="351" r:id="rId57"/>
    <p:sldId id="352" r:id="rId58"/>
    <p:sldId id="271" r:id="rId59"/>
    <p:sldId id="269" r:id="rId60"/>
    <p:sldId id="353" r:id="rId61"/>
    <p:sldId id="354" r:id="rId62"/>
    <p:sldId id="355" r:id="rId63"/>
    <p:sldId id="272" r:id="rId64"/>
    <p:sldId id="273" r:id="rId65"/>
    <p:sldId id="405" r:id="rId66"/>
    <p:sldId id="356" r:id="rId67"/>
    <p:sldId id="357" r:id="rId68"/>
    <p:sldId id="358" r:id="rId69"/>
    <p:sldId id="359" r:id="rId70"/>
    <p:sldId id="360" r:id="rId71"/>
    <p:sldId id="361" r:id="rId72"/>
    <p:sldId id="362" r:id="rId73"/>
    <p:sldId id="363" r:id="rId74"/>
    <p:sldId id="364" r:id="rId75"/>
    <p:sldId id="406" r:id="rId76"/>
    <p:sldId id="365" r:id="rId77"/>
    <p:sldId id="366" r:id="rId78"/>
    <p:sldId id="407" r:id="rId79"/>
    <p:sldId id="367" r:id="rId80"/>
    <p:sldId id="368" r:id="rId81"/>
    <p:sldId id="369" r:id="rId82"/>
    <p:sldId id="370" r:id="rId83"/>
    <p:sldId id="371" r:id="rId84"/>
    <p:sldId id="372" r:id="rId85"/>
    <p:sldId id="374" r:id="rId86"/>
    <p:sldId id="377" r:id="rId87"/>
    <p:sldId id="375" r:id="rId88"/>
    <p:sldId id="376" r:id="rId89"/>
    <p:sldId id="373" r:id="rId90"/>
    <p:sldId id="378" r:id="rId91"/>
    <p:sldId id="379" r:id="rId92"/>
    <p:sldId id="393" r:id="rId93"/>
    <p:sldId id="380" r:id="rId94"/>
    <p:sldId id="381" r:id="rId95"/>
    <p:sldId id="382" r:id="rId96"/>
    <p:sldId id="383" r:id="rId97"/>
    <p:sldId id="384" r:id="rId98"/>
    <p:sldId id="385" r:id="rId99"/>
    <p:sldId id="386" r:id="rId100"/>
    <p:sldId id="387" r:id="rId101"/>
    <p:sldId id="388" r:id="rId102"/>
    <p:sldId id="389" r:id="rId103"/>
    <p:sldId id="391" r:id="rId104"/>
    <p:sldId id="395" r:id="rId105"/>
    <p:sldId id="394" r:id="rId106"/>
  </p:sldIdLst>
  <p:sldSz cx="9144000" cy="6858000" type="screen4x3"/>
  <p:notesSz cx="6858000" cy="9144000"/>
  <p:defaultTextStyle>
    <a:defPPr>
      <a:defRPr lang="es-ES_trad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3E4"/>
    <a:srgbClr val="76D6FF"/>
    <a:srgbClr val="6600FF"/>
    <a:srgbClr val="C5FFB7"/>
    <a:srgbClr val="CC99FF"/>
    <a:srgbClr val="73FDD6"/>
    <a:srgbClr val="1AD6FC"/>
    <a:srgbClr val="00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2947"/>
  </p:normalViewPr>
  <p:slideViewPr>
    <p:cSldViewPr>
      <p:cViewPr varScale="1">
        <p:scale>
          <a:sx n="105" d="100"/>
          <a:sy n="105" d="100"/>
        </p:scale>
        <p:origin x="16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5268F-0C64-DD4C-B19D-781E5CA7D859}"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s-ES_tradnl"/>
        </a:p>
      </dgm:t>
    </dgm:pt>
    <dgm:pt modelId="{B4FA9ADD-F3EB-B74E-BFA4-4B43B43C6762}">
      <dgm:prSet phldrT="[Texto]" custT="1"/>
      <dgm:spPr/>
      <dgm:t>
        <a:bodyPr/>
        <a:lstStyle/>
        <a:p>
          <a:r>
            <a:rPr lang="es-ES_tradnl" sz="1500" b="1" dirty="0" smtClean="0">
              <a:solidFill>
                <a:schemeClr val="tx1">
                  <a:lumMod val="65000"/>
                  <a:lumOff val="35000"/>
                </a:schemeClr>
              </a:solidFill>
            </a:rPr>
            <a:t>Contexto</a:t>
          </a:r>
          <a:endParaRPr lang="es-ES_tradnl" sz="1500" b="1" dirty="0">
            <a:solidFill>
              <a:schemeClr val="tx1">
                <a:lumMod val="65000"/>
                <a:lumOff val="35000"/>
              </a:schemeClr>
            </a:solidFill>
          </a:endParaRPr>
        </a:p>
      </dgm:t>
    </dgm:pt>
    <dgm:pt modelId="{49B87118-BA70-EC48-9560-E1AF8687D07C}" type="parTrans" cxnId="{2979A80E-02CB-834D-853B-BCBE9992CBF9}">
      <dgm:prSet/>
      <dgm:spPr/>
      <dgm:t>
        <a:bodyPr/>
        <a:lstStyle/>
        <a:p>
          <a:endParaRPr lang="es-ES_tradnl" sz="1600"/>
        </a:p>
      </dgm:t>
    </dgm:pt>
    <dgm:pt modelId="{9D0537ED-556B-5E4A-BE91-EF3D04A6FE2A}" type="sibTrans" cxnId="{2979A80E-02CB-834D-853B-BCBE9992CBF9}">
      <dgm:prSet/>
      <dgm:spPr/>
      <dgm:t>
        <a:bodyPr/>
        <a:lstStyle/>
        <a:p>
          <a:endParaRPr lang="es-ES_tradnl" sz="1600"/>
        </a:p>
      </dgm:t>
    </dgm:pt>
    <dgm:pt modelId="{8027A21D-97FC-7745-B5EB-857F00CF660B}">
      <dgm:prSet phldrT="[Texto]" custT="1"/>
      <dgm:spPr>
        <a:solidFill>
          <a:srgbClr val="00B050"/>
        </a:solidFill>
      </dgm:spPr>
      <dgm:t>
        <a:bodyPr/>
        <a:lstStyle/>
        <a:p>
          <a:r>
            <a:rPr lang="es-ES_tradnl" sz="1600" b="1" dirty="0" smtClean="0">
              <a:solidFill>
                <a:schemeClr val="tx1">
                  <a:lumMod val="65000"/>
                  <a:lumOff val="35000"/>
                </a:schemeClr>
              </a:solidFill>
            </a:rPr>
            <a:t>Escuela</a:t>
          </a:r>
          <a:endParaRPr lang="es-ES_tradnl" sz="1600" b="1" dirty="0">
            <a:solidFill>
              <a:schemeClr val="tx1">
                <a:lumMod val="65000"/>
                <a:lumOff val="35000"/>
              </a:schemeClr>
            </a:solidFill>
          </a:endParaRPr>
        </a:p>
      </dgm:t>
    </dgm:pt>
    <dgm:pt modelId="{AE10C8E8-B2D1-A242-A29B-B5CE1D74B897}" type="parTrans" cxnId="{EF2B2381-6152-D74D-84CF-F01567CD4B97}">
      <dgm:prSet/>
      <dgm:spPr/>
      <dgm:t>
        <a:bodyPr/>
        <a:lstStyle/>
        <a:p>
          <a:endParaRPr lang="es-ES_tradnl" sz="1600"/>
        </a:p>
      </dgm:t>
    </dgm:pt>
    <dgm:pt modelId="{A2640A7E-089C-6948-A1E1-C220E752CA39}" type="sibTrans" cxnId="{EF2B2381-6152-D74D-84CF-F01567CD4B97}">
      <dgm:prSet/>
      <dgm:spPr/>
      <dgm:t>
        <a:bodyPr/>
        <a:lstStyle/>
        <a:p>
          <a:endParaRPr lang="es-ES_tradnl" sz="1600"/>
        </a:p>
      </dgm:t>
    </dgm:pt>
    <dgm:pt modelId="{62EC9117-7216-7B40-994D-B0A8F3940E24}">
      <dgm:prSet phldrT="[Texto]" custT="1"/>
      <dgm:spPr>
        <a:solidFill>
          <a:srgbClr val="92D050"/>
        </a:solidFill>
      </dgm:spPr>
      <dgm:t>
        <a:bodyPr/>
        <a:lstStyle/>
        <a:p>
          <a:r>
            <a:rPr lang="es-ES_tradnl" sz="1600" b="1" dirty="0" smtClean="0">
              <a:solidFill>
                <a:schemeClr val="tx1">
                  <a:lumMod val="65000"/>
                  <a:lumOff val="35000"/>
                </a:schemeClr>
              </a:solidFill>
            </a:rPr>
            <a:t>Hogar</a:t>
          </a:r>
          <a:endParaRPr lang="es-ES_tradnl" sz="1600" b="1" dirty="0">
            <a:solidFill>
              <a:schemeClr val="tx1">
                <a:lumMod val="65000"/>
                <a:lumOff val="35000"/>
              </a:schemeClr>
            </a:solidFill>
          </a:endParaRPr>
        </a:p>
      </dgm:t>
    </dgm:pt>
    <dgm:pt modelId="{BC335D20-8956-504D-8563-F8BCD7E70F16}" type="parTrans" cxnId="{D882ECA7-7C89-2E41-9D01-1B0D4255FCE5}">
      <dgm:prSet/>
      <dgm:spPr/>
      <dgm:t>
        <a:bodyPr/>
        <a:lstStyle/>
        <a:p>
          <a:endParaRPr lang="es-ES_tradnl" sz="1600"/>
        </a:p>
      </dgm:t>
    </dgm:pt>
    <dgm:pt modelId="{E4AB1747-A15E-C942-8C07-4ED9A79B1138}" type="sibTrans" cxnId="{D882ECA7-7C89-2E41-9D01-1B0D4255FCE5}">
      <dgm:prSet/>
      <dgm:spPr/>
      <dgm:t>
        <a:bodyPr/>
        <a:lstStyle/>
        <a:p>
          <a:endParaRPr lang="es-ES_tradnl" sz="1600"/>
        </a:p>
      </dgm:t>
    </dgm:pt>
    <dgm:pt modelId="{FCD25CB8-8F0E-CD45-BDC3-2F7C051E9731}">
      <dgm:prSet phldrT="[Texto]" custT="1"/>
      <dgm:spPr>
        <a:solidFill>
          <a:srgbClr val="FFC000"/>
        </a:solidFill>
      </dgm:spPr>
      <dgm:t>
        <a:bodyPr/>
        <a:lstStyle/>
        <a:p>
          <a:r>
            <a:rPr lang="es-ES_tradnl" sz="1600" b="1" dirty="0" smtClean="0">
              <a:solidFill>
                <a:schemeClr val="tx1">
                  <a:lumMod val="65000"/>
                  <a:lumOff val="35000"/>
                </a:schemeClr>
              </a:solidFill>
            </a:rPr>
            <a:t>Maduraci</a:t>
          </a:r>
          <a:r>
            <a:rPr lang="es-ES" sz="1600" b="1" dirty="0" smtClean="0">
              <a:solidFill>
                <a:schemeClr val="tx1">
                  <a:lumMod val="65000"/>
                  <a:lumOff val="35000"/>
                </a:schemeClr>
              </a:solidFill>
            </a:rPr>
            <a:t>ón SN</a:t>
          </a:r>
          <a:endParaRPr lang="es-ES_tradnl" sz="1600" b="1" dirty="0">
            <a:solidFill>
              <a:schemeClr val="tx1">
                <a:lumMod val="65000"/>
                <a:lumOff val="35000"/>
              </a:schemeClr>
            </a:solidFill>
          </a:endParaRPr>
        </a:p>
      </dgm:t>
    </dgm:pt>
    <dgm:pt modelId="{151E5140-F5A4-AE4F-B4EA-92A6E24F8CDF}" type="parTrans" cxnId="{2099FBBF-778E-944D-A57D-69EC092FC798}">
      <dgm:prSet/>
      <dgm:spPr/>
      <dgm:t>
        <a:bodyPr/>
        <a:lstStyle/>
        <a:p>
          <a:endParaRPr lang="es-ES_tradnl" sz="1600"/>
        </a:p>
      </dgm:t>
    </dgm:pt>
    <dgm:pt modelId="{95921DC2-94C4-0E47-998C-E266AA20B732}" type="sibTrans" cxnId="{2099FBBF-778E-944D-A57D-69EC092FC798}">
      <dgm:prSet/>
      <dgm:spPr/>
      <dgm:t>
        <a:bodyPr/>
        <a:lstStyle/>
        <a:p>
          <a:endParaRPr lang="es-ES_tradnl" sz="1600"/>
        </a:p>
      </dgm:t>
    </dgm:pt>
    <dgm:pt modelId="{B739623E-2E87-994F-9D7E-41C68C1E2D85}" type="pres">
      <dgm:prSet presAssocID="{2FB5268F-0C64-DD4C-B19D-781E5CA7D859}" presName="Name0" presStyleCnt="0">
        <dgm:presLayoutVars>
          <dgm:chMax val="7"/>
          <dgm:resizeHandles val="exact"/>
        </dgm:presLayoutVars>
      </dgm:prSet>
      <dgm:spPr/>
      <dgm:t>
        <a:bodyPr/>
        <a:lstStyle/>
        <a:p>
          <a:endParaRPr lang="es-ES_tradnl"/>
        </a:p>
      </dgm:t>
    </dgm:pt>
    <dgm:pt modelId="{EB67B5B9-EEDE-6644-81D5-A2323A64AB66}" type="pres">
      <dgm:prSet presAssocID="{2FB5268F-0C64-DD4C-B19D-781E5CA7D859}" presName="comp1" presStyleCnt="0"/>
      <dgm:spPr/>
    </dgm:pt>
    <dgm:pt modelId="{5C781219-2148-D145-99EE-D944866C4E12}" type="pres">
      <dgm:prSet presAssocID="{2FB5268F-0C64-DD4C-B19D-781E5CA7D859}" presName="circle1" presStyleLbl="node1" presStyleIdx="0" presStyleCnt="4" custLinFactNeighborX="-632" custLinFactNeighborY="142"/>
      <dgm:spPr/>
      <dgm:t>
        <a:bodyPr/>
        <a:lstStyle/>
        <a:p>
          <a:endParaRPr lang="es-ES_tradnl"/>
        </a:p>
      </dgm:t>
    </dgm:pt>
    <dgm:pt modelId="{D90CC4D2-B6DE-B547-8163-1A026EB35683}" type="pres">
      <dgm:prSet presAssocID="{2FB5268F-0C64-DD4C-B19D-781E5CA7D859}" presName="c1text" presStyleLbl="node1" presStyleIdx="0" presStyleCnt="4">
        <dgm:presLayoutVars>
          <dgm:bulletEnabled val="1"/>
        </dgm:presLayoutVars>
      </dgm:prSet>
      <dgm:spPr/>
      <dgm:t>
        <a:bodyPr/>
        <a:lstStyle/>
        <a:p>
          <a:endParaRPr lang="es-ES_tradnl"/>
        </a:p>
      </dgm:t>
    </dgm:pt>
    <dgm:pt modelId="{E5090861-E546-7045-92A0-AA5F2AB78A73}" type="pres">
      <dgm:prSet presAssocID="{2FB5268F-0C64-DD4C-B19D-781E5CA7D859}" presName="comp2" presStyleCnt="0"/>
      <dgm:spPr/>
    </dgm:pt>
    <dgm:pt modelId="{30246650-5C10-E94D-9B19-D160CF5410DD}" type="pres">
      <dgm:prSet presAssocID="{2FB5268F-0C64-DD4C-B19D-781E5CA7D859}" presName="circle2" presStyleLbl="node1" presStyleIdx="1" presStyleCnt="4"/>
      <dgm:spPr/>
      <dgm:t>
        <a:bodyPr/>
        <a:lstStyle/>
        <a:p>
          <a:endParaRPr lang="es-ES_tradnl"/>
        </a:p>
      </dgm:t>
    </dgm:pt>
    <dgm:pt modelId="{DCF54883-443B-C648-BE2F-48E77CAE6649}" type="pres">
      <dgm:prSet presAssocID="{2FB5268F-0C64-DD4C-B19D-781E5CA7D859}" presName="c2text" presStyleLbl="node1" presStyleIdx="1" presStyleCnt="4">
        <dgm:presLayoutVars>
          <dgm:bulletEnabled val="1"/>
        </dgm:presLayoutVars>
      </dgm:prSet>
      <dgm:spPr/>
      <dgm:t>
        <a:bodyPr/>
        <a:lstStyle/>
        <a:p>
          <a:endParaRPr lang="es-ES_tradnl"/>
        </a:p>
      </dgm:t>
    </dgm:pt>
    <dgm:pt modelId="{5DA1DE34-4C02-654D-8E87-182925885F57}" type="pres">
      <dgm:prSet presAssocID="{2FB5268F-0C64-DD4C-B19D-781E5CA7D859}" presName="comp3" presStyleCnt="0"/>
      <dgm:spPr/>
    </dgm:pt>
    <dgm:pt modelId="{2B0075D7-66DF-9749-AA42-61DAB5D039EE}" type="pres">
      <dgm:prSet presAssocID="{2FB5268F-0C64-DD4C-B19D-781E5CA7D859}" presName="circle3" presStyleLbl="node1" presStyleIdx="2" presStyleCnt="4"/>
      <dgm:spPr/>
      <dgm:t>
        <a:bodyPr/>
        <a:lstStyle/>
        <a:p>
          <a:endParaRPr lang="es-ES_tradnl"/>
        </a:p>
      </dgm:t>
    </dgm:pt>
    <dgm:pt modelId="{07045DE7-16C2-144B-A8F0-3E13D155DBBD}" type="pres">
      <dgm:prSet presAssocID="{2FB5268F-0C64-DD4C-B19D-781E5CA7D859}" presName="c3text" presStyleLbl="node1" presStyleIdx="2" presStyleCnt="4">
        <dgm:presLayoutVars>
          <dgm:bulletEnabled val="1"/>
        </dgm:presLayoutVars>
      </dgm:prSet>
      <dgm:spPr/>
      <dgm:t>
        <a:bodyPr/>
        <a:lstStyle/>
        <a:p>
          <a:endParaRPr lang="es-ES_tradnl"/>
        </a:p>
      </dgm:t>
    </dgm:pt>
    <dgm:pt modelId="{8F99268A-74ED-8446-9650-7AB393E63838}" type="pres">
      <dgm:prSet presAssocID="{2FB5268F-0C64-DD4C-B19D-781E5CA7D859}" presName="comp4" presStyleCnt="0"/>
      <dgm:spPr/>
    </dgm:pt>
    <dgm:pt modelId="{3C57C6AC-1901-954A-89CB-931F188FB832}" type="pres">
      <dgm:prSet presAssocID="{2FB5268F-0C64-DD4C-B19D-781E5CA7D859}" presName="circle4" presStyleLbl="node1" presStyleIdx="3" presStyleCnt="4"/>
      <dgm:spPr/>
      <dgm:t>
        <a:bodyPr/>
        <a:lstStyle/>
        <a:p>
          <a:endParaRPr lang="es-ES_tradnl"/>
        </a:p>
      </dgm:t>
    </dgm:pt>
    <dgm:pt modelId="{EA38D2F7-18AB-AF4B-A094-70A542BB318F}" type="pres">
      <dgm:prSet presAssocID="{2FB5268F-0C64-DD4C-B19D-781E5CA7D859}" presName="c4text" presStyleLbl="node1" presStyleIdx="3" presStyleCnt="4">
        <dgm:presLayoutVars>
          <dgm:bulletEnabled val="1"/>
        </dgm:presLayoutVars>
      </dgm:prSet>
      <dgm:spPr/>
      <dgm:t>
        <a:bodyPr/>
        <a:lstStyle/>
        <a:p>
          <a:endParaRPr lang="es-ES_tradnl"/>
        </a:p>
      </dgm:t>
    </dgm:pt>
  </dgm:ptLst>
  <dgm:cxnLst>
    <dgm:cxn modelId="{2099FBBF-778E-944D-A57D-69EC092FC798}" srcId="{2FB5268F-0C64-DD4C-B19D-781E5CA7D859}" destId="{FCD25CB8-8F0E-CD45-BDC3-2F7C051E9731}" srcOrd="3" destOrd="0" parTransId="{151E5140-F5A4-AE4F-B4EA-92A6E24F8CDF}" sibTransId="{95921DC2-94C4-0E47-998C-E266AA20B732}"/>
    <dgm:cxn modelId="{325A2A80-D699-4DC3-B2EE-FCDEF93D5E77}" type="presOf" srcId="{B4FA9ADD-F3EB-B74E-BFA4-4B43B43C6762}" destId="{D90CC4D2-B6DE-B547-8163-1A026EB35683}" srcOrd="1" destOrd="0" presId="urn:microsoft.com/office/officeart/2005/8/layout/venn2"/>
    <dgm:cxn modelId="{2979A80E-02CB-834D-853B-BCBE9992CBF9}" srcId="{2FB5268F-0C64-DD4C-B19D-781E5CA7D859}" destId="{B4FA9ADD-F3EB-B74E-BFA4-4B43B43C6762}" srcOrd="0" destOrd="0" parTransId="{49B87118-BA70-EC48-9560-E1AF8687D07C}" sibTransId="{9D0537ED-556B-5E4A-BE91-EF3D04A6FE2A}"/>
    <dgm:cxn modelId="{CF1F422A-4257-410D-9A79-8262BCBF3F26}" type="presOf" srcId="{FCD25CB8-8F0E-CD45-BDC3-2F7C051E9731}" destId="{3C57C6AC-1901-954A-89CB-931F188FB832}" srcOrd="0" destOrd="0" presId="urn:microsoft.com/office/officeart/2005/8/layout/venn2"/>
    <dgm:cxn modelId="{097577CE-1AAC-40B5-8E1D-B14A5CB470A8}" type="presOf" srcId="{8027A21D-97FC-7745-B5EB-857F00CF660B}" destId="{DCF54883-443B-C648-BE2F-48E77CAE6649}" srcOrd="1" destOrd="0" presId="urn:microsoft.com/office/officeart/2005/8/layout/venn2"/>
    <dgm:cxn modelId="{2FBE0650-480D-44FA-B2E2-25EA002AAC1A}" type="presOf" srcId="{FCD25CB8-8F0E-CD45-BDC3-2F7C051E9731}" destId="{EA38D2F7-18AB-AF4B-A094-70A542BB318F}" srcOrd="1" destOrd="0" presId="urn:microsoft.com/office/officeart/2005/8/layout/venn2"/>
    <dgm:cxn modelId="{0BDAB374-D6CF-4F85-B75A-DEF40D0A0147}" type="presOf" srcId="{2FB5268F-0C64-DD4C-B19D-781E5CA7D859}" destId="{B739623E-2E87-994F-9D7E-41C68C1E2D85}" srcOrd="0" destOrd="0" presId="urn:microsoft.com/office/officeart/2005/8/layout/venn2"/>
    <dgm:cxn modelId="{D882ECA7-7C89-2E41-9D01-1B0D4255FCE5}" srcId="{2FB5268F-0C64-DD4C-B19D-781E5CA7D859}" destId="{62EC9117-7216-7B40-994D-B0A8F3940E24}" srcOrd="2" destOrd="0" parTransId="{BC335D20-8956-504D-8563-F8BCD7E70F16}" sibTransId="{E4AB1747-A15E-C942-8C07-4ED9A79B1138}"/>
    <dgm:cxn modelId="{22061518-81FD-4DB2-84FC-1B30A3386E70}" type="presOf" srcId="{62EC9117-7216-7B40-994D-B0A8F3940E24}" destId="{2B0075D7-66DF-9749-AA42-61DAB5D039EE}" srcOrd="0" destOrd="0" presId="urn:microsoft.com/office/officeart/2005/8/layout/venn2"/>
    <dgm:cxn modelId="{EF2B2381-6152-D74D-84CF-F01567CD4B97}" srcId="{2FB5268F-0C64-DD4C-B19D-781E5CA7D859}" destId="{8027A21D-97FC-7745-B5EB-857F00CF660B}" srcOrd="1" destOrd="0" parTransId="{AE10C8E8-B2D1-A242-A29B-B5CE1D74B897}" sibTransId="{A2640A7E-089C-6948-A1E1-C220E752CA39}"/>
    <dgm:cxn modelId="{1DA984CB-BA10-4FAA-BB73-30E328E56488}" type="presOf" srcId="{8027A21D-97FC-7745-B5EB-857F00CF660B}" destId="{30246650-5C10-E94D-9B19-D160CF5410DD}" srcOrd="0" destOrd="0" presId="urn:microsoft.com/office/officeart/2005/8/layout/venn2"/>
    <dgm:cxn modelId="{18CCBC88-DB2D-4C60-9698-A7522986D612}" type="presOf" srcId="{62EC9117-7216-7B40-994D-B0A8F3940E24}" destId="{07045DE7-16C2-144B-A8F0-3E13D155DBBD}" srcOrd="1" destOrd="0" presId="urn:microsoft.com/office/officeart/2005/8/layout/venn2"/>
    <dgm:cxn modelId="{A86992E2-D4AF-458E-A9B1-8A630C309009}" type="presOf" srcId="{B4FA9ADD-F3EB-B74E-BFA4-4B43B43C6762}" destId="{5C781219-2148-D145-99EE-D944866C4E12}" srcOrd="0" destOrd="0" presId="urn:microsoft.com/office/officeart/2005/8/layout/venn2"/>
    <dgm:cxn modelId="{19428E26-9DAD-4343-93AB-85434CCE8753}" type="presParOf" srcId="{B739623E-2E87-994F-9D7E-41C68C1E2D85}" destId="{EB67B5B9-EEDE-6644-81D5-A2323A64AB66}" srcOrd="0" destOrd="0" presId="urn:microsoft.com/office/officeart/2005/8/layout/venn2"/>
    <dgm:cxn modelId="{0F4F0E9B-2EFE-444F-A100-32B056BF1CAD}" type="presParOf" srcId="{EB67B5B9-EEDE-6644-81D5-A2323A64AB66}" destId="{5C781219-2148-D145-99EE-D944866C4E12}" srcOrd="0" destOrd="0" presId="urn:microsoft.com/office/officeart/2005/8/layout/venn2"/>
    <dgm:cxn modelId="{F1461E80-53BD-48D8-95FB-EAACEEF846D8}" type="presParOf" srcId="{EB67B5B9-EEDE-6644-81D5-A2323A64AB66}" destId="{D90CC4D2-B6DE-B547-8163-1A026EB35683}" srcOrd="1" destOrd="0" presId="urn:microsoft.com/office/officeart/2005/8/layout/venn2"/>
    <dgm:cxn modelId="{3DE1BDFA-F34C-4DFB-AB27-0C35999F93CD}" type="presParOf" srcId="{B739623E-2E87-994F-9D7E-41C68C1E2D85}" destId="{E5090861-E546-7045-92A0-AA5F2AB78A73}" srcOrd="1" destOrd="0" presId="urn:microsoft.com/office/officeart/2005/8/layout/venn2"/>
    <dgm:cxn modelId="{38A11D60-8672-49F4-82E4-B0EE56B2B42D}" type="presParOf" srcId="{E5090861-E546-7045-92A0-AA5F2AB78A73}" destId="{30246650-5C10-E94D-9B19-D160CF5410DD}" srcOrd="0" destOrd="0" presId="urn:microsoft.com/office/officeart/2005/8/layout/venn2"/>
    <dgm:cxn modelId="{B0F66D7F-2CF5-4B41-BE07-CB1744DE85BA}" type="presParOf" srcId="{E5090861-E546-7045-92A0-AA5F2AB78A73}" destId="{DCF54883-443B-C648-BE2F-48E77CAE6649}" srcOrd="1" destOrd="0" presId="urn:microsoft.com/office/officeart/2005/8/layout/venn2"/>
    <dgm:cxn modelId="{DA3C6905-B473-405D-9346-59A7D8503FF5}" type="presParOf" srcId="{B739623E-2E87-994F-9D7E-41C68C1E2D85}" destId="{5DA1DE34-4C02-654D-8E87-182925885F57}" srcOrd="2" destOrd="0" presId="urn:microsoft.com/office/officeart/2005/8/layout/venn2"/>
    <dgm:cxn modelId="{187187D8-EB66-4524-9D24-ADB85D3E6D30}" type="presParOf" srcId="{5DA1DE34-4C02-654D-8E87-182925885F57}" destId="{2B0075D7-66DF-9749-AA42-61DAB5D039EE}" srcOrd="0" destOrd="0" presId="urn:microsoft.com/office/officeart/2005/8/layout/venn2"/>
    <dgm:cxn modelId="{304C0675-C797-485D-A8BD-CEF181B7434E}" type="presParOf" srcId="{5DA1DE34-4C02-654D-8E87-182925885F57}" destId="{07045DE7-16C2-144B-A8F0-3E13D155DBBD}" srcOrd="1" destOrd="0" presId="urn:microsoft.com/office/officeart/2005/8/layout/venn2"/>
    <dgm:cxn modelId="{52FD9F60-B83D-48E0-BE0F-C4649AC4700A}" type="presParOf" srcId="{B739623E-2E87-994F-9D7E-41C68C1E2D85}" destId="{8F99268A-74ED-8446-9650-7AB393E63838}" srcOrd="3" destOrd="0" presId="urn:microsoft.com/office/officeart/2005/8/layout/venn2"/>
    <dgm:cxn modelId="{37A526CF-4575-41B6-9D3F-A9CB4C0E93F3}" type="presParOf" srcId="{8F99268A-74ED-8446-9650-7AB393E63838}" destId="{3C57C6AC-1901-954A-89CB-931F188FB832}" srcOrd="0" destOrd="0" presId="urn:microsoft.com/office/officeart/2005/8/layout/venn2"/>
    <dgm:cxn modelId="{DE5880A1-BDAD-4141-A116-4F45E4259A14}" type="presParOf" srcId="{8F99268A-74ED-8446-9650-7AB393E63838}" destId="{EA38D2F7-18AB-AF4B-A094-70A542BB318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B25D1C6-75C4-D048-B3EB-CD6D976CEEDE}"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s-ES_tradnl"/>
        </a:p>
      </dgm:t>
    </dgm:pt>
    <dgm:pt modelId="{BD62F61C-6719-2C4B-BBFA-9FE8F52489C1}">
      <dgm:prSet phldrT="[Texto]" custT="1"/>
      <dgm:spPr/>
      <dgm:t>
        <a:bodyPr/>
        <a:lstStyle/>
        <a:p>
          <a:r>
            <a:rPr lang="es-ES_tradnl" sz="2000" dirty="0" smtClean="0"/>
            <a:t>____Tengo los materiales que necesito para la tarea (libro, notas y resúmenes).</a:t>
          </a:r>
          <a:endParaRPr lang="es-ES_tradnl" sz="2000" dirty="0"/>
        </a:p>
      </dgm:t>
    </dgm:pt>
    <dgm:pt modelId="{AEAEDFE7-05C8-6D43-8479-409E828C5F0B}" type="parTrans" cxnId="{AE70E269-BA21-2447-8F5E-7FA0D4B963E7}">
      <dgm:prSet/>
      <dgm:spPr/>
      <dgm:t>
        <a:bodyPr/>
        <a:lstStyle/>
        <a:p>
          <a:endParaRPr lang="es-ES_tradnl" sz="2000"/>
        </a:p>
      </dgm:t>
    </dgm:pt>
    <dgm:pt modelId="{283CBD48-CB81-B74C-9F46-3ADC4D54DB8F}" type="sibTrans" cxnId="{AE70E269-BA21-2447-8F5E-7FA0D4B963E7}">
      <dgm:prSet/>
      <dgm:spPr/>
      <dgm:t>
        <a:bodyPr/>
        <a:lstStyle/>
        <a:p>
          <a:endParaRPr lang="es-ES_tradnl" sz="2000"/>
        </a:p>
      </dgm:t>
    </dgm:pt>
    <dgm:pt modelId="{EC321824-A1DA-494D-9E49-DAABB02CA189}">
      <dgm:prSet phldrT="[Texto]" custT="1"/>
      <dgm:spPr/>
      <dgm:t>
        <a:bodyPr/>
        <a:lstStyle/>
        <a:p>
          <a:r>
            <a:rPr lang="es-ES_tradnl" sz="2000" dirty="0" smtClean="0"/>
            <a:t>____</a:t>
          </a:r>
          <a:r>
            <a:rPr lang="es-ES_tradnl" sz="2000" dirty="0" err="1" smtClean="0"/>
            <a:t>Complet</a:t>
          </a:r>
          <a:r>
            <a:rPr lang="es-ES" sz="2000" dirty="0" smtClean="0"/>
            <a:t>é</a:t>
          </a:r>
          <a:r>
            <a:rPr lang="es-ES_tradnl" sz="2000" dirty="0" smtClean="0"/>
            <a:t> la tarea</a:t>
          </a:r>
          <a:endParaRPr lang="es-ES_tradnl" sz="2000" dirty="0"/>
        </a:p>
      </dgm:t>
    </dgm:pt>
    <dgm:pt modelId="{ED2E9917-5C11-F349-872F-E8FC3D465114}" type="parTrans" cxnId="{CDB46FEA-81E7-0A48-B277-4BB0CEE5AB57}">
      <dgm:prSet/>
      <dgm:spPr/>
      <dgm:t>
        <a:bodyPr/>
        <a:lstStyle/>
        <a:p>
          <a:endParaRPr lang="es-ES_tradnl" sz="2000"/>
        </a:p>
      </dgm:t>
    </dgm:pt>
    <dgm:pt modelId="{F71532C1-B42E-BC47-B236-D60BB789501C}" type="sibTrans" cxnId="{CDB46FEA-81E7-0A48-B277-4BB0CEE5AB57}">
      <dgm:prSet/>
      <dgm:spPr/>
      <dgm:t>
        <a:bodyPr/>
        <a:lstStyle/>
        <a:p>
          <a:endParaRPr lang="es-ES_tradnl" sz="2000"/>
        </a:p>
      </dgm:t>
    </dgm:pt>
    <dgm:pt modelId="{7A9CFB13-D3C4-0B44-90B4-E4E565A26903}">
      <dgm:prSet phldrT="[Texto]" custT="1"/>
      <dgm:spPr/>
      <dgm:t>
        <a:bodyPr/>
        <a:lstStyle/>
        <a:p>
          <a:r>
            <a:rPr lang="es-ES_tradnl" sz="2000" dirty="0" smtClean="0"/>
            <a:t>____</a:t>
          </a:r>
          <a:r>
            <a:rPr lang="es-ES_tradnl" sz="2000" dirty="0" err="1" smtClean="0"/>
            <a:t>Revis</a:t>
          </a:r>
          <a:r>
            <a:rPr lang="es-ES" sz="2000" dirty="0" smtClean="0"/>
            <a:t>é</a:t>
          </a:r>
          <a:r>
            <a:rPr lang="es-ES_tradnl" sz="2000" dirty="0" smtClean="0"/>
            <a:t> la tarea para saber si está bien</a:t>
          </a:r>
          <a:endParaRPr lang="es-ES_tradnl" sz="2000" dirty="0"/>
        </a:p>
      </dgm:t>
    </dgm:pt>
    <dgm:pt modelId="{9D4C04B4-B0EC-F948-B092-42E73A52D72A}" type="parTrans" cxnId="{08A00B66-18C1-494B-8121-36E924B6739D}">
      <dgm:prSet/>
      <dgm:spPr/>
      <dgm:t>
        <a:bodyPr/>
        <a:lstStyle/>
        <a:p>
          <a:endParaRPr lang="es-ES_tradnl" sz="2000"/>
        </a:p>
      </dgm:t>
    </dgm:pt>
    <dgm:pt modelId="{7D923060-7810-1346-9088-52C2C92AFC62}" type="sibTrans" cxnId="{08A00B66-18C1-494B-8121-36E924B6739D}">
      <dgm:prSet/>
      <dgm:spPr/>
      <dgm:t>
        <a:bodyPr/>
        <a:lstStyle/>
        <a:p>
          <a:endParaRPr lang="es-ES_tradnl" sz="2000"/>
        </a:p>
      </dgm:t>
    </dgm:pt>
    <dgm:pt modelId="{AC02C537-F702-E94C-BF05-74E8A6A123BB}">
      <dgm:prSet phldrT="[Texto]" custT="1"/>
      <dgm:spPr/>
      <dgm:t>
        <a:bodyPr/>
        <a:lstStyle/>
        <a:p>
          <a:r>
            <a:rPr lang="es-ES_tradnl" sz="2000" dirty="0" smtClean="0"/>
            <a:t>_____No había tarea en esta materia</a:t>
          </a:r>
          <a:endParaRPr lang="es-ES_tradnl" sz="2000" dirty="0"/>
        </a:p>
      </dgm:t>
    </dgm:pt>
    <dgm:pt modelId="{B2AC07E2-D821-F049-B5E3-D6049374382A}" type="parTrans" cxnId="{7CBC1BD5-8D71-2647-B7D2-7AFEE377764E}">
      <dgm:prSet/>
      <dgm:spPr/>
      <dgm:t>
        <a:bodyPr/>
        <a:lstStyle/>
        <a:p>
          <a:endParaRPr lang="es-ES_tradnl" sz="2000"/>
        </a:p>
      </dgm:t>
    </dgm:pt>
    <dgm:pt modelId="{07819CA0-7601-A646-B81E-98AF2F2D9719}" type="sibTrans" cxnId="{7CBC1BD5-8D71-2647-B7D2-7AFEE377764E}">
      <dgm:prSet/>
      <dgm:spPr/>
      <dgm:t>
        <a:bodyPr/>
        <a:lstStyle/>
        <a:p>
          <a:endParaRPr lang="es-ES_tradnl" sz="2000"/>
        </a:p>
      </dgm:t>
    </dgm:pt>
    <dgm:pt modelId="{F8EA4C95-C63F-6443-BCBE-9B11B57797E1}" type="pres">
      <dgm:prSet presAssocID="{CB25D1C6-75C4-D048-B3EB-CD6D976CEEDE}" presName="linear" presStyleCnt="0">
        <dgm:presLayoutVars>
          <dgm:dir/>
          <dgm:animLvl val="lvl"/>
          <dgm:resizeHandles val="exact"/>
        </dgm:presLayoutVars>
      </dgm:prSet>
      <dgm:spPr/>
      <dgm:t>
        <a:bodyPr/>
        <a:lstStyle/>
        <a:p>
          <a:endParaRPr lang="es-ES_tradnl"/>
        </a:p>
      </dgm:t>
    </dgm:pt>
    <dgm:pt modelId="{07073370-AA1F-A84B-8704-4C7D7ADFE3F3}" type="pres">
      <dgm:prSet presAssocID="{BD62F61C-6719-2C4B-BBFA-9FE8F52489C1}" presName="parentLin" presStyleCnt="0"/>
      <dgm:spPr/>
    </dgm:pt>
    <dgm:pt modelId="{C8E85FF4-7DA3-C848-AB2D-919F1561B35B}" type="pres">
      <dgm:prSet presAssocID="{BD62F61C-6719-2C4B-BBFA-9FE8F52489C1}" presName="parentLeftMargin" presStyleLbl="node1" presStyleIdx="0" presStyleCnt="4"/>
      <dgm:spPr/>
      <dgm:t>
        <a:bodyPr/>
        <a:lstStyle/>
        <a:p>
          <a:endParaRPr lang="es-ES_tradnl"/>
        </a:p>
      </dgm:t>
    </dgm:pt>
    <dgm:pt modelId="{AE0143E0-5E4D-CF42-BFB0-178C35212637}" type="pres">
      <dgm:prSet presAssocID="{BD62F61C-6719-2C4B-BBFA-9FE8F52489C1}" presName="parentText" presStyleLbl="node1" presStyleIdx="0" presStyleCnt="4" custScaleX="134407" custScaleY="245113" custLinFactNeighborX="-9827" custLinFactNeighborY="-12738">
        <dgm:presLayoutVars>
          <dgm:chMax val="0"/>
          <dgm:bulletEnabled val="1"/>
        </dgm:presLayoutVars>
      </dgm:prSet>
      <dgm:spPr/>
      <dgm:t>
        <a:bodyPr/>
        <a:lstStyle/>
        <a:p>
          <a:endParaRPr lang="es-ES_tradnl"/>
        </a:p>
      </dgm:t>
    </dgm:pt>
    <dgm:pt modelId="{855A71CC-E541-0546-948D-89787556597D}" type="pres">
      <dgm:prSet presAssocID="{BD62F61C-6719-2C4B-BBFA-9FE8F52489C1}" presName="negativeSpace" presStyleCnt="0"/>
      <dgm:spPr/>
    </dgm:pt>
    <dgm:pt modelId="{848F832D-71A7-3248-85A8-C6955E063F35}" type="pres">
      <dgm:prSet presAssocID="{BD62F61C-6719-2C4B-BBFA-9FE8F52489C1}" presName="childText" presStyleLbl="conFgAcc1" presStyleIdx="0" presStyleCnt="4">
        <dgm:presLayoutVars>
          <dgm:bulletEnabled val="1"/>
        </dgm:presLayoutVars>
      </dgm:prSet>
      <dgm:spPr/>
    </dgm:pt>
    <dgm:pt modelId="{CA2C5E36-AD32-5049-AE2E-82A1C14F5BA5}" type="pres">
      <dgm:prSet presAssocID="{283CBD48-CB81-B74C-9F46-3ADC4D54DB8F}" presName="spaceBetweenRectangles" presStyleCnt="0"/>
      <dgm:spPr/>
    </dgm:pt>
    <dgm:pt modelId="{0B2EA698-B389-9E4A-8BBA-FBC1741C3D4C}" type="pres">
      <dgm:prSet presAssocID="{EC321824-A1DA-494D-9E49-DAABB02CA189}" presName="parentLin" presStyleCnt="0"/>
      <dgm:spPr/>
    </dgm:pt>
    <dgm:pt modelId="{EE03E4A2-F2F9-0E40-A48B-76F98B41265F}" type="pres">
      <dgm:prSet presAssocID="{EC321824-A1DA-494D-9E49-DAABB02CA189}" presName="parentLeftMargin" presStyleLbl="node1" presStyleIdx="0" presStyleCnt="4"/>
      <dgm:spPr/>
      <dgm:t>
        <a:bodyPr/>
        <a:lstStyle/>
        <a:p>
          <a:endParaRPr lang="es-ES_tradnl"/>
        </a:p>
      </dgm:t>
    </dgm:pt>
    <dgm:pt modelId="{9D9F19D0-5875-FE43-80A4-7E56574100F2}" type="pres">
      <dgm:prSet presAssocID="{EC321824-A1DA-494D-9E49-DAABB02CA189}" presName="parentText" presStyleLbl="node1" presStyleIdx="1" presStyleCnt="4" custScaleX="142857" custScaleY="158501">
        <dgm:presLayoutVars>
          <dgm:chMax val="0"/>
          <dgm:bulletEnabled val="1"/>
        </dgm:presLayoutVars>
      </dgm:prSet>
      <dgm:spPr/>
      <dgm:t>
        <a:bodyPr/>
        <a:lstStyle/>
        <a:p>
          <a:endParaRPr lang="es-ES_tradnl"/>
        </a:p>
      </dgm:t>
    </dgm:pt>
    <dgm:pt modelId="{A06C8566-9BC5-7F47-AF20-E8B4D41B61BA}" type="pres">
      <dgm:prSet presAssocID="{EC321824-A1DA-494D-9E49-DAABB02CA189}" presName="negativeSpace" presStyleCnt="0"/>
      <dgm:spPr/>
    </dgm:pt>
    <dgm:pt modelId="{6CF3E126-2588-D543-8A23-415DDA7629C3}" type="pres">
      <dgm:prSet presAssocID="{EC321824-A1DA-494D-9E49-DAABB02CA189}" presName="childText" presStyleLbl="conFgAcc1" presStyleIdx="1" presStyleCnt="4">
        <dgm:presLayoutVars>
          <dgm:bulletEnabled val="1"/>
        </dgm:presLayoutVars>
      </dgm:prSet>
      <dgm:spPr/>
    </dgm:pt>
    <dgm:pt modelId="{B9A46A1F-7CD7-A742-BE75-F6E1D6C85949}" type="pres">
      <dgm:prSet presAssocID="{F71532C1-B42E-BC47-B236-D60BB789501C}" presName="spaceBetweenRectangles" presStyleCnt="0"/>
      <dgm:spPr/>
    </dgm:pt>
    <dgm:pt modelId="{6E761DFC-9529-6740-90EF-67E694908A05}" type="pres">
      <dgm:prSet presAssocID="{7A9CFB13-D3C4-0B44-90B4-E4E565A26903}" presName="parentLin" presStyleCnt="0"/>
      <dgm:spPr/>
    </dgm:pt>
    <dgm:pt modelId="{BE42CDDE-9724-2146-8245-CEE56D75DC02}" type="pres">
      <dgm:prSet presAssocID="{7A9CFB13-D3C4-0B44-90B4-E4E565A26903}" presName="parentLeftMargin" presStyleLbl="node1" presStyleIdx="1" presStyleCnt="4"/>
      <dgm:spPr/>
      <dgm:t>
        <a:bodyPr/>
        <a:lstStyle/>
        <a:p>
          <a:endParaRPr lang="es-ES_tradnl"/>
        </a:p>
      </dgm:t>
    </dgm:pt>
    <dgm:pt modelId="{C99C3F76-9B01-9945-B982-0D7A650F4AC5}" type="pres">
      <dgm:prSet presAssocID="{7A9CFB13-D3C4-0B44-90B4-E4E565A26903}" presName="parentText" presStyleLbl="node1" presStyleIdx="2" presStyleCnt="4" custScaleX="142857" custScaleY="167289">
        <dgm:presLayoutVars>
          <dgm:chMax val="0"/>
          <dgm:bulletEnabled val="1"/>
        </dgm:presLayoutVars>
      </dgm:prSet>
      <dgm:spPr/>
      <dgm:t>
        <a:bodyPr/>
        <a:lstStyle/>
        <a:p>
          <a:endParaRPr lang="es-ES_tradnl"/>
        </a:p>
      </dgm:t>
    </dgm:pt>
    <dgm:pt modelId="{0EA5875D-A92A-404D-AE4B-110A6DE6693B}" type="pres">
      <dgm:prSet presAssocID="{7A9CFB13-D3C4-0B44-90B4-E4E565A26903}" presName="negativeSpace" presStyleCnt="0"/>
      <dgm:spPr/>
    </dgm:pt>
    <dgm:pt modelId="{C050CB40-9F37-AF4D-B29B-11E0A1FAAAE9}" type="pres">
      <dgm:prSet presAssocID="{7A9CFB13-D3C4-0B44-90B4-E4E565A26903}" presName="childText" presStyleLbl="conFgAcc1" presStyleIdx="2" presStyleCnt="4">
        <dgm:presLayoutVars>
          <dgm:bulletEnabled val="1"/>
        </dgm:presLayoutVars>
      </dgm:prSet>
      <dgm:spPr/>
    </dgm:pt>
    <dgm:pt modelId="{F001B059-499B-B94F-AF01-4E283A96F476}" type="pres">
      <dgm:prSet presAssocID="{7D923060-7810-1346-9088-52C2C92AFC62}" presName="spaceBetweenRectangles" presStyleCnt="0"/>
      <dgm:spPr/>
    </dgm:pt>
    <dgm:pt modelId="{9E7712D7-B048-0D4D-B55D-D11151E8E9AE}" type="pres">
      <dgm:prSet presAssocID="{AC02C537-F702-E94C-BF05-74E8A6A123BB}" presName="parentLin" presStyleCnt="0"/>
      <dgm:spPr/>
    </dgm:pt>
    <dgm:pt modelId="{69995BB3-FAB1-4840-80E3-70717BBBAE07}" type="pres">
      <dgm:prSet presAssocID="{AC02C537-F702-E94C-BF05-74E8A6A123BB}" presName="parentLeftMargin" presStyleLbl="node1" presStyleIdx="2" presStyleCnt="4"/>
      <dgm:spPr/>
      <dgm:t>
        <a:bodyPr/>
        <a:lstStyle/>
        <a:p>
          <a:endParaRPr lang="es-ES_tradnl"/>
        </a:p>
      </dgm:t>
    </dgm:pt>
    <dgm:pt modelId="{C84D0EA7-DD37-A140-BF92-A69A03194BDF}" type="pres">
      <dgm:prSet presAssocID="{AC02C537-F702-E94C-BF05-74E8A6A123BB}" presName="parentText" presStyleLbl="node1" presStyleIdx="3" presStyleCnt="4" custScaleX="142857" custScaleY="230648">
        <dgm:presLayoutVars>
          <dgm:chMax val="0"/>
          <dgm:bulletEnabled val="1"/>
        </dgm:presLayoutVars>
      </dgm:prSet>
      <dgm:spPr/>
      <dgm:t>
        <a:bodyPr/>
        <a:lstStyle/>
        <a:p>
          <a:endParaRPr lang="es-ES_tradnl"/>
        </a:p>
      </dgm:t>
    </dgm:pt>
    <dgm:pt modelId="{DB645C97-E56C-9941-82A3-22722B0DC35B}" type="pres">
      <dgm:prSet presAssocID="{AC02C537-F702-E94C-BF05-74E8A6A123BB}" presName="negativeSpace" presStyleCnt="0"/>
      <dgm:spPr/>
    </dgm:pt>
    <dgm:pt modelId="{E5056CC7-3762-0C47-A56C-C2F86AFA31DB}" type="pres">
      <dgm:prSet presAssocID="{AC02C537-F702-E94C-BF05-74E8A6A123BB}" presName="childText" presStyleLbl="conFgAcc1" presStyleIdx="3" presStyleCnt="4">
        <dgm:presLayoutVars>
          <dgm:bulletEnabled val="1"/>
        </dgm:presLayoutVars>
      </dgm:prSet>
      <dgm:spPr/>
    </dgm:pt>
  </dgm:ptLst>
  <dgm:cxnLst>
    <dgm:cxn modelId="{7A58A60C-F51A-41A4-9393-505C8630F6BE}" type="presOf" srcId="{7A9CFB13-D3C4-0B44-90B4-E4E565A26903}" destId="{BE42CDDE-9724-2146-8245-CEE56D75DC02}" srcOrd="0" destOrd="0" presId="urn:microsoft.com/office/officeart/2005/8/layout/list1"/>
    <dgm:cxn modelId="{7CBC1BD5-8D71-2647-B7D2-7AFEE377764E}" srcId="{CB25D1C6-75C4-D048-B3EB-CD6D976CEEDE}" destId="{AC02C537-F702-E94C-BF05-74E8A6A123BB}" srcOrd="3" destOrd="0" parTransId="{B2AC07E2-D821-F049-B5E3-D6049374382A}" sibTransId="{07819CA0-7601-A646-B81E-98AF2F2D9719}"/>
    <dgm:cxn modelId="{1A2EE466-2573-4855-98BC-693633A7FDD2}" type="presOf" srcId="{AC02C537-F702-E94C-BF05-74E8A6A123BB}" destId="{C84D0EA7-DD37-A140-BF92-A69A03194BDF}" srcOrd="1" destOrd="0" presId="urn:microsoft.com/office/officeart/2005/8/layout/list1"/>
    <dgm:cxn modelId="{A98DC87A-2212-4762-A3E5-CC9E515FBE8D}" type="presOf" srcId="{AC02C537-F702-E94C-BF05-74E8A6A123BB}" destId="{69995BB3-FAB1-4840-80E3-70717BBBAE07}" srcOrd="0" destOrd="0" presId="urn:microsoft.com/office/officeart/2005/8/layout/list1"/>
    <dgm:cxn modelId="{08A00B66-18C1-494B-8121-36E924B6739D}" srcId="{CB25D1C6-75C4-D048-B3EB-CD6D976CEEDE}" destId="{7A9CFB13-D3C4-0B44-90B4-E4E565A26903}" srcOrd="2" destOrd="0" parTransId="{9D4C04B4-B0EC-F948-B092-42E73A52D72A}" sibTransId="{7D923060-7810-1346-9088-52C2C92AFC62}"/>
    <dgm:cxn modelId="{8AC7B6AF-0728-4CE8-A754-72429E2B1B5E}" type="presOf" srcId="{7A9CFB13-D3C4-0B44-90B4-E4E565A26903}" destId="{C99C3F76-9B01-9945-B982-0D7A650F4AC5}" srcOrd="1" destOrd="0" presId="urn:microsoft.com/office/officeart/2005/8/layout/list1"/>
    <dgm:cxn modelId="{16E5A554-FF9C-4475-8C58-A901D486863F}" type="presOf" srcId="{BD62F61C-6719-2C4B-BBFA-9FE8F52489C1}" destId="{AE0143E0-5E4D-CF42-BFB0-178C35212637}" srcOrd="1" destOrd="0" presId="urn:microsoft.com/office/officeart/2005/8/layout/list1"/>
    <dgm:cxn modelId="{99C5DEDA-899E-4A5E-91DF-C346BDBD8662}" type="presOf" srcId="{BD62F61C-6719-2C4B-BBFA-9FE8F52489C1}" destId="{C8E85FF4-7DA3-C848-AB2D-919F1561B35B}" srcOrd="0" destOrd="0" presId="urn:microsoft.com/office/officeart/2005/8/layout/list1"/>
    <dgm:cxn modelId="{05A0151D-86D2-4292-89F5-3A82DF1B20C9}" type="presOf" srcId="{CB25D1C6-75C4-D048-B3EB-CD6D976CEEDE}" destId="{F8EA4C95-C63F-6443-BCBE-9B11B57797E1}" srcOrd="0" destOrd="0" presId="urn:microsoft.com/office/officeart/2005/8/layout/list1"/>
    <dgm:cxn modelId="{C5AFF2BA-9101-4AC2-9C08-D1DA843172A1}" type="presOf" srcId="{EC321824-A1DA-494D-9E49-DAABB02CA189}" destId="{EE03E4A2-F2F9-0E40-A48B-76F98B41265F}" srcOrd="0" destOrd="0" presId="urn:microsoft.com/office/officeart/2005/8/layout/list1"/>
    <dgm:cxn modelId="{2ECFEA82-1755-4127-8356-5244520E5A1D}" type="presOf" srcId="{EC321824-A1DA-494D-9E49-DAABB02CA189}" destId="{9D9F19D0-5875-FE43-80A4-7E56574100F2}" srcOrd="1" destOrd="0" presId="urn:microsoft.com/office/officeart/2005/8/layout/list1"/>
    <dgm:cxn modelId="{CDB46FEA-81E7-0A48-B277-4BB0CEE5AB57}" srcId="{CB25D1C6-75C4-D048-B3EB-CD6D976CEEDE}" destId="{EC321824-A1DA-494D-9E49-DAABB02CA189}" srcOrd="1" destOrd="0" parTransId="{ED2E9917-5C11-F349-872F-E8FC3D465114}" sibTransId="{F71532C1-B42E-BC47-B236-D60BB789501C}"/>
    <dgm:cxn modelId="{AE70E269-BA21-2447-8F5E-7FA0D4B963E7}" srcId="{CB25D1C6-75C4-D048-B3EB-CD6D976CEEDE}" destId="{BD62F61C-6719-2C4B-BBFA-9FE8F52489C1}" srcOrd="0" destOrd="0" parTransId="{AEAEDFE7-05C8-6D43-8479-409E828C5F0B}" sibTransId="{283CBD48-CB81-B74C-9F46-3ADC4D54DB8F}"/>
    <dgm:cxn modelId="{F4D0649C-0B22-4A2B-8A11-43A95217A2A6}" type="presParOf" srcId="{F8EA4C95-C63F-6443-BCBE-9B11B57797E1}" destId="{07073370-AA1F-A84B-8704-4C7D7ADFE3F3}" srcOrd="0" destOrd="0" presId="urn:microsoft.com/office/officeart/2005/8/layout/list1"/>
    <dgm:cxn modelId="{A4D02BEF-B6FF-41A4-A94D-C711F00DEA16}" type="presParOf" srcId="{07073370-AA1F-A84B-8704-4C7D7ADFE3F3}" destId="{C8E85FF4-7DA3-C848-AB2D-919F1561B35B}" srcOrd="0" destOrd="0" presId="urn:microsoft.com/office/officeart/2005/8/layout/list1"/>
    <dgm:cxn modelId="{20F583C4-F4C8-4A04-AE4A-D10F7D620FF5}" type="presParOf" srcId="{07073370-AA1F-A84B-8704-4C7D7ADFE3F3}" destId="{AE0143E0-5E4D-CF42-BFB0-178C35212637}" srcOrd="1" destOrd="0" presId="urn:microsoft.com/office/officeart/2005/8/layout/list1"/>
    <dgm:cxn modelId="{411326FF-7FC3-4354-86AC-841FE785BB68}" type="presParOf" srcId="{F8EA4C95-C63F-6443-BCBE-9B11B57797E1}" destId="{855A71CC-E541-0546-948D-89787556597D}" srcOrd="1" destOrd="0" presId="urn:microsoft.com/office/officeart/2005/8/layout/list1"/>
    <dgm:cxn modelId="{8802E772-4188-4913-9A8A-2400512BBA0C}" type="presParOf" srcId="{F8EA4C95-C63F-6443-BCBE-9B11B57797E1}" destId="{848F832D-71A7-3248-85A8-C6955E063F35}" srcOrd="2" destOrd="0" presId="urn:microsoft.com/office/officeart/2005/8/layout/list1"/>
    <dgm:cxn modelId="{D3C0BA4E-7013-4594-82B2-AE97ADD095DB}" type="presParOf" srcId="{F8EA4C95-C63F-6443-BCBE-9B11B57797E1}" destId="{CA2C5E36-AD32-5049-AE2E-82A1C14F5BA5}" srcOrd="3" destOrd="0" presId="urn:microsoft.com/office/officeart/2005/8/layout/list1"/>
    <dgm:cxn modelId="{CAD87080-07C9-4A47-AA2A-B82460D56BA0}" type="presParOf" srcId="{F8EA4C95-C63F-6443-BCBE-9B11B57797E1}" destId="{0B2EA698-B389-9E4A-8BBA-FBC1741C3D4C}" srcOrd="4" destOrd="0" presId="urn:microsoft.com/office/officeart/2005/8/layout/list1"/>
    <dgm:cxn modelId="{0A4F5FF0-3463-4EDC-9816-7FC22E9CADB8}" type="presParOf" srcId="{0B2EA698-B389-9E4A-8BBA-FBC1741C3D4C}" destId="{EE03E4A2-F2F9-0E40-A48B-76F98B41265F}" srcOrd="0" destOrd="0" presId="urn:microsoft.com/office/officeart/2005/8/layout/list1"/>
    <dgm:cxn modelId="{72E10FD5-1E87-4C00-83D9-375BDF53977F}" type="presParOf" srcId="{0B2EA698-B389-9E4A-8BBA-FBC1741C3D4C}" destId="{9D9F19D0-5875-FE43-80A4-7E56574100F2}" srcOrd="1" destOrd="0" presId="urn:microsoft.com/office/officeart/2005/8/layout/list1"/>
    <dgm:cxn modelId="{03672A5B-10DE-4204-8D5C-89C717E82667}" type="presParOf" srcId="{F8EA4C95-C63F-6443-BCBE-9B11B57797E1}" destId="{A06C8566-9BC5-7F47-AF20-E8B4D41B61BA}" srcOrd="5" destOrd="0" presId="urn:microsoft.com/office/officeart/2005/8/layout/list1"/>
    <dgm:cxn modelId="{3FC794C0-B5F2-45D5-9ACF-78DC1CFCDAA0}" type="presParOf" srcId="{F8EA4C95-C63F-6443-BCBE-9B11B57797E1}" destId="{6CF3E126-2588-D543-8A23-415DDA7629C3}" srcOrd="6" destOrd="0" presId="urn:microsoft.com/office/officeart/2005/8/layout/list1"/>
    <dgm:cxn modelId="{E1F4B4AC-9A07-466C-9282-256601F28963}" type="presParOf" srcId="{F8EA4C95-C63F-6443-BCBE-9B11B57797E1}" destId="{B9A46A1F-7CD7-A742-BE75-F6E1D6C85949}" srcOrd="7" destOrd="0" presId="urn:microsoft.com/office/officeart/2005/8/layout/list1"/>
    <dgm:cxn modelId="{29582E88-7C86-4F68-9ECD-0BE02FAE23AE}" type="presParOf" srcId="{F8EA4C95-C63F-6443-BCBE-9B11B57797E1}" destId="{6E761DFC-9529-6740-90EF-67E694908A05}" srcOrd="8" destOrd="0" presId="urn:microsoft.com/office/officeart/2005/8/layout/list1"/>
    <dgm:cxn modelId="{B1A3C0B0-D771-4040-B24D-EB992620B840}" type="presParOf" srcId="{6E761DFC-9529-6740-90EF-67E694908A05}" destId="{BE42CDDE-9724-2146-8245-CEE56D75DC02}" srcOrd="0" destOrd="0" presId="urn:microsoft.com/office/officeart/2005/8/layout/list1"/>
    <dgm:cxn modelId="{93E1F2E0-63A5-49CA-8D55-7C093883AA74}" type="presParOf" srcId="{6E761DFC-9529-6740-90EF-67E694908A05}" destId="{C99C3F76-9B01-9945-B982-0D7A650F4AC5}" srcOrd="1" destOrd="0" presId="urn:microsoft.com/office/officeart/2005/8/layout/list1"/>
    <dgm:cxn modelId="{3F14A77A-3417-4011-AC9D-F66703CBB83D}" type="presParOf" srcId="{F8EA4C95-C63F-6443-BCBE-9B11B57797E1}" destId="{0EA5875D-A92A-404D-AE4B-110A6DE6693B}" srcOrd="9" destOrd="0" presId="urn:microsoft.com/office/officeart/2005/8/layout/list1"/>
    <dgm:cxn modelId="{0F01AAE6-F885-460B-B92B-B2269F063E51}" type="presParOf" srcId="{F8EA4C95-C63F-6443-BCBE-9B11B57797E1}" destId="{C050CB40-9F37-AF4D-B29B-11E0A1FAAAE9}" srcOrd="10" destOrd="0" presId="urn:microsoft.com/office/officeart/2005/8/layout/list1"/>
    <dgm:cxn modelId="{9F7FF9EA-60B0-43A6-9402-83C910B38912}" type="presParOf" srcId="{F8EA4C95-C63F-6443-BCBE-9B11B57797E1}" destId="{F001B059-499B-B94F-AF01-4E283A96F476}" srcOrd="11" destOrd="0" presId="urn:microsoft.com/office/officeart/2005/8/layout/list1"/>
    <dgm:cxn modelId="{35AB8E0D-3007-4C6C-BBB2-F5E5D4E3BE22}" type="presParOf" srcId="{F8EA4C95-C63F-6443-BCBE-9B11B57797E1}" destId="{9E7712D7-B048-0D4D-B55D-D11151E8E9AE}" srcOrd="12" destOrd="0" presId="urn:microsoft.com/office/officeart/2005/8/layout/list1"/>
    <dgm:cxn modelId="{1EC6A9DB-3359-433F-BC59-63BA31D62669}" type="presParOf" srcId="{9E7712D7-B048-0D4D-B55D-D11151E8E9AE}" destId="{69995BB3-FAB1-4840-80E3-70717BBBAE07}" srcOrd="0" destOrd="0" presId="urn:microsoft.com/office/officeart/2005/8/layout/list1"/>
    <dgm:cxn modelId="{B1388358-CC47-4448-A595-3794852AEB5C}" type="presParOf" srcId="{9E7712D7-B048-0D4D-B55D-D11151E8E9AE}" destId="{C84D0EA7-DD37-A140-BF92-A69A03194BDF}" srcOrd="1" destOrd="0" presId="urn:microsoft.com/office/officeart/2005/8/layout/list1"/>
    <dgm:cxn modelId="{31DD39DB-6AE4-423A-8DB4-27F45B5ACEDB}" type="presParOf" srcId="{F8EA4C95-C63F-6443-BCBE-9B11B57797E1}" destId="{DB645C97-E56C-9941-82A3-22722B0DC35B}" srcOrd="13" destOrd="0" presId="urn:microsoft.com/office/officeart/2005/8/layout/list1"/>
    <dgm:cxn modelId="{3E729BFF-75E1-432B-B95D-280B4A098EF4}" type="presParOf" srcId="{F8EA4C95-C63F-6443-BCBE-9B11B57797E1}" destId="{E5056CC7-3762-0C47-A56C-C2F86AFA31D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81219-2148-D145-99EE-D944866C4E12}">
      <dsp:nvSpPr>
        <dsp:cNvPr id="0" name=""/>
        <dsp:cNvSpPr/>
      </dsp:nvSpPr>
      <dsp:spPr>
        <a:xfrm>
          <a:off x="77433" y="0"/>
          <a:ext cx="3842722" cy="3842722"/>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_tradnl" sz="1500" b="1" kern="1200" dirty="0" smtClean="0">
              <a:solidFill>
                <a:schemeClr val="tx1">
                  <a:lumMod val="65000"/>
                  <a:lumOff val="35000"/>
                </a:schemeClr>
              </a:solidFill>
            </a:rPr>
            <a:t>Contexto</a:t>
          </a:r>
          <a:endParaRPr lang="es-ES_tradnl" sz="1500" b="1" kern="1200" dirty="0">
            <a:solidFill>
              <a:schemeClr val="tx1">
                <a:lumMod val="65000"/>
                <a:lumOff val="35000"/>
              </a:schemeClr>
            </a:solidFill>
          </a:endParaRPr>
        </a:p>
      </dsp:txBody>
      <dsp:txXfrm>
        <a:off x="1461581" y="192136"/>
        <a:ext cx="1074425" cy="576408"/>
      </dsp:txXfrm>
    </dsp:sp>
    <dsp:sp modelId="{30246650-5C10-E94D-9B19-D160CF5410DD}">
      <dsp:nvSpPr>
        <dsp:cNvPr id="0" name=""/>
        <dsp:cNvSpPr/>
      </dsp:nvSpPr>
      <dsp:spPr>
        <a:xfrm>
          <a:off x="485991" y="768544"/>
          <a:ext cx="3074177" cy="3074177"/>
        </a:xfrm>
        <a:prstGeom prst="ellipse">
          <a:avLst/>
        </a:prstGeom>
        <a:solidFill>
          <a:srgbClr val="00B050"/>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_tradnl" sz="1600" b="1" kern="1200" dirty="0" smtClean="0">
              <a:solidFill>
                <a:schemeClr val="tx1">
                  <a:lumMod val="65000"/>
                  <a:lumOff val="35000"/>
                </a:schemeClr>
              </a:solidFill>
            </a:rPr>
            <a:t>Escuela</a:t>
          </a:r>
          <a:endParaRPr lang="es-ES_tradnl" sz="1600" b="1" kern="1200" dirty="0">
            <a:solidFill>
              <a:schemeClr val="tx1">
                <a:lumMod val="65000"/>
                <a:lumOff val="35000"/>
              </a:schemeClr>
            </a:solidFill>
          </a:endParaRPr>
        </a:p>
      </dsp:txBody>
      <dsp:txXfrm>
        <a:off x="1485867" y="952995"/>
        <a:ext cx="1074425" cy="553351"/>
      </dsp:txXfrm>
    </dsp:sp>
    <dsp:sp modelId="{2B0075D7-66DF-9749-AA42-61DAB5D039EE}">
      <dsp:nvSpPr>
        <dsp:cNvPr id="0" name=""/>
        <dsp:cNvSpPr/>
      </dsp:nvSpPr>
      <dsp:spPr>
        <a:xfrm>
          <a:off x="870263" y="1537088"/>
          <a:ext cx="2305633" cy="2305633"/>
        </a:xfrm>
        <a:prstGeom prst="ellipse">
          <a:avLst/>
        </a:prstGeom>
        <a:solidFill>
          <a:srgbClr val="92D050"/>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_tradnl" sz="1600" b="1" kern="1200" dirty="0" smtClean="0">
              <a:solidFill>
                <a:schemeClr val="tx1">
                  <a:lumMod val="65000"/>
                  <a:lumOff val="35000"/>
                </a:schemeClr>
              </a:solidFill>
            </a:rPr>
            <a:t>Hogar</a:t>
          </a:r>
          <a:endParaRPr lang="es-ES_tradnl" sz="1600" b="1" kern="1200" dirty="0">
            <a:solidFill>
              <a:schemeClr val="tx1">
                <a:lumMod val="65000"/>
                <a:lumOff val="35000"/>
              </a:schemeClr>
            </a:solidFill>
          </a:endParaRPr>
        </a:p>
      </dsp:txBody>
      <dsp:txXfrm>
        <a:off x="1485867" y="1710011"/>
        <a:ext cx="1074425" cy="518767"/>
      </dsp:txXfrm>
    </dsp:sp>
    <dsp:sp modelId="{3C57C6AC-1901-954A-89CB-931F188FB832}">
      <dsp:nvSpPr>
        <dsp:cNvPr id="0" name=""/>
        <dsp:cNvSpPr/>
      </dsp:nvSpPr>
      <dsp:spPr>
        <a:xfrm>
          <a:off x="1254536" y="2305633"/>
          <a:ext cx="1537088" cy="1537088"/>
        </a:xfrm>
        <a:prstGeom prst="ellipse">
          <a:avLst/>
        </a:prstGeom>
        <a:solidFill>
          <a:srgbClr val="FFC000"/>
        </a:soli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_tradnl" sz="1600" b="1" kern="1200" dirty="0" smtClean="0">
              <a:solidFill>
                <a:schemeClr val="tx1">
                  <a:lumMod val="65000"/>
                  <a:lumOff val="35000"/>
                </a:schemeClr>
              </a:solidFill>
            </a:rPr>
            <a:t>Maduraci</a:t>
          </a:r>
          <a:r>
            <a:rPr lang="es-ES" sz="1600" b="1" kern="1200" dirty="0" smtClean="0">
              <a:solidFill>
                <a:schemeClr val="tx1">
                  <a:lumMod val="65000"/>
                  <a:lumOff val="35000"/>
                </a:schemeClr>
              </a:solidFill>
            </a:rPr>
            <a:t>ón SN</a:t>
          </a:r>
          <a:endParaRPr lang="es-ES_tradnl" sz="1600" b="1" kern="1200" dirty="0">
            <a:solidFill>
              <a:schemeClr val="tx1">
                <a:lumMod val="65000"/>
                <a:lumOff val="35000"/>
              </a:schemeClr>
            </a:solidFill>
          </a:endParaRPr>
        </a:p>
      </dsp:txBody>
      <dsp:txXfrm>
        <a:off x="1479637" y="2689905"/>
        <a:ext cx="1086885" cy="768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F832D-71A7-3248-85A8-C6955E063F35}">
      <dsp:nvSpPr>
        <dsp:cNvPr id="0" name=""/>
        <dsp:cNvSpPr/>
      </dsp:nvSpPr>
      <dsp:spPr>
        <a:xfrm>
          <a:off x="0" y="575800"/>
          <a:ext cx="7022494" cy="2268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0143E0-5E4D-CF42-BFB0-178C35212637}">
      <dsp:nvSpPr>
        <dsp:cNvPr id="0" name=""/>
        <dsp:cNvSpPr/>
      </dsp:nvSpPr>
      <dsp:spPr>
        <a:xfrm>
          <a:off x="316310" y="23581"/>
          <a:ext cx="6600654" cy="651216"/>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803" tIns="0" rIns="185803" bIns="0" numCol="1" spcCol="1270" anchor="ctr" anchorCtr="0">
          <a:noAutofit/>
        </a:bodyPr>
        <a:lstStyle/>
        <a:p>
          <a:pPr lvl="0" algn="l" defTabSz="889000">
            <a:lnSpc>
              <a:spcPct val="90000"/>
            </a:lnSpc>
            <a:spcBef>
              <a:spcPct val="0"/>
            </a:spcBef>
            <a:spcAft>
              <a:spcPct val="35000"/>
            </a:spcAft>
          </a:pPr>
          <a:r>
            <a:rPr lang="es-ES_tradnl" sz="2000" kern="1200" dirty="0" smtClean="0"/>
            <a:t>____Tengo los materiales que necesito para la tarea (libro, notas y resúmenes).</a:t>
          </a:r>
          <a:endParaRPr lang="es-ES_tradnl" sz="2000" kern="1200" dirty="0"/>
        </a:p>
      </dsp:txBody>
      <dsp:txXfrm>
        <a:off x="348100" y="55371"/>
        <a:ext cx="6537074" cy="587636"/>
      </dsp:txXfrm>
    </dsp:sp>
    <dsp:sp modelId="{6CF3E126-2588-D543-8A23-415DDA7629C3}">
      <dsp:nvSpPr>
        <dsp:cNvPr id="0" name=""/>
        <dsp:cNvSpPr/>
      </dsp:nvSpPr>
      <dsp:spPr>
        <a:xfrm>
          <a:off x="0" y="1139465"/>
          <a:ext cx="7022494" cy="2268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D9F19D0-5875-FE43-80A4-7E56574100F2}">
      <dsp:nvSpPr>
        <dsp:cNvPr id="0" name=""/>
        <dsp:cNvSpPr/>
      </dsp:nvSpPr>
      <dsp:spPr>
        <a:xfrm>
          <a:off x="334322" y="851200"/>
          <a:ext cx="6686450" cy="421105"/>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803" tIns="0" rIns="185803" bIns="0" numCol="1" spcCol="1270" anchor="ctr" anchorCtr="0">
          <a:noAutofit/>
        </a:bodyPr>
        <a:lstStyle/>
        <a:p>
          <a:pPr lvl="0" algn="l" defTabSz="889000">
            <a:lnSpc>
              <a:spcPct val="90000"/>
            </a:lnSpc>
            <a:spcBef>
              <a:spcPct val="0"/>
            </a:spcBef>
            <a:spcAft>
              <a:spcPct val="35000"/>
            </a:spcAft>
          </a:pPr>
          <a:r>
            <a:rPr lang="es-ES_tradnl" sz="2000" kern="1200" dirty="0" smtClean="0"/>
            <a:t>____</a:t>
          </a:r>
          <a:r>
            <a:rPr lang="es-ES_tradnl" sz="2000" kern="1200" dirty="0" err="1" smtClean="0"/>
            <a:t>Complet</a:t>
          </a:r>
          <a:r>
            <a:rPr lang="es-ES" sz="2000" kern="1200" dirty="0" smtClean="0"/>
            <a:t>é</a:t>
          </a:r>
          <a:r>
            <a:rPr lang="es-ES_tradnl" sz="2000" kern="1200" dirty="0" smtClean="0"/>
            <a:t> la tarea</a:t>
          </a:r>
          <a:endParaRPr lang="es-ES_tradnl" sz="2000" kern="1200" dirty="0"/>
        </a:p>
      </dsp:txBody>
      <dsp:txXfrm>
        <a:off x="354879" y="871757"/>
        <a:ext cx="6645336" cy="379991"/>
      </dsp:txXfrm>
    </dsp:sp>
    <dsp:sp modelId="{C050CB40-9F37-AF4D-B29B-11E0A1FAAAE9}">
      <dsp:nvSpPr>
        <dsp:cNvPr id="0" name=""/>
        <dsp:cNvSpPr/>
      </dsp:nvSpPr>
      <dsp:spPr>
        <a:xfrm>
          <a:off x="0" y="1726479"/>
          <a:ext cx="7022494" cy="2268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9C3F76-9B01-9945-B982-0D7A650F4AC5}">
      <dsp:nvSpPr>
        <dsp:cNvPr id="0" name=""/>
        <dsp:cNvSpPr/>
      </dsp:nvSpPr>
      <dsp:spPr>
        <a:xfrm>
          <a:off x="334322" y="1414865"/>
          <a:ext cx="6686450" cy="444453"/>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803" tIns="0" rIns="185803" bIns="0" numCol="1" spcCol="1270" anchor="ctr" anchorCtr="0">
          <a:noAutofit/>
        </a:bodyPr>
        <a:lstStyle/>
        <a:p>
          <a:pPr lvl="0" algn="l" defTabSz="889000">
            <a:lnSpc>
              <a:spcPct val="90000"/>
            </a:lnSpc>
            <a:spcBef>
              <a:spcPct val="0"/>
            </a:spcBef>
            <a:spcAft>
              <a:spcPct val="35000"/>
            </a:spcAft>
          </a:pPr>
          <a:r>
            <a:rPr lang="es-ES_tradnl" sz="2000" kern="1200" dirty="0" smtClean="0"/>
            <a:t>____</a:t>
          </a:r>
          <a:r>
            <a:rPr lang="es-ES_tradnl" sz="2000" kern="1200" dirty="0" err="1" smtClean="0"/>
            <a:t>Revis</a:t>
          </a:r>
          <a:r>
            <a:rPr lang="es-ES" sz="2000" kern="1200" dirty="0" smtClean="0"/>
            <a:t>é</a:t>
          </a:r>
          <a:r>
            <a:rPr lang="es-ES_tradnl" sz="2000" kern="1200" dirty="0" smtClean="0"/>
            <a:t> la tarea para saber si está bien</a:t>
          </a:r>
          <a:endParaRPr lang="es-ES_tradnl" sz="2000" kern="1200" dirty="0"/>
        </a:p>
      </dsp:txBody>
      <dsp:txXfrm>
        <a:off x="356018" y="1436561"/>
        <a:ext cx="6643058" cy="401061"/>
      </dsp:txXfrm>
    </dsp:sp>
    <dsp:sp modelId="{E5056CC7-3762-0C47-A56C-C2F86AFA31DB}">
      <dsp:nvSpPr>
        <dsp:cNvPr id="0" name=""/>
        <dsp:cNvSpPr/>
      </dsp:nvSpPr>
      <dsp:spPr>
        <a:xfrm>
          <a:off x="0" y="2481824"/>
          <a:ext cx="7022494" cy="2268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84D0EA7-DD37-A140-BF92-A69A03194BDF}">
      <dsp:nvSpPr>
        <dsp:cNvPr id="0" name=""/>
        <dsp:cNvSpPr/>
      </dsp:nvSpPr>
      <dsp:spPr>
        <a:xfrm>
          <a:off x="334322" y="2001879"/>
          <a:ext cx="6686450" cy="612785"/>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803" tIns="0" rIns="185803" bIns="0" numCol="1" spcCol="1270" anchor="ctr" anchorCtr="0">
          <a:noAutofit/>
        </a:bodyPr>
        <a:lstStyle/>
        <a:p>
          <a:pPr lvl="0" algn="l" defTabSz="889000">
            <a:lnSpc>
              <a:spcPct val="90000"/>
            </a:lnSpc>
            <a:spcBef>
              <a:spcPct val="0"/>
            </a:spcBef>
            <a:spcAft>
              <a:spcPct val="35000"/>
            </a:spcAft>
          </a:pPr>
          <a:r>
            <a:rPr lang="es-ES_tradnl" sz="2000" kern="1200" dirty="0" smtClean="0"/>
            <a:t>_____No había tarea en esta materia</a:t>
          </a:r>
          <a:endParaRPr lang="es-ES_tradnl" sz="2000" kern="1200" dirty="0"/>
        </a:p>
      </dsp:txBody>
      <dsp:txXfrm>
        <a:off x="364236" y="2031793"/>
        <a:ext cx="6626622" cy="55295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AR" altLang="es-AR"/>
          </a:p>
        </p:txBody>
      </p:sp>
      <p:sp>
        <p:nvSpPr>
          <p:cNvPr id="3" name="Marcador de fecha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B22AEAA6-EEA8-4B31-89FC-09C44B5BAA3C}" type="datetimeFigureOut">
              <a:rPr lang="es-ES_tradnl" altLang="es-AR"/>
              <a:pPr>
                <a:defRPr/>
              </a:pPr>
              <a:t>28/07/2018</a:t>
            </a:fld>
            <a:endParaRPr lang="es-ES_tradnl" alt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_tradnl" noProof="0" dirty="0" smtClean="0"/>
          </a:p>
        </p:txBody>
      </p:sp>
      <p:sp>
        <p:nvSpPr>
          <p:cNvPr id="5" name="Marcador de notas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_tradnl" altLang="es-AR" noProof="0" smtClean="0"/>
              <a:t>Haga clic para modificar el estilo de texto del patrón</a:t>
            </a:r>
          </a:p>
          <a:p>
            <a:pPr lvl="1"/>
            <a:r>
              <a:rPr lang="es-ES_tradnl" altLang="es-AR" noProof="0" smtClean="0"/>
              <a:t>Segundo nivel</a:t>
            </a:r>
          </a:p>
          <a:p>
            <a:pPr lvl="2"/>
            <a:r>
              <a:rPr lang="es-ES_tradnl" altLang="es-AR" noProof="0" smtClean="0"/>
              <a:t>Tercer nivel</a:t>
            </a:r>
          </a:p>
          <a:p>
            <a:pPr lvl="3"/>
            <a:r>
              <a:rPr lang="es-ES_tradnl" altLang="es-AR" noProof="0" smtClean="0"/>
              <a:t>Cuarto nivel</a:t>
            </a:r>
          </a:p>
          <a:p>
            <a:pPr lvl="4"/>
            <a:r>
              <a:rPr lang="es-ES_tradnl" altLang="es-AR" noProof="0" smtClean="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AR" alt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014609A-395A-4B9F-AC9C-114B4A04341C}" type="slidenum">
              <a:rPr lang="es-ES_tradnl" altLang="es-AR"/>
              <a:pPr>
                <a:defRPr/>
              </a:pPr>
              <a:t>‹Nº›</a:t>
            </a:fld>
            <a:endParaRPr lang="es-ES_tradnl" alt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_tradnl" smtClean="0"/>
          </a:p>
        </p:txBody>
      </p:sp>
      <p:sp>
        <p:nvSpPr>
          <p:cNvPr id="225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CAB327-8784-4F07-9494-086DE03ABCC4}" type="slidenum">
              <a:rPr lang="es-ES_tradnl" altLang="es-ES_tradnl"/>
              <a:pPr/>
              <a:t>3</a:t>
            </a:fld>
            <a:endParaRPr lang="es-ES_tradnl" alt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_tradnl" smtClean="0"/>
          </a:p>
        </p:txBody>
      </p:sp>
      <p:sp>
        <p:nvSpPr>
          <p:cNvPr id="245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895014-4745-4D13-9FCD-BE4F94ADD799}" type="slidenum">
              <a:rPr lang="es-ES_tradnl" altLang="es-ES_tradnl"/>
              <a:pPr/>
              <a:t>4</a:t>
            </a:fld>
            <a:endParaRPr lang="es-ES_tradnl" alt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_tradnl" smtClean="0"/>
          </a:p>
        </p:txBody>
      </p:sp>
      <p:sp>
        <p:nvSpPr>
          <p:cNvPr id="2662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6460E8-00AC-464F-841A-CDE49D8A5956}" type="slidenum">
              <a:rPr lang="es-ES_tradnl" altLang="es-ES_tradnl"/>
              <a:pPr/>
              <a:t>5</a:t>
            </a:fld>
            <a:endParaRPr lang="es-ES_tradnl" alt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altLang="es-ES_tradnl" smtClean="0"/>
          </a:p>
        </p:txBody>
      </p:sp>
      <p:sp>
        <p:nvSpPr>
          <p:cNvPr id="2867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2945A8-407C-45C6-9153-D66378D91A92}" type="slidenum">
              <a:rPr lang="es-ES_tradnl" altLang="es-ES_tradnl"/>
              <a:pPr/>
              <a:t>6</a:t>
            </a:fld>
            <a:endParaRPr lang="es-ES_tradnl" alt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_tradnl" smtClean="0"/>
          </a:p>
        </p:txBody>
      </p:sp>
      <p:sp>
        <p:nvSpPr>
          <p:cNvPr id="757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060B29-035B-4032-B548-E88509B947C3}" type="slidenum">
              <a:rPr lang="es-ES" altLang="es-ES_tradnl"/>
              <a:pPr/>
              <a:t>51</a:t>
            </a:fld>
            <a:endParaRPr lang="es-ES" alt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1525659019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_tradnl" smtClean="0"/>
              <a:t>Clic para editar título</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smtClean="0"/>
            </a:lvl1pPr>
          </a:lstStyle>
          <a:p>
            <a:pPr>
              <a:defRPr/>
            </a:pPr>
            <a:endParaRPr lang="es-ES_tradnl" altLang="es-ES"/>
          </a:p>
        </p:txBody>
      </p:sp>
      <p:sp>
        <p:nvSpPr>
          <p:cNvPr id="6" name="Footer Placeholder 4"/>
          <p:cNvSpPr>
            <a:spLocks noGrp="1"/>
          </p:cNvSpPr>
          <p:nvPr>
            <p:ph type="ftr" sz="quarter" idx="11"/>
          </p:nvPr>
        </p:nvSpPr>
        <p:spPr/>
        <p:txBody>
          <a:bodyPr/>
          <a:lstStyle>
            <a:lvl1pPr>
              <a:defRPr smtClean="0"/>
            </a:lvl1pPr>
          </a:lstStyle>
          <a:p>
            <a:pPr>
              <a:defRPr/>
            </a:pPr>
            <a:endParaRPr lang="es-ES_tradnl" altLang="es-ES"/>
          </a:p>
        </p:txBody>
      </p:sp>
      <p:sp>
        <p:nvSpPr>
          <p:cNvPr id="7" name="Slide Number Placeholder 5"/>
          <p:cNvSpPr>
            <a:spLocks noGrp="1"/>
          </p:cNvSpPr>
          <p:nvPr>
            <p:ph type="sldNum" sz="quarter" idx="12"/>
          </p:nvPr>
        </p:nvSpPr>
        <p:spPr>
          <a:xfrm>
            <a:off x="423863" y="4529138"/>
            <a:ext cx="584200" cy="365125"/>
          </a:xfrm>
        </p:spPr>
        <p:txBody>
          <a:bodyPr/>
          <a:lstStyle>
            <a:lvl1pPr>
              <a:defRPr smtClean="0"/>
            </a:lvl1pPr>
          </a:lstStyle>
          <a:p>
            <a:pPr>
              <a:defRPr/>
            </a:pPr>
            <a:fld id="{883B1B22-CBEA-40F1-91CF-E13897722ABD}" type="slidenum">
              <a:rPr lang="es-ES_tradnl" altLang="es-ES"/>
              <a:pPr>
                <a:defRPr/>
              </a:pPr>
              <a:t>‹Nº›</a:t>
            </a:fld>
            <a:endParaRPr lang="es-ES_tradnl" altLang="es-ES"/>
          </a:p>
        </p:txBody>
      </p:sp>
    </p:spTree>
    <p:extLst>
      <p:ext uri="{BB962C8B-B14F-4D97-AF65-F5344CB8AC3E}">
        <p14:creationId xmlns:p14="http://schemas.microsoft.com/office/powerpoint/2010/main" val="415566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_tradnl" smtClean="0"/>
              <a:t>Clic para editar título</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5" name="Date Placeholder 3"/>
          <p:cNvSpPr>
            <a:spLocks noGrp="1"/>
          </p:cNvSpPr>
          <p:nvPr>
            <p:ph type="dt" sz="half" idx="10"/>
          </p:nvPr>
        </p:nvSpPr>
        <p:spPr/>
        <p:txBody>
          <a:bodyPr/>
          <a:lstStyle>
            <a:lvl1pPr>
              <a:defRPr smtClean="0"/>
            </a:lvl1pPr>
          </a:lstStyle>
          <a:p>
            <a:pPr>
              <a:defRPr/>
            </a:pPr>
            <a:endParaRPr lang="es-ES_tradnl" altLang="es-ES"/>
          </a:p>
        </p:txBody>
      </p:sp>
      <p:sp>
        <p:nvSpPr>
          <p:cNvPr id="6" name="Footer Placeholder 4"/>
          <p:cNvSpPr>
            <a:spLocks noGrp="1"/>
          </p:cNvSpPr>
          <p:nvPr>
            <p:ph type="ftr" sz="quarter" idx="11"/>
          </p:nvPr>
        </p:nvSpPr>
        <p:spPr/>
        <p:txBody>
          <a:bodyPr/>
          <a:lstStyle>
            <a:lvl1pPr>
              <a:defRPr smtClean="0"/>
            </a:lvl1pPr>
          </a:lstStyle>
          <a:p>
            <a:pPr>
              <a:defRPr/>
            </a:pPr>
            <a:endParaRPr lang="es-ES_tradnl" altLang="es-ES"/>
          </a:p>
        </p:txBody>
      </p:sp>
      <p:sp>
        <p:nvSpPr>
          <p:cNvPr id="7" name="Slide Number Placeholder 5"/>
          <p:cNvSpPr>
            <a:spLocks noGrp="1"/>
          </p:cNvSpPr>
          <p:nvPr>
            <p:ph type="sldNum" sz="quarter" idx="12"/>
          </p:nvPr>
        </p:nvSpPr>
        <p:spPr>
          <a:xfrm>
            <a:off x="511175" y="3244850"/>
            <a:ext cx="585788" cy="365125"/>
          </a:xfrm>
        </p:spPr>
        <p:txBody>
          <a:bodyPr/>
          <a:lstStyle>
            <a:lvl1pPr>
              <a:defRPr smtClean="0"/>
            </a:lvl1pPr>
          </a:lstStyle>
          <a:p>
            <a:pPr>
              <a:defRPr/>
            </a:pPr>
            <a:fld id="{2675CED4-2E7D-47C9-9129-7F66FCFEE136}" type="slidenum">
              <a:rPr lang="es-ES_tradnl" altLang="es-ES"/>
              <a:pPr>
                <a:defRPr/>
              </a:pPr>
              <a:t>‹Nº›</a:t>
            </a:fld>
            <a:endParaRPr lang="es-ES_tradnl" altLang="es-ES"/>
          </a:p>
        </p:txBody>
      </p:sp>
    </p:spTree>
    <p:extLst>
      <p:ext uri="{BB962C8B-B14F-4D97-AF65-F5344CB8AC3E}">
        <p14:creationId xmlns:p14="http://schemas.microsoft.com/office/powerpoint/2010/main" val="126502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13"/>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s-ES_tradnl" sz="8000" smtClean="0">
                <a:solidFill>
                  <a:schemeClr val="accent1"/>
                </a:solidFill>
              </a:rPr>
              <a:t>“</a:t>
            </a:r>
          </a:p>
        </p:txBody>
      </p:sp>
      <p:sp>
        <p:nvSpPr>
          <p:cNvPr id="7" name="TextBox 14"/>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s-ES_tradnl" sz="8000" smtClean="0">
                <a:solidFill>
                  <a:schemeClr val="accent1"/>
                </a:solidFill>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_tradnl" smtClean="0"/>
              <a:t>Clic para editar título</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8" name="Date Placeholder 3"/>
          <p:cNvSpPr>
            <a:spLocks noGrp="1"/>
          </p:cNvSpPr>
          <p:nvPr>
            <p:ph type="dt" sz="half" idx="14"/>
          </p:nvPr>
        </p:nvSpPr>
        <p:spPr/>
        <p:txBody>
          <a:bodyPr/>
          <a:lstStyle>
            <a:lvl1pPr>
              <a:defRPr smtClean="0"/>
            </a:lvl1pPr>
          </a:lstStyle>
          <a:p>
            <a:pPr>
              <a:defRPr/>
            </a:pPr>
            <a:endParaRPr lang="es-ES_tradnl" altLang="es-ES"/>
          </a:p>
        </p:txBody>
      </p:sp>
      <p:sp>
        <p:nvSpPr>
          <p:cNvPr id="9" name="Footer Placeholder 4"/>
          <p:cNvSpPr>
            <a:spLocks noGrp="1"/>
          </p:cNvSpPr>
          <p:nvPr>
            <p:ph type="ftr" sz="quarter" idx="15"/>
          </p:nvPr>
        </p:nvSpPr>
        <p:spPr/>
        <p:txBody>
          <a:bodyPr/>
          <a:lstStyle>
            <a:lvl1pPr>
              <a:defRPr smtClean="0"/>
            </a:lvl1pPr>
          </a:lstStyle>
          <a:p>
            <a:pPr>
              <a:defRPr/>
            </a:pPr>
            <a:endParaRPr lang="es-ES_tradnl" altLang="es-ES"/>
          </a:p>
        </p:txBody>
      </p:sp>
      <p:sp>
        <p:nvSpPr>
          <p:cNvPr id="10" name="Slide Number Placeholder 5"/>
          <p:cNvSpPr>
            <a:spLocks noGrp="1"/>
          </p:cNvSpPr>
          <p:nvPr>
            <p:ph type="sldNum" sz="quarter" idx="16"/>
          </p:nvPr>
        </p:nvSpPr>
        <p:spPr>
          <a:xfrm>
            <a:off x="511175" y="3244850"/>
            <a:ext cx="585788" cy="365125"/>
          </a:xfrm>
        </p:spPr>
        <p:txBody>
          <a:bodyPr/>
          <a:lstStyle>
            <a:lvl1pPr>
              <a:defRPr smtClean="0"/>
            </a:lvl1pPr>
          </a:lstStyle>
          <a:p>
            <a:pPr>
              <a:defRPr/>
            </a:pPr>
            <a:fld id="{3DB10D04-8939-46C2-8F7B-77504EE958B2}" type="slidenum">
              <a:rPr lang="es-ES_tradnl" altLang="es-ES"/>
              <a:pPr>
                <a:defRPr/>
              </a:pPr>
              <a:t>‹Nº›</a:t>
            </a:fld>
            <a:endParaRPr lang="es-ES_tradnl" altLang="es-ES"/>
          </a:p>
        </p:txBody>
      </p:sp>
    </p:spTree>
    <p:extLst>
      <p:ext uri="{BB962C8B-B14F-4D97-AF65-F5344CB8AC3E}">
        <p14:creationId xmlns:p14="http://schemas.microsoft.com/office/powerpoint/2010/main" val="62459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_tradnl" smtClean="0"/>
              <a:t>Clic para editar título</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s-ES_tradnl" smtClean="0"/>
              <a:t>Haga clic para modificar el estilo de texto del patrón</a:t>
            </a:r>
          </a:p>
        </p:txBody>
      </p:sp>
      <p:sp>
        <p:nvSpPr>
          <p:cNvPr id="6" name="Date Placeholder 4"/>
          <p:cNvSpPr>
            <a:spLocks noGrp="1"/>
          </p:cNvSpPr>
          <p:nvPr>
            <p:ph type="dt" sz="half" idx="10"/>
          </p:nvPr>
        </p:nvSpPr>
        <p:spPr/>
        <p:txBody>
          <a:bodyPr/>
          <a:lstStyle>
            <a:lvl1pPr>
              <a:defRPr smtClean="0"/>
            </a:lvl1pPr>
          </a:lstStyle>
          <a:p>
            <a:pPr>
              <a:defRPr/>
            </a:pPr>
            <a:endParaRPr lang="es-ES_tradnl" altLang="es-ES"/>
          </a:p>
        </p:txBody>
      </p:sp>
      <p:sp>
        <p:nvSpPr>
          <p:cNvPr id="7" name="Footer Placeholder 5"/>
          <p:cNvSpPr>
            <a:spLocks noGrp="1"/>
          </p:cNvSpPr>
          <p:nvPr>
            <p:ph type="ftr" sz="quarter" idx="11"/>
          </p:nvPr>
        </p:nvSpPr>
        <p:spPr/>
        <p:txBody>
          <a:bodyPr/>
          <a:lstStyle>
            <a:lvl1pPr>
              <a:defRPr smtClean="0"/>
            </a:lvl1pPr>
          </a:lstStyle>
          <a:p>
            <a:pPr>
              <a:defRPr/>
            </a:pPr>
            <a:endParaRPr lang="es-ES_tradnl" altLang="es-ES"/>
          </a:p>
        </p:txBody>
      </p:sp>
      <p:sp>
        <p:nvSpPr>
          <p:cNvPr id="8" name="Slide Number Placeholder 6"/>
          <p:cNvSpPr>
            <a:spLocks noGrp="1"/>
          </p:cNvSpPr>
          <p:nvPr>
            <p:ph type="sldNum" sz="quarter" idx="12"/>
          </p:nvPr>
        </p:nvSpPr>
        <p:spPr>
          <a:xfrm>
            <a:off x="511175" y="4983163"/>
            <a:ext cx="585788" cy="365125"/>
          </a:xfrm>
        </p:spPr>
        <p:txBody>
          <a:bodyPr/>
          <a:lstStyle>
            <a:lvl1pPr>
              <a:defRPr smtClean="0"/>
            </a:lvl1pPr>
          </a:lstStyle>
          <a:p>
            <a:pPr>
              <a:defRPr/>
            </a:pPr>
            <a:fld id="{DA600018-454D-4A90-8B8B-328C9E4757DB}" type="slidenum">
              <a:rPr lang="es-ES_tradnl" altLang="es-ES"/>
              <a:pPr>
                <a:defRPr/>
              </a:pPr>
              <a:t>‹Nº›</a:t>
            </a:fld>
            <a:endParaRPr lang="es-ES_tradnl" altLang="es-ES"/>
          </a:p>
        </p:txBody>
      </p:sp>
    </p:spTree>
    <p:extLst>
      <p:ext uri="{BB962C8B-B14F-4D97-AF65-F5344CB8AC3E}">
        <p14:creationId xmlns:p14="http://schemas.microsoft.com/office/powerpoint/2010/main" val="453867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10"/>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s-ES_tradnl" sz="8000" smtClean="0">
                <a:solidFill>
                  <a:schemeClr val="accent1"/>
                </a:solidFill>
              </a:rPr>
              <a:t>“</a:t>
            </a:r>
          </a:p>
        </p:txBody>
      </p:sp>
      <p:sp>
        <p:nvSpPr>
          <p:cNvPr id="7" name="TextBox 11"/>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s-ES_tradnl" sz="8000" smtClean="0">
                <a:solidFill>
                  <a:schemeClr val="accent1"/>
                </a:solidFill>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_tradnl" smtClean="0"/>
              <a:t>Clic para editar título</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s-ES_tradnl" smtClean="0"/>
              <a:t>Haga clic para modificar el estilo de texto del patrón</a:t>
            </a:r>
          </a:p>
        </p:txBody>
      </p:sp>
      <p:sp>
        <p:nvSpPr>
          <p:cNvPr id="8" name="Date Placeholder 4"/>
          <p:cNvSpPr>
            <a:spLocks noGrp="1"/>
          </p:cNvSpPr>
          <p:nvPr>
            <p:ph type="dt" sz="half" idx="14"/>
          </p:nvPr>
        </p:nvSpPr>
        <p:spPr/>
        <p:txBody>
          <a:bodyPr/>
          <a:lstStyle>
            <a:lvl1pPr>
              <a:defRPr smtClean="0"/>
            </a:lvl1pPr>
          </a:lstStyle>
          <a:p>
            <a:pPr>
              <a:defRPr/>
            </a:pPr>
            <a:endParaRPr lang="es-ES_tradnl" altLang="es-ES"/>
          </a:p>
        </p:txBody>
      </p:sp>
      <p:sp>
        <p:nvSpPr>
          <p:cNvPr id="9" name="Footer Placeholder 5"/>
          <p:cNvSpPr>
            <a:spLocks noGrp="1"/>
          </p:cNvSpPr>
          <p:nvPr>
            <p:ph type="ftr" sz="quarter" idx="15"/>
          </p:nvPr>
        </p:nvSpPr>
        <p:spPr/>
        <p:txBody>
          <a:bodyPr/>
          <a:lstStyle>
            <a:lvl1pPr>
              <a:defRPr smtClean="0"/>
            </a:lvl1pPr>
          </a:lstStyle>
          <a:p>
            <a:pPr>
              <a:defRPr/>
            </a:pPr>
            <a:endParaRPr lang="es-ES_tradnl" altLang="es-ES"/>
          </a:p>
        </p:txBody>
      </p:sp>
      <p:sp>
        <p:nvSpPr>
          <p:cNvPr id="10" name="Slide Number Placeholder 6"/>
          <p:cNvSpPr>
            <a:spLocks noGrp="1"/>
          </p:cNvSpPr>
          <p:nvPr>
            <p:ph type="sldNum" sz="quarter" idx="16"/>
          </p:nvPr>
        </p:nvSpPr>
        <p:spPr>
          <a:xfrm>
            <a:off x="511175" y="4983163"/>
            <a:ext cx="585788" cy="365125"/>
          </a:xfrm>
        </p:spPr>
        <p:txBody>
          <a:bodyPr/>
          <a:lstStyle>
            <a:lvl1pPr>
              <a:defRPr smtClean="0"/>
            </a:lvl1pPr>
          </a:lstStyle>
          <a:p>
            <a:pPr>
              <a:defRPr/>
            </a:pPr>
            <a:fld id="{FD97A244-B895-46B9-8483-DDE07E179FAD}" type="slidenum">
              <a:rPr lang="es-ES_tradnl" altLang="es-ES"/>
              <a:pPr>
                <a:defRPr/>
              </a:pPr>
              <a:t>‹Nº›</a:t>
            </a:fld>
            <a:endParaRPr lang="es-ES_tradnl" altLang="es-ES"/>
          </a:p>
        </p:txBody>
      </p:sp>
    </p:spTree>
    <p:extLst>
      <p:ext uri="{BB962C8B-B14F-4D97-AF65-F5344CB8AC3E}">
        <p14:creationId xmlns:p14="http://schemas.microsoft.com/office/powerpoint/2010/main" val="161747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_tradnl" smtClean="0"/>
              <a:t>Clic para editar título</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_tradnl"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s-ES_tradnl" smtClean="0"/>
              <a:t>Haga clic para modificar el estilo de texto del patrón</a:t>
            </a:r>
          </a:p>
        </p:txBody>
      </p:sp>
      <p:sp>
        <p:nvSpPr>
          <p:cNvPr id="6" name="Date Placeholder 4"/>
          <p:cNvSpPr>
            <a:spLocks noGrp="1"/>
          </p:cNvSpPr>
          <p:nvPr>
            <p:ph type="dt" sz="half" idx="14"/>
          </p:nvPr>
        </p:nvSpPr>
        <p:spPr/>
        <p:txBody>
          <a:bodyPr/>
          <a:lstStyle>
            <a:lvl1pPr>
              <a:defRPr smtClean="0"/>
            </a:lvl1pPr>
          </a:lstStyle>
          <a:p>
            <a:pPr>
              <a:defRPr/>
            </a:pPr>
            <a:endParaRPr lang="es-ES_tradnl" altLang="es-ES"/>
          </a:p>
        </p:txBody>
      </p:sp>
      <p:sp>
        <p:nvSpPr>
          <p:cNvPr id="7" name="Footer Placeholder 5"/>
          <p:cNvSpPr>
            <a:spLocks noGrp="1"/>
          </p:cNvSpPr>
          <p:nvPr>
            <p:ph type="ftr" sz="quarter" idx="15"/>
          </p:nvPr>
        </p:nvSpPr>
        <p:spPr/>
        <p:txBody>
          <a:bodyPr/>
          <a:lstStyle>
            <a:lvl1pPr>
              <a:defRPr smtClean="0"/>
            </a:lvl1pPr>
          </a:lstStyle>
          <a:p>
            <a:pPr>
              <a:defRPr/>
            </a:pPr>
            <a:endParaRPr lang="es-ES_tradnl" altLang="es-ES"/>
          </a:p>
        </p:txBody>
      </p:sp>
      <p:sp>
        <p:nvSpPr>
          <p:cNvPr id="8" name="Slide Number Placeholder 6"/>
          <p:cNvSpPr>
            <a:spLocks noGrp="1"/>
          </p:cNvSpPr>
          <p:nvPr>
            <p:ph type="sldNum" sz="quarter" idx="16"/>
          </p:nvPr>
        </p:nvSpPr>
        <p:spPr>
          <a:xfrm>
            <a:off x="511175" y="4983163"/>
            <a:ext cx="585788" cy="365125"/>
          </a:xfrm>
        </p:spPr>
        <p:txBody>
          <a:bodyPr/>
          <a:lstStyle>
            <a:lvl1pPr>
              <a:defRPr smtClean="0"/>
            </a:lvl1pPr>
          </a:lstStyle>
          <a:p>
            <a:pPr>
              <a:defRPr/>
            </a:pPr>
            <a:fld id="{D5496D06-4B13-4FBF-9DD9-E332D53A6B9F}" type="slidenum">
              <a:rPr lang="es-ES_tradnl" altLang="es-ES"/>
              <a:pPr>
                <a:defRPr/>
              </a:pPr>
              <a:t>‹Nº›</a:t>
            </a:fld>
            <a:endParaRPr lang="es-ES_tradnl" altLang="es-ES"/>
          </a:p>
        </p:txBody>
      </p:sp>
    </p:spTree>
    <p:extLst>
      <p:ext uri="{BB962C8B-B14F-4D97-AF65-F5344CB8AC3E}">
        <p14:creationId xmlns:p14="http://schemas.microsoft.com/office/powerpoint/2010/main" val="3313543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3"/>
          <p:cNvSpPr>
            <a:spLocks noGrp="1"/>
          </p:cNvSpPr>
          <p:nvPr>
            <p:ph type="dt" sz="half" idx="10"/>
          </p:nvPr>
        </p:nvSpPr>
        <p:spPr/>
        <p:txBody>
          <a:bodyPr/>
          <a:lstStyle>
            <a:lvl1pPr>
              <a:defRPr smtClean="0"/>
            </a:lvl1pPr>
          </a:lstStyle>
          <a:p>
            <a:pPr>
              <a:defRPr/>
            </a:pPr>
            <a:endParaRPr lang="es-ES_tradnl" altLang="es-ES"/>
          </a:p>
        </p:txBody>
      </p:sp>
      <p:sp>
        <p:nvSpPr>
          <p:cNvPr id="6" name="Footer Placeholder 4"/>
          <p:cNvSpPr>
            <a:spLocks noGrp="1"/>
          </p:cNvSpPr>
          <p:nvPr>
            <p:ph type="ftr" sz="quarter" idx="11"/>
          </p:nvPr>
        </p:nvSpPr>
        <p:spPr/>
        <p:txBody>
          <a:bodyPr/>
          <a:lstStyle>
            <a:lvl1pPr>
              <a:defRPr smtClean="0"/>
            </a:lvl1pPr>
          </a:lstStyle>
          <a:p>
            <a:pPr>
              <a:defRPr/>
            </a:pPr>
            <a:endParaRPr lang="es-ES_tradnl" altLang="es-ES"/>
          </a:p>
        </p:txBody>
      </p:sp>
      <p:sp>
        <p:nvSpPr>
          <p:cNvPr id="7" name="Slide Number Placeholder 5"/>
          <p:cNvSpPr>
            <a:spLocks noGrp="1"/>
          </p:cNvSpPr>
          <p:nvPr>
            <p:ph type="sldNum" sz="quarter" idx="12"/>
          </p:nvPr>
        </p:nvSpPr>
        <p:spPr/>
        <p:txBody>
          <a:bodyPr/>
          <a:lstStyle>
            <a:lvl1pPr>
              <a:defRPr smtClean="0"/>
            </a:lvl1pPr>
          </a:lstStyle>
          <a:p>
            <a:pPr>
              <a:defRPr/>
            </a:pPr>
            <a:fld id="{CF976CE3-4786-4F26-B5B1-BC969308C5E5}" type="slidenum">
              <a:rPr lang="es-ES_tradnl" altLang="es-ES"/>
              <a:pPr>
                <a:defRPr/>
              </a:pPr>
              <a:t>‹Nº›</a:t>
            </a:fld>
            <a:endParaRPr lang="es-ES_tradnl" altLang="es-ES"/>
          </a:p>
        </p:txBody>
      </p:sp>
    </p:spTree>
    <p:extLst>
      <p:ext uri="{BB962C8B-B14F-4D97-AF65-F5344CB8AC3E}">
        <p14:creationId xmlns:p14="http://schemas.microsoft.com/office/powerpoint/2010/main" val="400737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es-ES_tradnl" smtClean="0"/>
              <a:t>Clic para editar título</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3"/>
          <p:cNvSpPr>
            <a:spLocks noGrp="1"/>
          </p:cNvSpPr>
          <p:nvPr>
            <p:ph type="dt" sz="half" idx="10"/>
          </p:nvPr>
        </p:nvSpPr>
        <p:spPr/>
        <p:txBody>
          <a:bodyPr/>
          <a:lstStyle>
            <a:lvl1pPr>
              <a:defRPr smtClean="0"/>
            </a:lvl1pPr>
          </a:lstStyle>
          <a:p>
            <a:pPr>
              <a:defRPr/>
            </a:pPr>
            <a:endParaRPr lang="es-ES_tradnl" altLang="es-ES"/>
          </a:p>
        </p:txBody>
      </p:sp>
      <p:sp>
        <p:nvSpPr>
          <p:cNvPr id="6" name="Footer Placeholder 4"/>
          <p:cNvSpPr>
            <a:spLocks noGrp="1"/>
          </p:cNvSpPr>
          <p:nvPr>
            <p:ph type="ftr" sz="quarter" idx="11"/>
          </p:nvPr>
        </p:nvSpPr>
        <p:spPr/>
        <p:txBody>
          <a:bodyPr/>
          <a:lstStyle>
            <a:lvl1pPr>
              <a:defRPr smtClean="0"/>
            </a:lvl1pPr>
          </a:lstStyle>
          <a:p>
            <a:pPr>
              <a:defRPr/>
            </a:pPr>
            <a:endParaRPr lang="es-ES_tradnl" altLang="es-ES"/>
          </a:p>
        </p:txBody>
      </p:sp>
      <p:sp>
        <p:nvSpPr>
          <p:cNvPr id="7" name="Slide Number Placeholder 5"/>
          <p:cNvSpPr>
            <a:spLocks noGrp="1"/>
          </p:cNvSpPr>
          <p:nvPr>
            <p:ph type="sldNum" sz="quarter" idx="12"/>
          </p:nvPr>
        </p:nvSpPr>
        <p:spPr/>
        <p:txBody>
          <a:bodyPr/>
          <a:lstStyle>
            <a:lvl1pPr>
              <a:defRPr smtClean="0"/>
            </a:lvl1pPr>
          </a:lstStyle>
          <a:p>
            <a:pPr>
              <a:defRPr/>
            </a:pPr>
            <a:fld id="{9D06C9CE-5397-49CD-8B59-132F64034747}" type="slidenum">
              <a:rPr lang="es-ES_tradnl" altLang="es-ES"/>
              <a:pPr>
                <a:defRPr/>
              </a:pPr>
              <a:t>‹Nº›</a:t>
            </a:fld>
            <a:endParaRPr lang="es-ES_tradnl" altLang="es-ES"/>
          </a:p>
        </p:txBody>
      </p:sp>
    </p:spTree>
    <p:extLst>
      <p:ext uri="{BB962C8B-B14F-4D97-AF65-F5344CB8AC3E}">
        <p14:creationId xmlns:p14="http://schemas.microsoft.com/office/powerpoint/2010/main" val="36590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es-ES_tradnl" smtClean="0"/>
              <a:t>Clic para editar título</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3"/>
          <p:cNvSpPr>
            <a:spLocks noGrp="1"/>
          </p:cNvSpPr>
          <p:nvPr>
            <p:ph type="dt" sz="half" idx="10"/>
          </p:nvPr>
        </p:nvSpPr>
        <p:spPr/>
        <p:txBody>
          <a:bodyPr/>
          <a:lstStyle>
            <a:lvl1pPr>
              <a:defRPr smtClean="0"/>
            </a:lvl1pPr>
          </a:lstStyle>
          <a:p>
            <a:pPr>
              <a:defRPr/>
            </a:pPr>
            <a:endParaRPr lang="es-ES_tradnl" altLang="es-ES"/>
          </a:p>
        </p:txBody>
      </p:sp>
      <p:sp>
        <p:nvSpPr>
          <p:cNvPr id="6" name="Footer Placeholder 4"/>
          <p:cNvSpPr>
            <a:spLocks noGrp="1"/>
          </p:cNvSpPr>
          <p:nvPr>
            <p:ph type="ftr" sz="quarter" idx="11"/>
          </p:nvPr>
        </p:nvSpPr>
        <p:spPr/>
        <p:txBody>
          <a:bodyPr/>
          <a:lstStyle>
            <a:lvl1pPr>
              <a:defRPr smtClean="0"/>
            </a:lvl1pPr>
          </a:lstStyle>
          <a:p>
            <a:pPr>
              <a:defRPr/>
            </a:pPr>
            <a:endParaRPr lang="es-ES_tradnl" altLang="es-ES"/>
          </a:p>
        </p:txBody>
      </p:sp>
      <p:sp>
        <p:nvSpPr>
          <p:cNvPr id="7" name="Slide Number Placeholder 5"/>
          <p:cNvSpPr>
            <a:spLocks noGrp="1"/>
          </p:cNvSpPr>
          <p:nvPr>
            <p:ph type="sldNum" sz="quarter" idx="12"/>
          </p:nvPr>
        </p:nvSpPr>
        <p:spPr/>
        <p:txBody>
          <a:bodyPr/>
          <a:lstStyle>
            <a:lvl1pPr>
              <a:defRPr smtClean="0"/>
            </a:lvl1pPr>
          </a:lstStyle>
          <a:p>
            <a:pPr>
              <a:defRPr/>
            </a:pPr>
            <a:fld id="{AE7CC3B5-937D-4D6C-A511-CB120F6B54DD}" type="slidenum">
              <a:rPr lang="es-ES_tradnl" altLang="es-ES"/>
              <a:pPr>
                <a:defRPr/>
              </a:pPr>
              <a:t>‹Nº›</a:t>
            </a:fld>
            <a:endParaRPr lang="es-ES_tradnl" altLang="es-ES"/>
          </a:p>
        </p:txBody>
      </p:sp>
    </p:spTree>
    <p:extLst>
      <p:ext uri="{BB962C8B-B14F-4D97-AF65-F5344CB8AC3E}">
        <p14:creationId xmlns:p14="http://schemas.microsoft.com/office/powerpoint/2010/main" val="41956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_tradnl" smtClean="0"/>
              <a:t>Clic para editar título</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5" name="Date Placeholder 3"/>
          <p:cNvSpPr>
            <a:spLocks noGrp="1"/>
          </p:cNvSpPr>
          <p:nvPr>
            <p:ph type="dt" sz="half" idx="10"/>
          </p:nvPr>
        </p:nvSpPr>
        <p:spPr/>
        <p:txBody>
          <a:bodyPr/>
          <a:lstStyle>
            <a:lvl1pPr>
              <a:defRPr smtClean="0"/>
            </a:lvl1pPr>
          </a:lstStyle>
          <a:p>
            <a:pPr>
              <a:defRPr/>
            </a:pPr>
            <a:endParaRPr lang="es-ES_tradnl" altLang="es-ES"/>
          </a:p>
        </p:txBody>
      </p:sp>
      <p:sp>
        <p:nvSpPr>
          <p:cNvPr id="6" name="Footer Placeholder 4"/>
          <p:cNvSpPr>
            <a:spLocks noGrp="1"/>
          </p:cNvSpPr>
          <p:nvPr>
            <p:ph type="ftr" sz="quarter" idx="11"/>
          </p:nvPr>
        </p:nvSpPr>
        <p:spPr/>
        <p:txBody>
          <a:bodyPr/>
          <a:lstStyle>
            <a:lvl1pPr>
              <a:defRPr smtClean="0"/>
            </a:lvl1pPr>
          </a:lstStyle>
          <a:p>
            <a:pPr>
              <a:defRPr/>
            </a:pPr>
            <a:endParaRPr lang="es-ES_tradnl" altLang="es-ES"/>
          </a:p>
        </p:txBody>
      </p:sp>
      <p:sp>
        <p:nvSpPr>
          <p:cNvPr id="7" name="Slide Number Placeholder 5"/>
          <p:cNvSpPr>
            <a:spLocks noGrp="1"/>
          </p:cNvSpPr>
          <p:nvPr>
            <p:ph type="sldNum" sz="quarter" idx="12"/>
          </p:nvPr>
        </p:nvSpPr>
        <p:spPr>
          <a:xfrm>
            <a:off x="511175" y="3244850"/>
            <a:ext cx="585788" cy="365125"/>
          </a:xfrm>
        </p:spPr>
        <p:txBody>
          <a:bodyPr/>
          <a:lstStyle>
            <a:lvl1pPr>
              <a:defRPr smtClean="0"/>
            </a:lvl1pPr>
          </a:lstStyle>
          <a:p>
            <a:pPr>
              <a:defRPr/>
            </a:pPr>
            <a:fld id="{750C277A-C889-4484-82DD-EB4CA1A4A2A1}" type="slidenum">
              <a:rPr lang="es-ES_tradnl" altLang="es-ES"/>
              <a:pPr>
                <a:defRPr/>
              </a:pPr>
              <a:t>‹Nº›</a:t>
            </a:fld>
            <a:endParaRPr lang="es-ES_tradnl" altLang="es-ES"/>
          </a:p>
        </p:txBody>
      </p:sp>
    </p:spTree>
    <p:extLst>
      <p:ext uri="{BB962C8B-B14F-4D97-AF65-F5344CB8AC3E}">
        <p14:creationId xmlns:p14="http://schemas.microsoft.com/office/powerpoint/2010/main" val="40485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6" name="Date Placeholder 4"/>
          <p:cNvSpPr>
            <a:spLocks noGrp="1"/>
          </p:cNvSpPr>
          <p:nvPr>
            <p:ph type="dt" sz="half" idx="10"/>
          </p:nvPr>
        </p:nvSpPr>
        <p:spPr/>
        <p:txBody>
          <a:bodyPr/>
          <a:lstStyle>
            <a:lvl1pPr>
              <a:defRPr smtClean="0"/>
            </a:lvl1pPr>
          </a:lstStyle>
          <a:p>
            <a:pPr>
              <a:defRPr/>
            </a:pPr>
            <a:endParaRPr lang="es-ES_tradnl" altLang="es-ES"/>
          </a:p>
        </p:txBody>
      </p:sp>
      <p:sp>
        <p:nvSpPr>
          <p:cNvPr id="7" name="Footer Placeholder 5"/>
          <p:cNvSpPr>
            <a:spLocks noGrp="1"/>
          </p:cNvSpPr>
          <p:nvPr>
            <p:ph type="ftr" sz="quarter" idx="11"/>
          </p:nvPr>
        </p:nvSpPr>
        <p:spPr/>
        <p:txBody>
          <a:bodyPr/>
          <a:lstStyle>
            <a:lvl1pPr>
              <a:defRPr smtClean="0"/>
            </a:lvl1pPr>
          </a:lstStyle>
          <a:p>
            <a:pPr>
              <a:defRPr/>
            </a:pPr>
            <a:endParaRPr lang="es-ES_tradnl" altLang="es-ES"/>
          </a:p>
        </p:txBody>
      </p:sp>
      <p:sp>
        <p:nvSpPr>
          <p:cNvPr id="9" name="Slide Number Placeholder 5"/>
          <p:cNvSpPr>
            <a:spLocks noGrp="1"/>
          </p:cNvSpPr>
          <p:nvPr>
            <p:ph type="sldNum" sz="quarter" idx="12"/>
          </p:nvPr>
        </p:nvSpPr>
        <p:spPr/>
        <p:txBody>
          <a:bodyPr/>
          <a:lstStyle>
            <a:lvl1pPr>
              <a:defRPr smtClean="0"/>
            </a:lvl1pPr>
          </a:lstStyle>
          <a:p>
            <a:pPr>
              <a:defRPr/>
            </a:pPr>
            <a:fld id="{2813B603-9E68-4637-A761-926E8FF5D3E7}" type="slidenum">
              <a:rPr lang="es-ES_tradnl" altLang="es-ES"/>
              <a:pPr>
                <a:defRPr/>
              </a:pPr>
              <a:t>‹Nº›</a:t>
            </a:fld>
            <a:endParaRPr lang="es-ES_tradnl" altLang="es-ES"/>
          </a:p>
        </p:txBody>
      </p:sp>
    </p:spTree>
    <p:extLst>
      <p:ext uri="{BB962C8B-B14F-4D97-AF65-F5344CB8AC3E}">
        <p14:creationId xmlns:p14="http://schemas.microsoft.com/office/powerpoint/2010/main" val="426679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8" name="Date Placeholder 6"/>
          <p:cNvSpPr>
            <a:spLocks noGrp="1"/>
          </p:cNvSpPr>
          <p:nvPr>
            <p:ph type="dt" sz="half" idx="10"/>
          </p:nvPr>
        </p:nvSpPr>
        <p:spPr/>
        <p:txBody>
          <a:bodyPr/>
          <a:lstStyle>
            <a:lvl1pPr>
              <a:defRPr smtClean="0"/>
            </a:lvl1pPr>
          </a:lstStyle>
          <a:p>
            <a:pPr>
              <a:defRPr/>
            </a:pPr>
            <a:endParaRPr lang="es-ES_tradnl" altLang="es-ES"/>
          </a:p>
        </p:txBody>
      </p:sp>
      <p:sp>
        <p:nvSpPr>
          <p:cNvPr id="9" name="Footer Placeholder 7"/>
          <p:cNvSpPr>
            <a:spLocks noGrp="1"/>
          </p:cNvSpPr>
          <p:nvPr>
            <p:ph type="ftr" sz="quarter" idx="11"/>
          </p:nvPr>
        </p:nvSpPr>
        <p:spPr/>
        <p:txBody>
          <a:bodyPr/>
          <a:lstStyle>
            <a:lvl1pPr>
              <a:defRPr smtClean="0"/>
            </a:lvl1pPr>
          </a:lstStyle>
          <a:p>
            <a:pPr>
              <a:defRPr/>
            </a:pPr>
            <a:endParaRPr lang="es-ES_tradnl" altLang="es-ES"/>
          </a:p>
        </p:txBody>
      </p:sp>
      <p:sp>
        <p:nvSpPr>
          <p:cNvPr id="11" name="Slide Number Placeholder 5"/>
          <p:cNvSpPr>
            <a:spLocks noGrp="1"/>
          </p:cNvSpPr>
          <p:nvPr>
            <p:ph type="sldNum" sz="quarter" idx="12"/>
          </p:nvPr>
        </p:nvSpPr>
        <p:spPr/>
        <p:txBody>
          <a:bodyPr/>
          <a:lstStyle>
            <a:lvl1pPr>
              <a:defRPr smtClean="0"/>
            </a:lvl1pPr>
          </a:lstStyle>
          <a:p>
            <a:pPr>
              <a:defRPr/>
            </a:pPr>
            <a:fld id="{0B586301-30AC-44A7-8856-21EB52665A24}" type="slidenum">
              <a:rPr lang="es-ES_tradnl" altLang="es-ES"/>
              <a:pPr>
                <a:defRPr/>
              </a:pPr>
              <a:t>‹Nº›</a:t>
            </a:fld>
            <a:endParaRPr lang="es-ES_tradnl" altLang="es-ES"/>
          </a:p>
        </p:txBody>
      </p:sp>
    </p:spTree>
    <p:extLst>
      <p:ext uri="{BB962C8B-B14F-4D97-AF65-F5344CB8AC3E}">
        <p14:creationId xmlns:p14="http://schemas.microsoft.com/office/powerpoint/2010/main" val="227655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es-ES_tradnl" smtClean="0"/>
              <a:t>Clic para editar título</a:t>
            </a:r>
            <a:endParaRPr lang="en-US" dirty="0"/>
          </a:p>
        </p:txBody>
      </p:sp>
      <p:sp>
        <p:nvSpPr>
          <p:cNvPr id="4" name="Date Placeholder 2"/>
          <p:cNvSpPr>
            <a:spLocks noGrp="1"/>
          </p:cNvSpPr>
          <p:nvPr>
            <p:ph type="dt" sz="half" idx="10"/>
          </p:nvPr>
        </p:nvSpPr>
        <p:spPr/>
        <p:txBody>
          <a:bodyPr/>
          <a:lstStyle>
            <a:lvl1pPr>
              <a:defRPr smtClean="0"/>
            </a:lvl1pPr>
          </a:lstStyle>
          <a:p>
            <a:pPr>
              <a:defRPr/>
            </a:pPr>
            <a:endParaRPr lang="es-ES_tradnl" altLang="es-ES"/>
          </a:p>
        </p:txBody>
      </p:sp>
      <p:sp>
        <p:nvSpPr>
          <p:cNvPr id="5" name="Footer Placeholder 3"/>
          <p:cNvSpPr>
            <a:spLocks noGrp="1"/>
          </p:cNvSpPr>
          <p:nvPr>
            <p:ph type="ftr" sz="quarter" idx="11"/>
          </p:nvPr>
        </p:nvSpPr>
        <p:spPr/>
        <p:txBody>
          <a:bodyPr/>
          <a:lstStyle>
            <a:lvl1pPr>
              <a:defRPr smtClean="0"/>
            </a:lvl1pPr>
          </a:lstStyle>
          <a:p>
            <a:pPr>
              <a:defRPr/>
            </a:pPr>
            <a:endParaRPr lang="es-ES_tradnl" altLang="es-ES"/>
          </a:p>
        </p:txBody>
      </p:sp>
      <p:sp>
        <p:nvSpPr>
          <p:cNvPr id="6" name="Slide Number Placeholder 4"/>
          <p:cNvSpPr>
            <a:spLocks noGrp="1"/>
          </p:cNvSpPr>
          <p:nvPr>
            <p:ph type="sldNum" sz="quarter" idx="12"/>
          </p:nvPr>
        </p:nvSpPr>
        <p:spPr/>
        <p:txBody>
          <a:bodyPr/>
          <a:lstStyle>
            <a:lvl1pPr>
              <a:defRPr smtClean="0"/>
            </a:lvl1pPr>
          </a:lstStyle>
          <a:p>
            <a:pPr>
              <a:defRPr/>
            </a:pPr>
            <a:fld id="{5C290347-2804-4F6E-8FC4-AD139B538A8F}" type="slidenum">
              <a:rPr lang="es-ES_tradnl" altLang="es-ES"/>
              <a:pPr>
                <a:defRPr/>
              </a:pPr>
              <a:t>‹Nº›</a:t>
            </a:fld>
            <a:endParaRPr lang="es-ES_tradnl" altLang="es-ES"/>
          </a:p>
        </p:txBody>
      </p:sp>
    </p:spTree>
    <p:extLst>
      <p:ext uri="{BB962C8B-B14F-4D97-AF65-F5344CB8AC3E}">
        <p14:creationId xmlns:p14="http://schemas.microsoft.com/office/powerpoint/2010/main" val="421727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p:cNvSpPr>
            <a:spLocks noGrp="1"/>
          </p:cNvSpPr>
          <p:nvPr>
            <p:ph type="dt" sz="half" idx="10"/>
          </p:nvPr>
        </p:nvSpPr>
        <p:spPr/>
        <p:txBody>
          <a:bodyPr/>
          <a:lstStyle>
            <a:lvl1pPr>
              <a:defRPr smtClean="0"/>
            </a:lvl1pPr>
          </a:lstStyle>
          <a:p>
            <a:pPr>
              <a:defRPr/>
            </a:pPr>
            <a:endParaRPr lang="es-ES_tradnl" altLang="es-ES"/>
          </a:p>
        </p:txBody>
      </p:sp>
      <p:sp>
        <p:nvSpPr>
          <p:cNvPr id="4" name="Footer Placeholder 2"/>
          <p:cNvSpPr>
            <a:spLocks noGrp="1"/>
          </p:cNvSpPr>
          <p:nvPr>
            <p:ph type="ftr" sz="quarter" idx="11"/>
          </p:nvPr>
        </p:nvSpPr>
        <p:spPr/>
        <p:txBody>
          <a:bodyPr/>
          <a:lstStyle>
            <a:lvl1pPr>
              <a:defRPr smtClean="0"/>
            </a:lvl1pPr>
          </a:lstStyle>
          <a:p>
            <a:pPr>
              <a:defRPr/>
            </a:pPr>
            <a:endParaRPr lang="es-ES_tradnl" altLang="es-ES"/>
          </a:p>
        </p:txBody>
      </p:sp>
      <p:sp>
        <p:nvSpPr>
          <p:cNvPr id="5" name="Slide Number Placeholder 3"/>
          <p:cNvSpPr>
            <a:spLocks noGrp="1"/>
          </p:cNvSpPr>
          <p:nvPr>
            <p:ph type="sldNum" sz="quarter" idx="12"/>
          </p:nvPr>
        </p:nvSpPr>
        <p:spPr/>
        <p:txBody>
          <a:bodyPr/>
          <a:lstStyle>
            <a:lvl1pPr>
              <a:defRPr smtClean="0"/>
            </a:lvl1pPr>
          </a:lstStyle>
          <a:p>
            <a:pPr>
              <a:defRPr/>
            </a:pPr>
            <a:fld id="{3F806732-17FE-4D33-A2CA-11D044F28D4D}" type="slidenum">
              <a:rPr lang="es-ES_tradnl" altLang="es-ES"/>
              <a:pPr>
                <a:defRPr/>
              </a:pPr>
              <a:t>‹Nº›</a:t>
            </a:fld>
            <a:endParaRPr lang="es-ES_tradnl" altLang="es-ES"/>
          </a:p>
        </p:txBody>
      </p:sp>
    </p:spTree>
    <p:extLst>
      <p:ext uri="{BB962C8B-B14F-4D97-AF65-F5344CB8AC3E}">
        <p14:creationId xmlns:p14="http://schemas.microsoft.com/office/powerpoint/2010/main" val="325707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s-ES_tradnl" smtClean="0"/>
              <a:t>Clic para editar título</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6" name="Date Placeholder 4"/>
          <p:cNvSpPr>
            <a:spLocks noGrp="1"/>
          </p:cNvSpPr>
          <p:nvPr>
            <p:ph type="dt" sz="half" idx="10"/>
          </p:nvPr>
        </p:nvSpPr>
        <p:spPr/>
        <p:txBody>
          <a:bodyPr/>
          <a:lstStyle>
            <a:lvl1pPr>
              <a:defRPr smtClean="0"/>
            </a:lvl1pPr>
          </a:lstStyle>
          <a:p>
            <a:pPr>
              <a:defRPr/>
            </a:pPr>
            <a:endParaRPr lang="es-ES_tradnl" altLang="es-ES"/>
          </a:p>
        </p:txBody>
      </p:sp>
      <p:sp>
        <p:nvSpPr>
          <p:cNvPr id="7" name="Footer Placeholder 5"/>
          <p:cNvSpPr>
            <a:spLocks noGrp="1"/>
          </p:cNvSpPr>
          <p:nvPr>
            <p:ph type="ftr" sz="quarter" idx="11"/>
          </p:nvPr>
        </p:nvSpPr>
        <p:spPr/>
        <p:txBody>
          <a:bodyPr/>
          <a:lstStyle>
            <a:lvl1pPr>
              <a:defRPr smtClean="0"/>
            </a:lvl1pPr>
          </a:lstStyle>
          <a:p>
            <a:pPr>
              <a:defRPr/>
            </a:pPr>
            <a:endParaRPr lang="es-ES_tradnl" altLang="es-ES"/>
          </a:p>
        </p:txBody>
      </p:sp>
      <p:sp>
        <p:nvSpPr>
          <p:cNvPr id="8" name="Slide Number Placeholder 6"/>
          <p:cNvSpPr>
            <a:spLocks noGrp="1"/>
          </p:cNvSpPr>
          <p:nvPr>
            <p:ph type="sldNum" sz="quarter" idx="12"/>
          </p:nvPr>
        </p:nvSpPr>
        <p:spPr/>
        <p:txBody>
          <a:bodyPr/>
          <a:lstStyle>
            <a:lvl1pPr>
              <a:defRPr smtClean="0"/>
            </a:lvl1pPr>
          </a:lstStyle>
          <a:p>
            <a:pPr>
              <a:defRPr/>
            </a:pPr>
            <a:fld id="{92DD33FB-D131-43F3-A1DB-07858B1FEBA5}" type="slidenum">
              <a:rPr lang="es-ES_tradnl" altLang="es-ES"/>
              <a:pPr>
                <a:defRPr/>
              </a:pPr>
              <a:t>‹Nº›</a:t>
            </a:fld>
            <a:endParaRPr lang="es-ES_tradnl" altLang="es-ES"/>
          </a:p>
        </p:txBody>
      </p:sp>
    </p:spTree>
    <p:extLst>
      <p:ext uri="{BB962C8B-B14F-4D97-AF65-F5344CB8AC3E}">
        <p14:creationId xmlns:p14="http://schemas.microsoft.com/office/powerpoint/2010/main" val="217970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1251971690 h 10000"/>
              <a:gd name="T4" fmla="*/ 2147483646 w 7908"/>
              <a:gd name="T5" fmla="*/ 625985845 h 10000"/>
              <a:gd name="T6" fmla="*/ 2147483646 w 7908"/>
              <a:gd name="T7" fmla="*/ 0 h 10000"/>
              <a:gd name="T8" fmla="*/ 2147483646 w 7908"/>
              <a:gd name="T9" fmla="*/ 0 h 10000"/>
              <a:gd name="T10" fmla="*/ 0 w 7908"/>
              <a:gd name="T11" fmla="*/ 412954013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_tradnl" noProof="0" dirty="0" smtClean="0"/>
              <a:t>Arrastre la imagen al marcador de posición o haga clic en el icono para agregarla</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6" name="Date Placeholder 4"/>
          <p:cNvSpPr>
            <a:spLocks noGrp="1"/>
          </p:cNvSpPr>
          <p:nvPr>
            <p:ph type="dt" sz="half" idx="10"/>
          </p:nvPr>
        </p:nvSpPr>
        <p:spPr/>
        <p:txBody>
          <a:bodyPr/>
          <a:lstStyle>
            <a:lvl1pPr>
              <a:defRPr smtClean="0"/>
            </a:lvl1pPr>
          </a:lstStyle>
          <a:p>
            <a:pPr>
              <a:defRPr/>
            </a:pPr>
            <a:endParaRPr lang="es-ES_tradnl" altLang="es-ES"/>
          </a:p>
        </p:txBody>
      </p:sp>
      <p:sp>
        <p:nvSpPr>
          <p:cNvPr id="7" name="Footer Placeholder 5"/>
          <p:cNvSpPr>
            <a:spLocks noGrp="1"/>
          </p:cNvSpPr>
          <p:nvPr>
            <p:ph type="ftr" sz="quarter" idx="11"/>
          </p:nvPr>
        </p:nvSpPr>
        <p:spPr/>
        <p:txBody>
          <a:bodyPr/>
          <a:lstStyle>
            <a:lvl1pPr>
              <a:defRPr smtClean="0"/>
            </a:lvl1pPr>
          </a:lstStyle>
          <a:p>
            <a:pPr>
              <a:defRPr/>
            </a:pPr>
            <a:endParaRPr lang="es-ES_tradnl" altLang="es-ES"/>
          </a:p>
        </p:txBody>
      </p:sp>
      <p:sp>
        <p:nvSpPr>
          <p:cNvPr id="8" name="Slide Number Placeholder 6"/>
          <p:cNvSpPr>
            <a:spLocks noGrp="1"/>
          </p:cNvSpPr>
          <p:nvPr>
            <p:ph type="sldNum" sz="quarter" idx="12"/>
          </p:nvPr>
        </p:nvSpPr>
        <p:spPr>
          <a:xfrm>
            <a:off x="511175" y="4983163"/>
            <a:ext cx="585788" cy="365125"/>
          </a:xfrm>
        </p:spPr>
        <p:txBody>
          <a:bodyPr/>
          <a:lstStyle>
            <a:lvl1pPr>
              <a:defRPr smtClean="0"/>
            </a:lvl1pPr>
          </a:lstStyle>
          <a:p>
            <a:pPr>
              <a:defRPr/>
            </a:pPr>
            <a:fld id="{BA33CF6C-F80A-4957-92C8-042D20D75DEB}" type="slidenum">
              <a:rPr lang="es-ES_tradnl" altLang="es-ES"/>
              <a:pPr>
                <a:defRPr/>
              </a:pPr>
              <a:t>‹Nº›</a:t>
            </a:fld>
            <a:endParaRPr lang="es-ES_tradnl" altLang="es-ES"/>
          </a:p>
        </p:txBody>
      </p:sp>
    </p:spTree>
    <p:extLst>
      <p:ext uri="{BB962C8B-B14F-4D97-AF65-F5344CB8AC3E}">
        <p14:creationId xmlns:p14="http://schemas.microsoft.com/office/powerpoint/2010/main" val="240755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4"/>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5"/>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6"/>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7"/>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8"/>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9"/>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0"/>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1"/>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2"/>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8"/>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9"/>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1"/>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2"/>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3"/>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4"/>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5"/>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6"/>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7"/>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_tradnl" smtClean="0"/>
              <a:t>Clic para editar título</a:t>
            </a:r>
            <a:endParaRPr lang="en-US" altLang="es-ES_tradnl" smtClean="0"/>
          </a:p>
        </p:txBody>
      </p:sp>
      <p:sp>
        <p:nvSpPr>
          <p:cNvPr id="1030"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_tradnl" smtClean="0"/>
              <a:t>Haga clic para modificar el estilo de texto del patrón</a:t>
            </a:r>
          </a:p>
          <a:p>
            <a:pPr lvl="1"/>
            <a:r>
              <a:rPr lang="es-ES_tradnl" altLang="es-ES_tradnl" smtClean="0"/>
              <a:t>Segundo nivel</a:t>
            </a:r>
          </a:p>
          <a:p>
            <a:pPr lvl="2"/>
            <a:r>
              <a:rPr lang="es-ES_tradnl" altLang="es-ES_tradnl" smtClean="0"/>
              <a:t>Tercer nivel</a:t>
            </a:r>
          </a:p>
          <a:p>
            <a:pPr lvl="3"/>
            <a:r>
              <a:rPr lang="es-ES_tradnl" altLang="es-ES_tradnl" smtClean="0"/>
              <a:t>Cuarto nivel</a:t>
            </a:r>
          </a:p>
          <a:p>
            <a:pPr lvl="4"/>
            <a:r>
              <a:rPr lang="es-ES_tradnl" altLang="es-ES_tradnl" smtClean="0"/>
              <a:t>Quinto nivel</a:t>
            </a:r>
            <a:endParaRPr lang="en-US" altLang="es-ES_tradnl" smtClean="0"/>
          </a:p>
        </p:txBody>
      </p:sp>
      <p:sp>
        <p:nvSpPr>
          <p:cNvPr id="4" name="Date Placeholder 3"/>
          <p:cNvSpPr>
            <a:spLocks noGrp="1"/>
          </p:cNvSpPr>
          <p:nvPr>
            <p:ph type="dt" sz="half" idx="2"/>
          </p:nvPr>
        </p:nvSpPr>
        <p:spPr>
          <a:xfrm>
            <a:off x="7772400" y="6135688"/>
            <a:ext cx="766763" cy="369887"/>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endParaRPr lang="es-ES_tradnl" altLang="es-ES"/>
          </a:p>
        </p:txBody>
      </p:sp>
      <p:sp>
        <p:nvSpPr>
          <p:cNvPr id="5" name="Footer Placeholder 4"/>
          <p:cNvSpPr>
            <a:spLocks noGrp="1"/>
          </p:cNvSpPr>
          <p:nvPr>
            <p:ph type="ftr" sz="quarter" idx="3"/>
          </p:nvPr>
        </p:nvSpPr>
        <p:spPr>
          <a:xfrm>
            <a:off x="1943100" y="6135688"/>
            <a:ext cx="5716588" cy="365125"/>
          </a:xfrm>
          <a:prstGeom prst="rect">
            <a:avLst/>
          </a:prstGeom>
        </p:spPr>
        <p:txBody>
          <a:bodyPr vert="horz" wrap="square" lIns="91440" tIns="45720" rIns="91440" bIns="45720" numCol="1" anchor="ctr" anchorCtr="0" compatLnSpc="1">
            <a:prstTxWarp prst="textNoShape">
              <a:avLst/>
            </a:prstTxWarp>
          </a:bodyPr>
          <a:lstStyle>
            <a:lvl1pPr>
              <a:defRPr sz="900" smtClean="0">
                <a:solidFill>
                  <a:srgbClr val="898989"/>
                </a:solidFill>
              </a:defRPr>
            </a:lvl1pPr>
          </a:lstStyle>
          <a:p>
            <a:pPr>
              <a:defRPr/>
            </a:pPr>
            <a:endParaRPr lang="es-ES_tradnl" altLang="es-ES"/>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a:defRPr/>
            </a:pPr>
            <a:fld id="{5DC86A60-2D8F-49D3-833A-AACE6BB7DDAF}" type="slidenum">
              <a:rPr lang="es-ES_tradnl" altLang="es-ES"/>
              <a:pPr>
                <a:defRPr/>
              </a:pPr>
              <a:t>‹Nº›</a:t>
            </a:fld>
            <a:endParaRPr lang="es-ES_tradnl" altLang="es-E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charset="0"/>
        </a:defRPr>
      </a:lvl2pPr>
      <a:lvl3pPr algn="l" defTabSz="457200" rtl="0" eaLnBrk="0" fontAlgn="base" hangingPunct="0">
        <a:spcBef>
          <a:spcPct val="0"/>
        </a:spcBef>
        <a:spcAft>
          <a:spcPct val="0"/>
        </a:spcAft>
        <a:defRPr sz="3600">
          <a:solidFill>
            <a:srgbClr val="262626"/>
          </a:solidFill>
          <a:latin typeface="Century Gothic" charset="0"/>
        </a:defRPr>
      </a:lvl3pPr>
      <a:lvl4pPr algn="l" defTabSz="457200" rtl="0" eaLnBrk="0" fontAlgn="base" hangingPunct="0">
        <a:spcBef>
          <a:spcPct val="0"/>
        </a:spcBef>
        <a:spcAft>
          <a:spcPct val="0"/>
        </a:spcAft>
        <a:defRPr sz="3600">
          <a:solidFill>
            <a:srgbClr val="262626"/>
          </a:solidFill>
          <a:latin typeface="Century Gothic" charset="0"/>
        </a:defRPr>
      </a:lvl4pPr>
      <a:lvl5pPr algn="l" defTabSz="457200" rtl="0" eaLnBrk="0" fontAlgn="base" hangingPunct="0">
        <a:spcBef>
          <a:spcPct val="0"/>
        </a:spcBef>
        <a:spcAft>
          <a:spcPct val="0"/>
        </a:spcAft>
        <a:defRPr sz="3600">
          <a:solidFill>
            <a:srgbClr val="262626"/>
          </a:solidFill>
          <a:latin typeface="Century 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458" name="Título 1"/>
          <p:cNvSpPr>
            <a:spLocks noGrp="1"/>
          </p:cNvSpPr>
          <p:nvPr>
            <p:ph type="ctrTitle"/>
          </p:nvPr>
        </p:nvSpPr>
        <p:spPr>
          <a:xfrm>
            <a:off x="323850" y="2349500"/>
            <a:ext cx="8351838" cy="1439863"/>
          </a:xfrm>
        </p:spPr>
        <p:txBody>
          <a:bodyPr>
            <a:normAutofit fontScale="90000"/>
          </a:bodyPr>
          <a:lstStyle/>
          <a:p>
            <a:pPr eaLnBrk="1" hangingPunct="1"/>
            <a:r>
              <a:rPr lang="es-AR" altLang="es-AR" sz="2200" b="1" smtClean="0"/>
              <a:t>  </a:t>
            </a:r>
            <a:r>
              <a:rPr lang="es-ES_tradnl" altLang="es-AR" sz="2200" smtClean="0"/>
              <a:t/>
            </a:r>
            <a:br>
              <a:rPr lang="es-ES_tradnl" altLang="es-AR" sz="2200" smtClean="0"/>
            </a:br>
            <a:r>
              <a:rPr lang="es-AR" altLang="es-AR" sz="2200" b="1" smtClean="0">
                <a:solidFill>
                  <a:srgbClr val="C00000"/>
                </a:solidFill>
              </a:rPr>
              <a:t>LAS FUNCIONES EJECUTIVAS EN EL ESTUDIANTE: SU COMPRENSIÓN E IMPLEMENTACIÓN DESDE EL SALÓN DE CLASES</a:t>
            </a:r>
            <a:r>
              <a:rPr lang="es-ES_tradnl" altLang="es-AR" sz="2200" b="1" smtClean="0">
                <a:solidFill>
                  <a:srgbClr val="C00000"/>
                </a:solidFill>
              </a:rPr>
              <a:t/>
            </a:r>
            <a:br>
              <a:rPr lang="es-ES_tradnl" altLang="es-AR" sz="2200" b="1" smtClean="0">
                <a:solidFill>
                  <a:srgbClr val="C00000"/>
                </a:solidFill>
              </a:rPr>
            </a:br>
            <a:r>
              <a:rPr lang="es-AR" altLang="es-AR" sz="2200" b="1" smtClean="0"/>
              <a:t> </a:t>
            </a:r>
            <a:r>
              <a:rPr lang="es-ES_tradnl" altLang="es-AR" sz="2200" smtClean="0"/>
              <a:t/>
            </a:r>
            <a:br>
              <a:rPr lang="es-ES_tradnl" altLang="es-AR" sz="2200" smtClean="0"/>
            </a:br>
            <a:r>
              <a:rPr lang="es-AR" altLang="es-AR" sz="1800" smtClean="0">
                <a:solidFill>
                  <a:schemeClr val="tx1"/>
                </a:solidFill>
              </a:rPr>
              <a:t>RES º 56 CGES-18 </a:t>
            </a:r>
            <a:endParaRPr lang="es-ES_tradnl" altLang="es-ES_tradnl" sz="2200" smtClean="0">
              <a:solidFill>
                <a:schemeClr val="tx1"/>
              </a:solidFill>
            </a:endParaRPr>
          </a:p>
        </p:txBody>
      </p:sp>
      <p:sp>
        <p:nvSpPr>
          <p:cNvPr id="2051" name="Subtítulo 2"/>
          <p:cNvSpPr>
            <a:spLocks noGrp="1"/>
          </p:cNvSpPr>
          <p:nvPr>
            <p:ph type="subTitle" idx="1"/>
          </p:nvPr>
        </p:nvSpPr>
        <p:spPr>
          <a:xfrm>
            <a:off x="1098550" y="4868863"/>
            <a:ext cx="6858000" cy="1584325"/>
          </a:xfrm>
        </p:spPr>
        <p:txBody>
          <a:bodyPr rtlCol="0">
            <a:normAutofit fontScale="92500" lnSpcReduction="10000"/>
          </a:bodyPr>
          <a:lstStyle/>
          <a:p>
            <a:pPr eaLnBrk="1" fontAlgn="auto" hangingPunct="1">
              <a:spcAft>
                <a:spcPts val="0"/>
              </a:spcAft>
              <a:buFont typeface="Wingdings 3" charset="2"/>
              <a:buNone/>
              <a:defRPr/>
            </a:pPr>
            <a:r>
              <a:rPr lang="es-ES_tradnl" altLang="es-ES" b="1" dirty="0">
                <a:solidFill>
                  <a:schemeClr val="tx1"/>
                </a:solidFill>
              </a:rPr>
              <a:t>Dra. Celina Korzeniowski</a:t>
            </a:r>
          </a:p>
          <a:p>
            <a:pPr eaLnBrk="1" fontAlgn="auto" hangingPunct="1">
              <a:spcAft>
                <a:spcPts val="0"/>
              </a:spcAft>
              <a:buFont typeface="Wingdings 3" charset="2"/>
              <a:buNone/>
              <a:defRPr/>
            </a:pPr>
            <a:r>
              <a:rPr lang="es-ES_tradnl" altLang="es-ES_tradnl" sz="1600" dirty="0">
                <a:solidFill>
                  <a:schemeClr val="tx1"/>
                </a:solidFill>
              </a:rPr>
              <a:t>Instituto de Ciencias Humanas Sociales y Ambientales </a:t>
            </a:r>
            <a:r>
              <a:rPr lang="es-ES_tradnl" altLang="es-ES_tradnl" sz="1600" dirty="0" smtClean="0">
                <a:solidFill>
                  <a:schemeClr val="tx1"/>
                </a:solidFill>
              </a:rPr>
              <a:t>INCIHUSA-CONICET</a:t>
            </a:r>
          </a:p>
          <a:p>
            <a:pPr eaLnBrk="1" fontAlgn="auto" hangingPunct="1">
              <a:spcAft>
                <a:spcPts val="0"/>
              </a:spcAft>
              <a:buFont typeface="Wingdings 3" charset="2"/>
              <a:buNone/>
              <a:defRPr/>
            </a:pPr>
            <a:r>
              <a:rPr lang="es-ES_tradnl" altLang="es-ES_tradnl" sz="1600" dirty="0" smtClean="0">
                <a:solidFill>
                  <a:schemeClr val="tx1"/>
                </a:solidFill>
              </a:rPr>
              <a:t>Facultad de Psicolog</a:t>
            </a:r>
            <a:r>
              <a:rPr lang="es-ES" altLang="es-ES_tradnl" sz="1600" dirty="0" smtClean="0">
                <a:solidFill>
                  <a:schemeClr val="tx1"/>
                </a:solidFill>
              </a:rPr>
              <a:t>ía, Universidad del Aconcagua</a:t>
            </a:r>
          </a:p>
          <a:p>
            <a:pPr eaLnBrk="1" fontAlgn="auto" hangingPunct="1">
              <a:spcAft>
                <a:spcPts val="0"/>
              </a:spcAft>
              <a:buFont typeface="Wingdings 3" charset="2"/>
              <a:buNone/>
              <a:defRPr/>
            </a:pPr>
            <a:r>
              <a:rPr lang="es-ES_tradnl" altLang="es-ES_tradnl" sz="1600" dirty="0" smtClean="0">
                <a:solidFill>
                  <a:schemeClr val="tx1"/>
                </a:solidFill>
              </a:rPr>
              <a:t>Mendoza, Argentina</a:t>
            </a:r>
            <a:endParaRPr lang="es-ES_tradnl" altLang="es-ES_tradnl" sz="1600" dirty="0">
              <a:solidFill>
                <a:schemeClr val="tx1"/>
              </a:solidFill>
            </a:endParaRPr>
          </a:p>
        </p:txBody>
      </p:sp>
      <p:sp>
        <p:nvSpPr>
          <p:cNvPr id="19460" name="CuadroTexto 1"/>
          <p:cNvSpPr txBox="1">
            <a:spLocks noChangeArrowheads="1"/>
          </p:cNvSpPr>
          <p:nvPr/>
        </p:nvSpPr>
        <p:spPr bwMode="auto">
          <a:xfrm>
            <a:off x="1778000" y="458788"/>
            <a:ext cx="57134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s-AR" altLang="es-AR" sz="1600">
                <a:solidFill>
                  <a:schemeClr val="tx1"/>
                </a:solidFill>
              </a:rPr>
              <a:t>DIRECCIÓN GENERAL DE ESCUELAS</a:t>
            </a:r>
            <a:r>
              <a:rPr lang="es-ES_tradnl" altLang="es-AR" sz="1600">
                <a:solidFill>
                  <a:schemeClr val="tx1"/>
                </a:solidFill>
              </a:rPr>
              <a:t/>
            </a:r>
            <a:br>
              <a:rPr lang="es-ES_tradnl" altLang="es-AR" sz="1600">
                <a:solidFill>
                  <a:schemeClr val="tx1"/>
                </a:solidFill>
              </a:rPr>
            </a:br>
            <a:r>
              <a:rPr lang="es-AR" altLang="es-AR" sz="1600">
                <a:solidFill>
                  <a:schemeClr val="tx1"/>
                </a:solidFill>
              </a:rPr>
              <a:t>DIRECCIÓN DE EDUCACIÓN PRIMARIA, DIRECCIÓN DE EDUCACIÓN SECUNDARIA, DIRECCIÓN DE EDUCACIÓN TÉCNICA Y TRABAJO</a:t>
            </a:r>
            <a:endParaRPr lang="es-ES_tradnl" altLang="es-AR" sz="1600">
              <a:solidFill>
                <a:schemeClr val="tx1"/>
              </a:solidFill>
            </a:endParaRPr>
          </a:p>
        </p:txBody>
      </p:sp>
      <p:pic>
        <p:nvPicPr>
          <p:cNvPr id="19461" name="Picture 8"/>
          <p:cNvPicPr>
            <a:picLocks noChangeAspect="1" noChangeArrowheads="1"/>
          </p:cNvPicPr>
          <p:nvPr/>
        </p:nvPicPr>
        <p:blipFill>
          <a:blip r:embed="rId3" cstate="email">
            <a:lum bright="-12000" contrast="22000"/>
            <a:extLst>
              <a:ext uri="{28A0092B-C50C-407E-A947-70E740481C1C}">
                <a14:useLocalDpi xmlns:a14="http://schemas.microsoft.com/office/drawing/2010/main"/>
              </a:ext>
            </a:extLst>
          </a:blip>
          <a:srcRect/>
          <a:stretch>
            <a:fillRect/>
          </a:stretch>
        </p:blipFill>
        <p:spPr bwMode="auto">
          <a:xfrm>
            <a:off x="7616825" y="5661025"/>
            <a:ext cx="13144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1252" y="4365268"/>
            <a:ext cx="1694304" cy="1007786"/>
          </a:xfrm>
          <a:prstGeom prst="roundRect">
            <a:avLst/>
          </a:prstGeom>
          <a:noFill/>
          <a:ln w="9525">
            <a:noFill/>
            <a:miter lim="800000"/>
            <a:headEnd/>
            <a:tailEnd/>
          </a:ln>
          <a:effectLst>
            <a:softEdge rad="127000"/>
          </a:effectLst>
        </p:spPr>
      </p:pic>
      <p:pic>
        <p:nvPicPr>
          <p:cNvPr id="19463" name="Imagen 2"/>
          <p:cNvPicPr>
            <a:picLocks noChangeAspect="1"/>
          </p:cNvPicPr>
          <p:nvPr/>
        </p:nvPicPr>
        <p:blipFill>
          <a:blip r:embed="rId5"/>
          <a:srcRect/>
          <a:stretch/>
        </p:blipFill>
        <p:spPr bwMode="auto">
          <a:xfrm>
            <a:off x="7632700" y="292100"/>
            <a:ext cx="13668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Imagen 8"/>
          <p:cNvPicPr>
            <a:picLocks noChangeAspect="1"/>
          </p:cNvPicPr>
          <p:nvPr/>
        </p:nvPicPr>
        <p:blipFill>
          <a:blip r:embed="rId5"/>
          <a:srcRect/>
          <a:stretch/>
        </p:blipFill>
        <p:spPr bwMode="auto">
          <a:xfrm>
            <a:off x="276225" y="273050"/>
            <a:ext cx="13668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561975"/>
          </a:xfrm>
        </p:spPr>
        <p:txBody>
          <a:bodyPr rtlCol="0">
            <a:normAutofit/>
          </a:bodyPr>
          <a:lstStyle/>
          <a:p>
            <a:pPr eaLnBrk="1" fontAlgn="auto" hangingPunct="1">
              <a:spcAft>
                <a:spcPts val="0"/>
              </a:spcAft>
              <a:defRPr/>
            </a:pPr>
            <a:r>
              <a:rPr lang="es-ES_tradnl" altLang="es-ES" sz="2400" dirty="0">
                <a:ln w="0"/>
                <a:solidFill>
                  <a:schemeClr val="tx1">
                    <a:lumMod val="85000"/>
                    <a:lumOff val="15000"/>
                  </a:schemeClr>
                </a:solidFill>
                <a:effectLst>
                  <a:outerShdw blurRad="38100" dist="19050" dir="2700000" algn="tl" rotWithShape="0">
                    <a:schemeClr val="dk1">
                      <a:alpha val="40000"/>
                    </a:schemeClr>
                  </a:outerShdw>
                </a:effectLst>
              </a:rPr>
              <a:t>Sustrato neuroantómico de las FE</a:t>
            </a:r>
          </a:p>
        </p:txBody>
      </p:sp>
      <p:sp>
        <p:nvSpPr>
          <p:cNvPr id="32771" name="Rectangle 3"/>
          <p:cNvSpPr>
            <a:spLocks noGrp="1" noChangeArrowheads="1"/>
          </p:cNvSpPr>
          <p:nvPr>
            <p:ph idx="1"/>
          </p:nvPr>
        </p:nvSpPr>
        <p:spPr>
          <a:xfrm>
            <a:off x="158750" y="1266825"/>
            <a:ext cx="8229600" cy="4899025"/>
          </a:xfrm>
        </p:spPr>
        <p:txBody>
          <a:bodyPr/>
          <a:lstStyle/>
          <a:p>
            <a:pPr algn="just" eaLnBrk="1" hangingPunct="1">
              <a:lnSpc>
                <a:spcPct val="80000"/>
              </a:lnSpc>
              <a:buFontTx/>
              <a:buNone/>
            </a:pPr>
            <a:r>
              <a:rPr lang="es-ES_tradnl" altLang="es-ES" sz="1400" smtClean="0"/>
              <a:t>                     </a:t>
            </a:r>
          </a:p>
          <a:p>
            <a:pPr algn="just" eaLnBrk="1" hangingPunct="1">
              <a:lnSpc>
                <a:spcPct val="80000"/>
              </a:lnSpc>
              <a:buFontTx/>
              <a:buNone/>
            </a:pPr>
            <a:endParaRPr lang="es-ES_tradnl" altLang="es-ES" sz="1400" smtClean="0"/>
          </a:p>
          <a:p>
            <a:pPr algn="just" eaLnBrk="1" hangingPunct="1">
              <a:lnSpc>
                <a:spcPct val="80000"/>
              </a:lnSpc>
              <a:buFontTx/>
              <a:buNone/>
            </a:pPr>
            <a:r>
              <a:rPr lang="es-ES_tradnl" altLang="es-ES" sz="1400" smtClean="0"/>
              <a:t>                                                 </a:t>
            </a:r>
          </a:p>
          <a:p>
            <a:pPr algn="just" eaLnBrk="1" hangingPunct="1">
              <a:lnSpc>
                <a:spcPct val="80000"/>
              </a:lnSpc>
              <a:buFontTx/>
              <a:buNone/>
            </a:pPr>
            <a:endParaRPr lang="es-ES_tradnl" altLang="es-ES" sz="1400" smtClean="0"/>
          </a:p>
          <a:p>
            <a:pPr algn="just" eaLnBrk="1" hangingPunct="1">
              <a:lnSpc>
                <a:spcPct val="80000"/>
              </a:lnSpc>
              <a:buFontTx/>
              <a:buNone/>
            </a:pPr>
            <a:endParaRPr lang="es-ES_tradnl" altLang="es-ES" sz="1400" smtClean="0"/>
          </a:p>
          <a:p>
            <a:pPr algn="just" eaLnBrk="1" hangingPunct="1">
              <a:lnSpc>
                <a:spcPct val="80000"/>
              </a:lnSpc>
              <a:buFontTx/>
              <a:buNone/>
            </a:pPr>
            <a:endParaRPr lang="es-ES_tradnl" altLang="es-ES" sz="1400" smtClean="0"/>
          </a:p>
          <a:p>
            <a:pPr algn="just" eaLnBrk="1" hangingPunct="1">
              <a:lnSpc>
                <a:spcPct val="80000"/>
              </a:lnSpc>
              <a:buFontTx/>
              <a:buNone/>
            </a:pPr>
            <a:r>
              <a:rPr lang="es-ES_tradnl" altLang="es-ES" sz="1400" smtClean="0"/>
              <a:t>                                                                     </a:t>
            </a:r>
          </a:p>
          <a:p>
            <a:pPr algn="just" eaLnBrk="1" hangingPunct="1">
              <a:lnSpc>
                <a:spcPct val="80000"/>
              </a:lnSpc>
              <a:buFontTx/>
              <a:buNone/>
            </a:pPr>
            <a:r>
              <a:rPr lang="es-ES_tradnl" altLang="es-ES" sz="1400" smtClean="0"/>
              <a:t>                </a:t>
            </a:r>
          </a:p>
          <a:p>
            <a:pPr algn="just" eaLnBrk="1" hangingPunct="1">
              <a:lnSpc>
                <a:spcPct val="80000"/>
              </a:lnSpc>
              <a:buFontTx/>
              <a:buNone/>
            </a:pPr>
            <a:endParaRPr lang="es-ES_tradnl" altLang="es-ES" sz="1400" smtClean="0"/>
          </a:p>
          <a:p>
            <a:pPr algn="just" eaLnBrk="1" hangingPunct="1">
              <a:lnSpc>
                <a:spcPct val="80000"/>
              </a:lnSpc>
              <a:buFontTx/>
              <a:buNone/>
            </a:pPr>
            <a:endParaRPr lang="es-ES_tradnl" altLang="es-ES" sz="1400" smtClean="0"/>
          </a:p>
          <a:p>
            <a:pPr algn="just" eaLnBrk="1" hangingPunct="1">
              <a:lnSpc>
                <a:spcPct val="80000"/>
              </a:lnSpc>
              <a:buFontTx/>
              <a:buNone/>
            </a:pPr>
            <a:endParaRPr lang="es-ES_tradnl" altLang="es-ES" sz="1400" smtClean="0"/>
          </a:p>
          <a:p>
            <a:pPr algn="just" eaLnBrk="1" hangingPunct="1">
              <a:lnSpc>
                <a:spcPct val="80000"/>
              </a:lnSpc>
              <a:buFontTx/>
              <a:buNone/>
            </a:pPr>
            <a:endParaRPr lang="es-ES_tradnl" altLang="es-ES" sz="1400" smtClean="0"/>
          </a:p>
          <a:p>
            <a:pPr algn="just" eaLnBrk="1" hangingPunct="1">
              <a:lnSpc>
                <a:spcPct val="80000"/>
              </a:lnSpc>
              <a:buFontTx/>
              <a:buNone/>
            </a:pPr>
            <a:endParaRPr lang="es-ES_tradnl" altLang="es-ES" smtClean="0"/>
          </a:p>
          <a:p>
            <a:pPr algn="just" eaLnBrk="1" hangingPunct="1">
              <a:lnSpc>
                <a:spcPct val="80000"/>
              </a:lnSpc>
              <a:spcBef>
                <a:spcPct val="0"/>
              </a:spcBef>
              <a:buFontTx/>
              <a:buNone/>
            </a:pPr>
            <a:r>
              <a:rPr lang="es-ES_tradnl" altLang="es-ES" sz="2000" smtClean="0"/>
              <a:t>Las redes distribuidas  en diferentes regiones corticales y subcoritcales, actúan en paralelo permitiendo un procesamiento rápido y eficaz de la información y una elaboración adecuada de la conducta orientada a una meta.</a:t>
            </a:r>
          </a:p>
          <a:p>
            <a:pPr algn="just" eaLnBrk="1" hangingPunct="1">
              <a:lnSpc>
                <a:spcPct val="80000"/>
              </a:lnSpc>
              <a:buFontTx/>
              <a:buNone/>
            </a:pPr>
            <a:endParaRPr lang="es-ES_tradnl" altLang="es-ES" smtClean="0"/>
          </a:p>
        </p:txBody>
      </p:sp>
      <p:sp>
        <p:nvSpPr>
          <p:cNvPr id="9220" name="Rectangle 4"/>
          <p:cNvSpPr>
            <a:spLocks noChangeArrowheads="1"/>
          </p:cNvSpPr>
          <p:nvPr/>
        </p:nvSpPr>
        <p:spPr bwMode="auto">
          <a:xfrm>
            <a:off x="1431925" y="1465263"/>
            <a:ext cx="2879725" cy="647700"/>
          </a:xfrm>
          <a:prstGeom prst="rect">
            <a:avLst/>
          </a:prstGeom>
          <a:solidFill>
            <a:schemeClr val="accent5">
              <a:lumMod val="60000"/>
              <a:lumOff val="40000"/>
            </a:schemeClr>
          </a:solidFill>
          <a:ln w="9525">
            <a:noFill/>
            <a:miter lim="800000"/>
            <a:headEnd/>
            <a:tailEnd/>
          </a:ln>
          <a:effectLst/>
          <a:extLst/>
        </p:spPr>
        <p:txBody>
          <a:bodyPr wrap="none" anchor="ctr"/>
          <a:lstStyle/>
          <a:p>
            <a:pPr algn="ctr" eaLnBrk="1" hangingPunct="1">
              <a:defRPr/>
            </a:pPr>
            <a:r>
              <a:rPr lang="es-ES_tradnl" altLang="es-ES" dirty="0">
                <a:latin typeface="Arial" charset="0"/>
              </a:rPr>
              <a:t>Corteza prefrontal</a:t>
            </a:r>
          </a:p>
        </p:txBody>
      </p:sp>
      <p:sp>
        <p:nvSpPr>
          <p:cNvPr id="9223" name="Rectangle 7"/>
          <p:cNvSpPr>
            <a:spLocks noChangeArrowheads="1"/>
          </p:cNvSpPr>
          <p:nvPr/>
        </p:nvSpPr>
        <p:spPr bwMode="auto">
          <a:xfrm>
            <a:off x="528638" y="3937000"/>
            <a:ext cx="4752975" cy="504825"/>
          </a:xfrm>
          <a:prstGeom prst="rect">
            <a:avLst/>
          </a:prstGeom>
          <a:solidFill>
            <a:schemeClr val="accent5">
              <a:lumMod val="60000"/>
              <a:lumOff val="40000"/>
            </a:schemeClr>
          </a:solidFill>
          <a:ln w="9525">
            <a:noFill/>
            <a:miter lim="800000"/>
            <a:headEnd/>
            <a:tailEnd/>
          </a:ln>
          <a:effectLst/>
          <a:extLst/>
        </p:spPr>
        <p:txBody>
          <a:bodyPr wrap="none" anchor="ctr"/>
          <a:lstStyle/>
          <a:p>
            <a:pPr algn="ctr" eaLnBrk="1" hangingPunct="1">
              <a:defRPr/>
            </a:pPr>
            <a:r>
              <a:rPr lang="es-ES_tradnl" altLang="es-ES" dirty="0">
                <a:latin typeface="Arial" charset="0"/>
              </a:rPr>
              <a:t>Conexiones corticales y subcorticales</a:t>
            </a:r>
          </a:p>
        </p:txBody>
      </p:sp>
      <p:sp>
        <p:nvSpPr>
          <p:cNvPr id="9226" name="AutoShape 10"/>
          <p:cNvSpPr>
            <a:spLocks/>
          </p:cNvSpPr>
          <p:nvPr/>
        </p:nvSpPr>
        <p:spPr bwMode="auto">
          <a:xfrm>
            <a:off x="5586413" y="1498600"/>
            <a:ext cx="215900" cy="2089150"/>
          </a:xfrm>
          <a:prstGeom prst="rightBrace">
            <a:avLst>
              <a:gd name="adj1" fmla="val 80637"/>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S" altLang="es-AR" smtClean="0"/>
          </a:p>
        </p:txBody>
      </p:sp>
      <p:sp>
        <p:nvSpPr>
          <p:cNvPr id="9227" name="AutoShape 11"/>
          <p:cNvSpPr>
            <a:spLocks noChangeArrowheads="1"/>
          </p:cNvSpPr>
          <p:nvPr/>
        </p:nvSpPr>
        <p:spPr bwMode="auto">
          <a:xfrm>
            <a:off x="6156325" y="2130425"/>
            <a:ext cx="2232025" cy="1152525"/>
          </a:xfrm>
          <a:prstGeom prst="roundRect">
            <a:avLst>
              <a:gd name="adj" fmla="val 16667"/>
            </a:avLst>
          </a:prstGeom>
          <a:solidFill>
            <a:schemeClr val="accent5">
              <a:lumMod val="60000"/>
              <a:lumOff val="40000"/>
            </a:schemeClr>
          </a:solidFill>
          <a:ln w="9525">
            <a:noFill/>
            <a:round/>
            <a:headEnd/>
            <a:tailEnd/>
          </a:ln>
          <a:effectLst/>
          <a:extLst/>
        </p:spPr>
        <p:txBody>
          <a:bodyPr anchor="ctr"/>
          <a:lstStyle/>
          <a:p>
            <a:pPr algn="ctr" eaLnBrk="1" hangingPunct="1">
              <a:defRPr/>
            </a:pPr>
            <a:r>
              <a:rPr lang="es-ES_tradnl" altLang="es-ES" dirty="0">
                <a:latin typeface="Arial" charset="0"/>
              </a:rPr>
              <a:t>Redes neuronales complejas interconectadas</a:t>
            </a:r>
          </a:p>
        </p:txBody>
      </p:sp>
      <p:pic>
        <p:nvPicPr>
          <p:cNvPr id="32776" name="Picture 16" descr="ANd9GcT6SHwHOg9seH-3_neEZblOP0HSve1is0Ly2GWzhhLWbwr0lTWaS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1775" y="2543175"/>
            <a:ext cx="28082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echa arriba y abajo 1"/>
          <p:cNvSpPr/>
          <p:nvPr/>
        </p:nvSpPr>
        <p:spPr>
          <a:xfrm>
            <a:off x="900113" y="1914525"/>
            <a:ext cx="215900" cy="13081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AR" altLang="es-AR" smtClean="0">
              <a:solidFill>
                <a:srgbClr val="FFFFFF"/>
              </a:solidFill>
              <a:latin typeface="Century Gothic" panose="020B0502020202020204" pitchFamily="34" charset="0"/>
            </a:endParaRPr>
          </a:p>
        </p:txBody>
      </p:sp>
      <p:sp>
        <p:nvSpPr>
          <p:cNvPr id="13" name="Flecha arriba y abajo 12"/>
          <p:cNvSpPr/>
          <p:nvPr/>
        </p:nvSpPr>
        <p:spPr>
          <a:xfrm>
            <a:off x="4606925" y="1846263"/>
            <a:ext cx="215900" cy="13081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AR" altLang="es-AR" smtClean="0">
              <a:solidFill>
                <a:srgbClr val="FF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5954" name="Marcador de contenido 2"/>
          <p:cNvSpPr>
            <a:spLocks noGrp="1"/>
          </p:cNvSpPr>
          <p:nvPr>
            <p:ph idx="1"/>
          </p:nvPr>
        </p:nvSpPr>
        <p:spPr>
          <a:xfrm>
            <a:off x="628650" y="549275"/>
            <a:ext cx="7886700" cy="6048375"/>
          </a:xfrm>
        </p:spPr>
        <p:txBody>
          <a:bodyPr/>
          <a:lstStyle/>
          <a:p>
            <a:pPr marL="0" indent="0" algn="just" eaLnBrk="1" hangingPunct="1">
              <a:buFont typeface="Wingdings 3" panose="05040102010807070707" pitchFamily="18" charset="2"/>
              <a:buNone/>
            </a:pPr>
            <a:r>
              <a:rPr lang="es-ES_tradnl" altLang="es-AR" sz="2400" b="1" smtClean="0">
                <a:solidFill>
                  <a:srgbClr val="C00000"/>
                </a:solidFill>
              </a:rPr>
              <a:t>Resolución de problemas</a:t>
            </a:r>
          </a:p>
          <a:p>
            <a:pPr marL="0" indent="0" algn="just" eaLnBrk="1" hangingPunct="1">
              <a:buFont typeface="Wingdings 3" panose="05040102010807070707" pitchFamily="18" charset="2"/>
              <a:buNone/>
            </a:pPr>
            <a:endParaRPr lang="es-ES_tradnl" altLang="es-AR" sz="1000" smtClean="0"/>
          </a:p>
          <a:p>
            <a:pPr marL="0" indent="0" algn="just" eaLnBrk="1" hangingPunct="1">
              <a:buFont typeface="Wingdings 3" panose="05040102010807070707" pitchFamily="18" charset="2"/>
              <a:buNone/>
            </a:pPr>
            <a:endParaRPr lang="es-ES_tradnl" altLang="es-AR" sz="1000" smtClean="0"/>
          </a:p>
          <a:p>
            <a:pPr marL="0" indent="0" algn="just" eaLnBrk="1" hangingPunct="1">
              <a:buFont typeface="Century Gothic" panose="020B0502020202020204" pitchFamily="34" charset="0"/>
              <a:buAutoNum type="arabicPeriod"/>
            </a:pPr>
            <a:r>
              <a:rPr lang="es-ES_tradnl" altLang="es-AR" sz="2400" smtClean="0"/>
              <a:t>Identificar el problema.</a:t>
            </a:r>
          </a:p>
          <a:p>
            <a:pPr marL="0" indent="0" algn="just" eaLnBrk="1" hangingPunct="1">
              <a:buFont typeface="Century Gothic" panose="020B0502020202020204" pitchFamily="34" charset="0"/>
              <a:buAutoNum type="arabicPeriod"/>
            </a:pPr>
            <a:r>
              <a:rPr lang="es-ES_tradnl" altLang="es-AR" sz="2400" smtClean="0"/>
              <a:t>Definir el problema de manera concreta y operativa.</a:t>
            </a:r>
          </a:p>
          <a:p>
            <a:pPr marL="0" indent="0" algn="just" eaLnBrk="1" hangingPunct="1">
              <a:buFont typeface="Century Gothic" panose="020B0502020202020204" pitchFamily="34" charset="0"/>
              <a:buAutoNum type="arabicPeriod"/>
            </a:pPr>
            <a:r>
              <a:rPr lang="es-ES_tradnl" altLang="es-AR" sz="2400" smtClean="0"/>
              <a:t>Identificar las señales emocionales. </a:t>
            </a:r>
          </a:p>
          <a:p>
            <a:pPr marL="0" indent="0" algn="just" eaLnBrk="1" hangingPunct="1">
              <a:buFont typeface="Century Gothic" panose="020B0502020202020204" pitchFamily="34" charset="0"/>
              <a:buAutoNum type="arabicPeriod"/>
            </a:pPr>
            <a:r>
              <a:rPr lang="es-ES_tradnl" altLang="es-AR" sz="2400" smtClean="0"/>
              <a:t>Usar la lluvia de ideas para generar posibles soluciones al problema. </a:t>
            </a:r>
          </a:p>
          <a:p>
            <a:pPr marL="0" indent="0" algn="just" eaLnBrk="1" hangingPunct="1">
              <a:buFont typeface="Century Gothic" panose="020B0502020202020204" pitchFamily="34" charset="0"/>
              <a:buAutoNum type="arabicPeriod"/>
            </a:pPr>
            <a:r>
              <a:rPr lang="es-ES_tradnl" altLang="es-AR" sz="2400" smtClean="0"/>
              <a:t>Evaluar cada solución y sus consecuencias a corto, mediano y largo plazo. </a:t>
            </a:r>
          </a:p>
          <a:p>
            <a:pPr marL="0" indent="0" algn="just" eaLnBrk="1" hangingPunct="1">
              <a:buFont typeface="Century Gothic" panose="020B0502020202020204" pitchFamily="34" charset="0"/>
              <a:buAutoNum type="arabicPeriod"/>
            </a:pPr>
            <a:r>
              <a:rPr lang="es-ES_tradnl" altLang="es-AR" sz="2400" smtClean="0"/>
              <a:t>Elegir la solución más efectiva</a:t>
            </a:r>
          </a:p>
          <a:p>
            <a:pPr marL="0" indent="0" algn="just" eaLnBrk="1" hangingPunct="1">
              <a:buFont typeface="Century Gothic" panose="020B0502020202020204" pitchFamily="34" charset="0"/>
              <a:buAutoNum type="arabicPeriod"/>
            </a:pPr>
            <a:r>
              <a:rPr lang="es-ES_tradnl" altLang="es-AR" sz="2400" smtClean="0"/>
              <a:t>Probar la solución y modificarla si fuera necesario. </a:t>
            </a:r>
          </a:p>
          <a:p>
            <a:pPr marL="0" indent="0" algn="just" eaLnBrk="1" hangingPunct="1"/>
            <a:endParaRPr lang="es-ES_tradnl" altLang="es-AR" smtClean="0"/>
          </a:p>
        </p:txBody>
      </p:sp>
      <p:pic>
        <p:nvPicPr>
          <p:cNvPr id="125955" name="Picture 5" descr="manualidades-buhos-de-colo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9563" y="404813"/>
            <a:ext cx="154781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6978" name="Título 1"/>
          <p:cNvSpPr>
            <a:spLocks noGrp="1"/>
          </p:cNvSpPr>
          <p:nvPr>
            <p:ph type="title"/>
          </p:nvPr>
        </p:nvSpPr>
        <p:spPr>
          <a:xfrm>
            <a:off x="628650" y="365125"/>
            <a:ext cx="7886700" cy="615950"/>
          </a:xfrm>
        </p:spPr>
        <p:txBody>
          <a:bodyPr/>
          <a:lstStyle/>
          <a:p>
            <a:pPr algn="ctr" eaLnBrk="1" hangingPunct="1"/>
            <a:r>
              <a:rPr lang="es-ES_tradnl" altLang="es-AR" sz="2500" b="1" smtClean="0">
                <a:solidFill>
                  <a:srgbClr val="C00000"/>
                </a:solidFill>
              </a:rPr>
              <a:t>CONCLUSIÓN</a:t>
            </a:r>
            <a:r>
              <a:rPr lang="es-ES_tradnl" altLang="es-AR" sz="3200" b="1" smtClean="0"/>
              <a:t> </a:t>
            </a:r>
            <a:endParaRPr lang="es-ES_tradnl" altLang="es-AR" sz="3200" smtClean="0"/>
          </a:p>
        </p:txBody>
      </p:sp>
      <p:sp>
        <p:nvSpPr>
          <p:cNvPr id="126979" name="Marcador de contenido 2"/>
          <p:cNvSpPr>
            <a:spLocks noGrp="1"/>
          </p:cNvSpPr>
          <p:nvPr>
            <p:ph idx="1"/>
          </p:nvPr>
        </p:nvSpPr>
        <p:spPr>
          <a:xfrm>
            <a:off x="628650" y="1268413"/>
            <a:ext cx="7886700" cy="4908550"/>
          </a:xfrm>
        </p:spPr>
        <p:txBody>
          <a:bodyPr/>
          <a:lstStyle/>
          <a:p>
            <a:pPr algn="just" eaLnBrk="1" hangingPunct="1"/>
            <a:r>
              <a:rPr lang="es-ES_tradnl" altLang="es-ES_tradnl" sz="2400" smtClean="0"/>
              <a:t>Las intervenciones resultan exitosas cuando se tiene un especial cuidado en su implementación, cuando son sistemáticas, incluyen el juego, la creatividad, son motivantes para los alumnos, ofrecen soporte con mira a la autorregulación.</a:t>
            </a:r>
          </a:p>
          <a:p>
            <a:pPr algn="just" eaLnBrk="1" hangingPunct="1"/>
            <a:endParaRPr lang="es-ES_tradnl" altLang="es-ES_tradnl" sz="2400" smtClean="0"/>
          </a:p>
          <a:p>
            <a:pPr algn="just" eaLnBrk="1" hangingPunct="1"/>
            <a:r>
              <a:rPr lang="es-ES_tradnl" altLang="es-ES_tradnl" sz="2400" smtClean="0"/>
              <a:t>Los abordajes pedagógicos se realicen en forma transversal a las distintas áreas y disciplinas del currículo y durante todo un año y/o ciclo. </a:t>
            </a:r>
          </a:p>
          <a:p>
            <a:pPr algn="just" eaLnBrk="1" hangingPunct="1"/>
            <a:endParaRPr lang="es-ES_tradnl" altLang="es-ES_tradnl" sz="2400" smtClean="0"/>
          </a:p>
          <a:p>
            <a:pPr algn="just" eaLnBrk="1" hangingPunct="1"/>
            <a:r>
              <a:rPr lang="es-ES_tradnl" altLang="es-ES_tradnl" sz="2400" smtClean="0"/>
              <a:t>Alta validez ecológica.</a:t>
            </a:r>
          </a:p>
          <a:p>
            <a:pPr algn="just" eaLnBrk="1" hangingPunct="1"/>
            <a:endParaRPr lang="es-ES_tradnl" altLang="es-ES_tradnl" sz="2400" smtClean="0"/>
          </a:p>
        </p:txBody>
      </p:sp>
      <p:pic>
        <p:nvPicPr>
          <p:cNvPr id="126980" name="Imagen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1463" y="5300663"/>
            <a:ext cx="18970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8002" name="Marcador de contenido 2"/>
          <p:cNvSpPr>
            <a:spLocks noGrp="1"/>
          </p:cNvSpPr>
          <p:nvPr>
            <p:ph idx="1"/>
          </p:nvPr>
        </p:nvSpPr>
        <p:spPr>
          <a:xfrm>
            <a:off x="628650" y="404813"/>
            <a:ext cx="7886700" cy="5772150"/>
          </a:xfrm>
        </p:spPr>
        <p:txBody>
          <a:bodyPr/>
          <a:lstStyle/>
          <a:p>
            <a:pPr algn="just" eaLnBrk="1" hangingPunct="1"/>
            <a:r>
              <a:rPr lang="es-ES_tradnl" altLang="es-ES_tradnl" sz="2400" smtClean="0"/>
              <a:t>Emplear estrategias para ayudar a los escolares a mejorar sus FE no es una tarea sencilla, requiere creatividad, perseverancia y la aceptación de que probablemente no funcione para todos los estudiantes, ni para todos de igual forma y en algunos casos será necesario adaptar las estrategias al grupo de escolares y al contexto de la clase. </a:t>
            </a:r>
          </a:p>
          <a:p>
            <a:pPr algn="just" eaLnBrk="1" hangingPunct="1"/>
            <a:endParaRPr lang="es-ES_tradnl" altLang="es-ES_tradnl" sz="2400" smtClean="0"/>
          </a:p>
          <a:p>
            <a:pPr algn="just" eaLnBrk="1" hangingPunct="1"/>
            <a:r>
              <a:rPr lang="es-ES_tradnl" altLang="es-ES_tradnl" sz="2400" smtClean="0"/>
              <a:t>Los desafíos son muchos y consideramos que el inicio es promover la formación de los educadores sobre el rol de las funciones ejecutivas en el aprendizaje y sobre prácticas de enseñanza eficaces en cada área del conocimiento y en todos los niveles de la educación.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9026" name="Marcador de contenido 2"/>
          <p:cNvSpPr>
            <a:spLocks noGrp="1"/>
          </p:cNvSpPr>
          <p:nvPr>
            <p:ph idx="1"/>
          </p:nvPr>
        </p:nvSpPr>
        <p:spPr>
          <a:xfrm>
            <a:off x="539750" y="692150"/>
            <a:ext cx="7886700" cy="4351338"/>
          </a:xfrm>
        </p:spPr>
        <p:txBody>
          <a:bodyPr/>
          <a:lstStyle/>
          <a:p>
            <a:pPr algn="just" eaLnBrk="1" hangingPunct="1"/>
            <a:r>
              <a:rPr lang="es-ES_tradnl" altLang="es-ES_tradnl" sz="2400" smtClean="0"/>
              <a:t>Asimismo, resulta necesario la conformación en cada escuela de equipos interdisciplinarios que permita integrar visiones y recursos a fin de diseñar estrategias cada vez más efectivas y adaptadas al contexto escolar. </a:t>
            </a:r>
          </a:p>
          <a:p>
            <a:pPr algn="just" eaLnBrk="1" hangingPunct="1"/>
            <a:endParaRPr lang="es-ES_tradnl" altLang="es-ES_tradnl" sz="2400" smtClean="0"/>
          </a:p>
        </p:txBody>
      </p:sp>
      <p:pic>
        <p:nvPicPr>
          <p:cNvPr id="129027" name="Picture 8" descr="ANd9GcRYfOshHK6fDtPcUqu0xXp3eFCAwyKabBlf4staGk4i26KnvKTnWeCZDJDsK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32138" y="3573463"/>
            <a:ext cx="3327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63713" y="1628775"/>
            <a:ext cx="6591300" cy="1295400"/>
          </a:xfrm>
        </p:spPr>
        <p:txBody>
          <a:bodyPr>
            <a:normAutofit/>
          </a:bodyPr>
          <a:lstStyle/>
          <a:p>
            <a:pPr marL="0" indent="0" algn="ctr" eaLnBrk="1" hangingPunct="1">
              <a:buFont typeface="Wingdings 3" panose="05040102010807070707" pitchFamily="18" charset="2"/>
              <a:buNone/>
              <a:defRPr/>
            </a:pPr>
            <a:r>
              <a:rPr lang="es-ES_tradnl" altLang="es-AR" sz="3200" i="1" smtClean="0">
                <a:solidFill>
                  <a:schemeClr val="accent1"/>
                </a:solidFill>
                <a:effectLst>
                  <a:outerShdw blurRad="38100" dist="38100" dir="2700000" algn="tl">
                    <a:srgbClr val="C0C0C0"/>
                  </a:outerShdw>
                </a:effectLst>
              </a:rPr>
              <a:t>MUCHAS GRACIAS POR SU ATENCI</a:t>
            </a:r>
            <a:r>
              <a:rPr lang="es-ES" altLang="es-AR" sz="3200" i="1" smtClean="0">
                <a:solidFill>
                  <a:schemeClr val="accent1"/>
                </a:solidFill>
                <a:effectLst>
                  <a:outerShdw blurRad="38100" dist="38100" dir="2700000" algn="tl">
                    <a:srgbClr val="C0C0C0"/>
                  </a:outerShdw>
                </a:effectLst>
              </a:rPr>
              <a:t>ÓN</a:t>
            </a:r>
            <a:endParaRPr lang="es-ES_tradnl" altLang="es-AR" sz="3200" i="1" smtClean="0">
              <a:solidFill>
                <a:schemeClr val="accent1"/>
              </a:solidFill>
              <a:effectLst>
                <a:outerShdw blurRad="38100" dist="38100" dir="2700000" algn="tl">
                  <a:srgbClr val="C0C0C0"/>
                </a:outerShdw>
              </a:effectLst>
            </a:endParaRPr>
          </a:p>
        </p:txBody>
      </p:sp>
      <p:pic>
        <p:nvPicPr>
          <p:cNvPr id="130051" name="Picture 6" descr="ANd9GcTgfRMrymXm1cRcjG2r1ZT-WXkX2Ep1JkrcL3kVnLi3S7W2eEBJ"/>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5288" y="4076700"/>
            <a:ext cx="4248150"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Título 1"/>
          <p:cNvSpPr>
            <a:spLocks noGrp="1"/>
          </p:cNvSpPr>
          <p:nvPr>
            <p:ph type="ctrTitle"/>
          </p:nvPr>
        </p:nvSpPr>
        <p:spPr>
          <a:xfrm>
            <a:off x="323850" y="2349500"/>
            <a:ext cx="8351838" cy="1439863"/>
          </a:xfrm>
        </p:spPr>
        <p:txBody>
          <a:bodyPr>
            <a:normAutofit fontScale="90000"/>
          </a:bodyPr>
          <a:lstStyle/>
          <a:p>
            <a:pPr eaLnBrk="1" hangingPunct="1"/>
            <a:r>
              <a:rPr lang="es-AR" altLang="es-AR" sz="2200" b="1" smtClean="0"/>
              <a:t>  </a:t>
            </a:r>
            <a:r>
              <a:rPr lang="es-ES_tradnl" altLang="es-AR" sz="2200" smtClean="0"/>
              <a:t/>
            </a:r>
            <a:br>
              <a:rPr lang="es-ES_tradnl" altLang="es-AR" sz="2200" smtClean="0"/>
            </a:br>
            <a:r>
              <a:rPr lang="es-AR" altLang="es-AR" sz="2200" b="1" smtClean="0">
                <a:solidFill>
                  <a:srgbClr val="C00000"/>
                </a:solidFill>
              </a:rPr>
              <a:t>LAS FUNCIONES EJECUTIVAS EN EL ESTUDIANTE: SU COMPRENSIÓN E IMPLEMENTACIÓN DESDE EL SALÓN DE CLASES</a:t>
            </a:r>
            <a:r>
              <a:rPr lang="es-ES_tradnl" altLang="es-AR" sz="2200" b="1" smtClean="0">
                <a:solidFill>
                  <a:srgbClr val="C00000"/>
                </a:solidFill>
              </a:rPr>
              <a:t/>
            </a:r>
            <a:br>
              <a:rPr lang="es-ES_tradnl" altLang="es-AR" sz="2200" b="1" smtClean="0">
                <a:solidFill>
                  <a:srgbClr val="C00000"/>
                </a:solidFill>
              </a:rPr>
            </a:br>
            <a:r>
              <a:rPr lang="es-AR" altLang="es-AR" sz="2200" b="1" smtClean="0"/>
              <a:t> </a:t>
            </a:r>
            <a:r>
              <a:rPr lang="es-ES_tradnl" altLang="es-AR" sz="2200" smtClean="0"/>
              <a:t/>
            </a:r>
            <a:br>
              <a:rPr lang="es-ES_tradnl" altLang="es-AR" sz="2200" smtClean="0"/>
            </a:br>
            <a:r>
              <a:rPr lang="es-AR" altLang="es-AR" sz="1800" smtClean="0"/>
              <a:t>RES º 56 CGES-18 </a:t>
            </a:r>
            <a:endParaRPr lang="es-ES_tradnl" altLang="es-ES_tradnl" sz="2200" smtClean="0"/>
          </a:p>
        </p:txBody>
      </p:sp>
      <p:sp>
        <p:nvSpPr>
          <p:cNvPr id="2051" name="Subtítulo 2"/>
          <p:cNvSpPr>
            <a:spLocks noGrp="1"/>
          </p:cNvSpPr>
          <p:nvPr>
            <p:ph type="subTitle" idx="1"/>
          </p:nvPr>
        </p:nvSpPr>
        <p:spPr>
          <a:xfrm>
            <a:off x="971550" y="4292600"/>
            <a:ext cx="6858000" cy="1944688"/>
          </a:xfrm>
        </p:spPr>
        <p:txBody>
          <a:bodyPr rtlCol="0">
            <a:normAutofit fontScale="92500" lnSpcReduction="10000"/>
          </a:bodyPr>
          <a:lstStyle/>
          <a:p>
            <a:pPr eaLnBrk="1" fontAlgn="auto" hangingPunct="1">
              <a:spcAft>
                <a:spcPts val="0"/>
              </a:spcAft>
              <a:buFont typeface="Wingdings 3" charset="2"/>
              <a:buNone/>
              <a:defRPr/>
            </a:pPr>
            <a:r>
              <a:rPr lang="es-ES_tradnl" altLang="es-ES" b="1" dirty="0"/>
              <a:t>Dra. Celina Korzeniowski</a:t>
            </a:r>
          </a:p>
          <a:p>
            <a:pPr eaLnBrk="1" fontAlgn="auto" hangingPunct="1">
              <a:spcAft>
                <a:spcPts val="0"/>
              </a:spcAft>
              <a:buFont typeface="Wingdings 3" charset="2"/>
              <a:buNone/>
              <a:defRPr/>
            </a:pPr>
            <a:r>
              <a:rPr lang="es-ES_tradnl" altLang="es-ES_tradnl" sz="1600" dirty="0"/>
              <a:t>Instituto de Ciencias Humanas Sociales y Ambientales </a:t>
            </a:r>
            <a:r>
              <a:rPr lang="es-ES_tradnl" altLang="es-ES_tradnl" sz="1600" dirty="0" smtClean="0"/>
              <a:t>INCIHUSA-CONICET</a:t>
            </a:r>
          </a:p>
          <a:p>
            <a:pPr eaLnBrk="1" fontAlgn="auto" hangingPunct="1">
              <a:spcAft>
                <a:spcPts val="0"/>
              </a:spcAft>
              <a:buFont typeface="Wingdings 3" charset="2"/>
              <a:buNone/>
              <a:defRPr/>
            </a:pPr>
            <a:r>
              <a:rPr lang="es-ES_tradnl" altLang="es-ES_tradnl" sz="1600" dirty="0" smtClean="0"/>
              <a:t>Facultad de Psicolog</a:t>
            </a:r>
            <a:r>
              <a:rPr lang="es-ES" altLang="es-ES_tradnl" sz="1600" dirty="0" smtClean="0"/>
              <a:t>ía, Universidad del Aconcagua</a:t>
            </a:r>
          </a:p>
          <a:p>
            <a:pPr eaLnBrk="1" fontAlgn="auto" hangingPunct="1">
              <a:spcAft>
                <a:spcPts val="0"/>
              </a:spcAft>
              <a:buFont typeface="Wingdings 3" charset="2"/>
              <a:buNone/>
              <a:defRPr/>
            </a:pPr>
            <a:r>
              <a:rPr lang="es-ES_tradnl" altLang="es-ES_tradnl" sz="1600" dirty="0" smtClean="0"/>
              <a:t>Mendoza, Argentina</a:t>
            </a:r>
          </a:p>
          <a:p>
            <a:pPr eaLnBrk="1" fontAlgn="auto" hangingPunct="1">
              <a:spcAft>
                <a:spcPts val="0"/>
              </a:spcAft>
              <a:buFont typeface="Wingdings 3" charset="2"/>
              <a:buNone/>
              <a:defRPr/>
            </a:pPr>
            <a:r>
              <a:rPr lang="es-ES_tradnl" altLang="es-ES_tradnl" sz="1600" b="1" dirty="0" smtClean="0">
                <a:solidFill>
                  <a:srgbClr val="C00000"/>
                </a:solidFill>
              </a:rPr>
              <a:t>E-mail: celinakorze@gmail.com</a:t>
            </a:r>
            <a:endParaRPr lang="es-ES_tradnl" altLang="es-ES_tradnl" sz="1600" b="1" dirty="0">
              <a:solidFill>
                <a:srgbClr val="C00000"/>
              </a:solidFill>
            </a:endParaRPr>
          </a:p>
        </p:txBody>
      </p:sp>
      <p:sp>
        <p:nvSpPr>
          <p:cNvPr id="131076" name="CuadroTexto 1"/>
          <p:cNvSpPr txBox="1">
            <a:spLocks noChangeArrowheads="1"/>
          </p:cNvSpPr>
          <p:nvPr/>
        </p:nvSpPr>
        <p:spPr bwMode="auto">
          <a:xfrm>
            <a:off x="1090613" y="620713"/>
            <a:ext cx="7218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s-AR" altLang="es-AR">
                <a:solidFill>
                  <a:schemeClr val="tx1"/>
                </a:solidFill>
              </a:rPr>
              <a:t>DIRECCIÓN GENERAL DE ESCUELAS</a:t>
            </a:r>
            <a:r>
              <a:rPr lang="es-ES_tradnl" altLang="es-AR">
                <a:solidFill>
                  <a:schemeClr val="tx1"/>
                </a:solidFill>
              </a:rPr>
              <a:t/>
            </a:r>
            <a:br>
              <a:rPr lang="es-ES_tradnl" altLang="es-AR">
                <a:solidFill>
                  <a:schemeClr val="tx1"/>
                </a:solidFill>
              </a:rPr>
            </a:br>
            <a:r>
              <a:rPr lang="es-AR" altLang="es-AR">
                <a:solidFill>
                  <a:schemeClr val="tx1"/>
                </a:solidFill>
              </a:rPr>
              <a:t>DIRECCIÓN DE EDUCACIÓN PRIMARIA, DIRECCIÓN DE EDUCACIÓN SECUNDARIA, DIRECCIÓN DE EDUCACIÓN TÉCNICA Y TRABAJO</a:t>
            </a:r>
            <a:endParaRPr lang="es-ES_tradnl" altLang="es-AR">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Título 1"/>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es-ES_tradnl" altLang="es-ES_tradnl" sz="2400" b="1" dirty="0">
                <a:solidFill>
                  <a:srgbClr val="C00000"/>
                </a:solidFill>
              </a:rPr>
              <a:t>MODELOS TEÓRICOS SOBRE EL FUNCIONAMIENTO EJECUTIVO </a:t>
            </a:r>
          </a:p>
        </p:txBody>
      </p:sp>
      <p:sp>
        <p:nvSpPr>
          <p:cNvPr id="33795" name="Marcador de contenido 2"/>
          <p:cNvSpPr>
            <a:spLocks noGrp="1"/>
          </p:cNvSpPr>
          <p:nvPr>
            <p:ph idx="1"/>
          </p:nvPr>
        </p:nvSpPr>
        <p:spPr>
          <a:xfrm>
            <a:off x="395288" y="1052513"/>
            <a:ext cx="8229600" cy="5689600"/>
          </a:xfrm>
        </p:spPr>
        <p:txBody>
          <a:bodyPr/>
          <a:lstStyle/>
          <a:p>
            <a:pPr marL="0" indent="0" eaLnBrk="1" hangingPunct="1">
              <a:buFontTx/>
              <a:buNone/>
            </a:pPr>
            <a:r>
              <a:rPr lang="es-ES_tradnl" altLang="es-AR" sz="2000" b="1" smtClean="0">
                <a:solidFill>
                  <a:srgbClr val="0070C0"/>
                </a:solidFill>
              </a:rPr>
              <a:t>MODELOS CLÁSICOS </a:t>
            </a:r>
          </a:p>
          <a:p>
            <a:pPr marL="0" indent="0" algn="just" eaLnBrk="1" hangingPunct="1">
              <a:buFont typeface="Arial" panose="020B0604020202020204" pitchFamily="34" charset="0"/>
              <a:buChar char="•"/>
            </a:pPr>
            <a:r>
              <a:rPr lang="es-ES_tradnl" altLang="es-AR" sz="2000" smtClean="0"/>
              <a:t>El estudio de las FE se relacion</a:t>
            </a:r>
            <a:r>
              <a:rPr lang="es-ES" altLang="es-AR" sz="2000" smtClean="0"/>
              <a:t>ó</a:t>
            </a:r>
            <a:r>
              <a:rPr lang="es-ES_tradnl" altLang="es-AR" sz="2000" smtClean="0"/>
              <a:t> con su sustrato neural. Las investigaciones pioneras en la temática comenzaron a partir de la evaluación neuropsicológica de pacientes con lesiones frontales.</a:t>
            </a:r>
          </a:p>
          <a:p>
            <a:pPr marL="0" indent="0" algn="just" eaLnBrk="1" hangingPunct="1">
              <a:buFont typeface="Arial" panose="020B0604020202020204" pitchFamily="34" charset="0"/>
              <a:buChar char="•"/>
            </a:pPr>
            <a:endParaRPr lang="es-ES_tradnl" altLang="es-AR" sz="2000" smtClean="0"/>
          </a:p>
          <a:p>
            <a:pPr marL="0" indent="0" algn="just" eaLnBrk="1" hangingPunct="1">
              <a:buFont typeface="Arial" panose="020B0604020202020204" pitchFamily="34" charset="0"/>
              <a:buChar char="•"/>
            </a:pPr>
            <a:endParaRPr lang="es-ES_tradnl" altLang="es-AR" sz="2000" smtClean="0"/>
          </a:p>
          <a:p>
            <a:pPr marL="0" indent="0" eaLnBrk="1" hangingPunct="1">
              <a:buFont typeface="Arial" panose="020B0604020202020204" pitchFamily="34" charset="0"/>
              <a:buChar char="•"/>
            </a:pPr>
            <a:endParaRPr lang="es-ES_tradnl" altLang="es-AR" sz="2000" smtClean="0"/>
          </a:p>
          <a:p>
            <a:pPr marL="0" indent="0" algn="ctr" eaLnBrk="1" hangingPunct="1">
              <a:lnSpc>
                <a:spcPct val="80000"/>
              </a:lnSpc>
              <a:buFont typeface="Wingdings 3" panose="05040102010807070707" pitchFamily="18" charset="2"/>
              <a:buNone/>
            </a:pPr>
            <a:endParaRPr lang="es-ES_tradnl" altLang="es-ES" sz="2000" smtClean="0">
              <a:solidFill>
                <a:srgbClr val="0070C0"/>
              </a:solidFill>
            </a:endParaRPr>
          </a:p>
          <a:p>
            <a:pPr marL="0" indent="0" algn="ctr" eaLnBrk="1" hangingPunct="1">
              <a:lnSpc>
                <a:spcPct val="80000"/>
              </a:lnSpc>
              <a:buFont typeface="Wingdings 3" panose="05040102010807070707" pitchFamily="18" charset="2"/>
              <a:buNone/>
            </a:pPr>
            <a:r>
              <a:rPr lang="es-ES_tradnl" altLang="es-ES" sz="2000" smtClean="0">
                <a:solidFill>
                  <a:srgbClr val="0070C0"/>
                </a:solidFill>
              </a:rPr>
              <a:t>Phineas Gage (1848)</a:t>
            </a:r>
            <a:endParaRPr lang="es-ES_tradnl" altLang="es-ES" sz="2000" smtClean="0"/>
          </a:p>
          <a:p>
            <a:pPr marL="0" indent="0" algn="ctr" eaLnBrk="1" hangingPunct="1">
              <a:lnSpc>
                <a:spcPct val="80000"/>
              </a:lnSpc>
              <a:buFontTx/>
              <a:buNone/>
            </a:pPr>
            <a:endParaRPr lang="es-ES_tradnl" altLang="es-ES" sz="2000" smtClean="0">
              <a:solidFill>
                <a:srgbClr val="0070C0"/>
              </a:solidFill>
            </a:endParaRPr>
          </a:p>
          <a:p>
            <a:pPr marL="0" indent="0" algn="just" eaLnBrk="1" hangingPunct="1">
              <a:lnSpc>
                <a:spcPct val="80000"/>
              </a:lnSpc>
              <a:buFontTx/>
              <a:buNone/>
            </a:pPr>
            <a:r>
              <a:rPr lang="es-ES_tradnl" altLang="es-ES" sz="2000" smtClean="0"/>
              <a:t>Problemas en el control y regulación del comportamiento intencional. Dificultades en la planificación y ejecución de conductas complejas, sin afectación de procesos perceptivos, motores o de memoria de carácter básico. Conducta desinhibida. </a:t>
            </a:r>
          </a:p>
          <a:p>
            <a:pPr marL="0" indent="0" eaLnBrk="1" hangingPunct="1">
              <a:lnSpc>
                <a:spcPct val="80000"/>
              </a:lnSpc>
              <a:buFont typeface="Arial" panose="020B0604020202020204" pitchFamily="34" charset="0"/>
              <a:buChar char="•"/>
            </a:pPr>
            <a:endParaRPr lang="es-ES_tradnl" altLang="es-ES" sz="2000" smtClean="0"/>
          </a:p>
          <a:p>
            <a:pPr marL="0" indent="0" eaLnBrk="1" hangingPunct="1">
              <a:lnSpc>
                <a:spcPct val="80000"/>
              </a:lnSpc>
              <a:buFont typeface="Arial" panose="020B0604020202020204" pitchFamily="34" charset="0"/>
              <a:buChar char="•"/>
            </a:pPr>
            <a:endParaRPr lang="es-ES_tradnl" altLang="es-ES" sz="2000" smtClean="0"/>
          </a:p>
          <a:p>
            <a:pPr marL="0" indent="0" eaLnBrk="1" hangingPunct="1">
              <a:lnSpc>
                <a:spcPct val="80000"/>
              </a:lnSpc>
              <a:buFont typeface="Arial" panose="020B0604020202020204" pitchFamily="34" charset="0"/>
              <a:buChar char="•"/>
            </a:pPr>
            <a:endParaRPr lang="es-ES_tradnl" altLang="es-ES" sz="2000" smtClean="0"/>
          </a:p>
          <a:p>
            <a:pPr marL="0" indent="0" eaLnBrk="1" hangingPunct="1">
              <a:lnSpc>
                <a:spcPct val="80000"/>
              </a:lnSpc>
              <a:buFont typeface="Arial" panose="020B0604020202020204" pitchFamily="34" charset="0"/>
              <a:buChar char="•"/>
            </a:pPr>
            <a:endParaRPr lang="es-ES_tradnl" altLang="es-ES" sz="2000" smtClean="0"/>
          </a:p>
          <a:p>
            <a:pPr marL="0" indent="0" eaLnBrk="1" hangingPunct="1">
              <a:lnSpc>
                <a:spcPct val="80000"/>
              </a:lnSpc>
              <a:buFont typeface="Arial" panose="020B0604020202020204" pitchFamily="34" charset="0"/>
              <a:buChar char="•"/>
            </a:pPr>
            <a:endParaRPr lang="es-ES_tradnl" altLang="es-ES" sz="2000" smtClean="0"/>
          </a:p>
          <a:p>
            <a:pPr marL="0" indent="0" eaLnBrk="1" hangingPunct="1">
              <a:lnSpc>
                <a:spcPct val="80000"/>
              </a:lnSpc>
              <a:buFont typeface="Arial" panose="020B0604020202020204" pitchFamily="34" charset="0"/>
              <a:buChar char="•"/>
            </a:pPr>
            <a:endParaRPr lang="es-ES_tradnl" altLang="es-ES" sz="2000" smtClean="0"/>
          </a:p>
          <a:p>
            <a:pPr marL="0" indent="0" eaLnBrk="1" hangingPunct="1">
              <a:lnSpc>
                <a:spcPct val="80000"/>
              </a:lnSpc>
              <a:buFont typeface="Arial" panose="020B0604020202020204" pitchFamily="34" charset="0"/>
              <a:buChar char="•"/>
            </a:pPr>
            <a:endParaRPr lang="es-ES_tradnl" altLang="es-ES" sz="2000" smtClean="0"/>
          </a:p>
          <a:p>
            <a:pPr marL="0" indent="0" eaLnBrk="1" hangingPunct="1">
              <a:buFont typeface="Arial" panose="020B0604020202020204" pitchFamily="34" charset="0"/>
              <a:buChar char="•"/>
            </a:pPr>
            <a:endParaRPr lang="es-ES_tradnl" altLang="es-AR" sz="2000" smtClean="0"/>
          </a:p>
          <a:p>
            <a:pPr marL="0" indent="0" eaLnBrk="1" hangingPunct="1">
              <a:buFont typeface="Arial" panose="020B0604020202020204" pitchFamily="34" charset="0"/>
              <a:buChar char="•"/>
            </a:pPr>
            <a:endParaRPr lang="es-ES_tradnl" altLang="es-AR" sz="2000" smtClean="0"/>
          </a:p>
        </p:txBody>
      </p:sp>
      <p:pic>
        <p:nvPicPr>
          <p:cNvPr id="33796" name="Picture 21" descr="Phineas%20Gage's%20Sku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0950" y="2852738"/>
            <a:ext cx="14398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818" name="Marcador de contenido 2"/>
          <p:cNvSpPr>
            <a:spLocks noGrp="1"/>
          </p:cNvSpPr>
          <p:nvPr>
            <p:ph idx="1"/>
          </p:nvPr>
        </p:nvSpPr>
        <p:spPr>
          <a:xfrm>
            <a:off x="395288" y="404813"/>
            <a:ext cx="8229600" cy="5903912"/>
          </a:xfrm>
        </p:spPr>
        <p:txBody>
          <a:bodyPr/>
          <a:lstStyle/>
          <a:p>
            <a:pPr marL="0" indent="0" algn="just" eaLnBrk="1" hangingPunct="1">
              <a:buFontTx/>
              <a:buNone/>
            </a:pPr>
            <a:r>
              <a:rPr lang="es-ES_tradnl" altLang="es-AR" sz="2200" b="1" smtClean="0">
                <a:solidFill>
                  <a:srgbClr val="0070C0"/>
                </a:solidFill>
              </a:rPr>
              <a:t>MODELOS CLÁSICOS </a:t>
            </a:r>
            <a:endParaRPr lang="es-ES" altLang="es-AR" sz="2200" smtClean="0"/>
          </a:p>
          <a:p>
            <a:pPr marL="0" indent="0" algn="just" eaLnBrk="1" hangingPunct="1"/>
            <a:r>
              <a:rPr lang="es-ES" altLang="es-AR" sz="2200" smtClean="0">
                <a:solidFill>
                  <a:srgbClr val="C00000"/>
                </a:solidFill>
              </a:rPr>
              <a:t>Alexander Luria (1974): </a:t>
            </a:r>
            <a:r>
              <a:rPr lang="es-ES" altLang="es-AR" sz="2200" smtClean="0"/>
              <a:t>En sus estudios sobre las unidades funcionales del cerebro, destacó el importante rol del lóbulo frontal y muy especialmente de las zonas prefrontales del córtex, en la programación, control y verificación de la actividad mental (Luria, 1974). Integrando los aportes de Vygostki sobre el desarrollo de las funciones psicológicas superiores, señaló́ la participación estrecha del lenguaje en este proceso de regulación de la actividad mental.</a:t>
            </a:r>
          </a:p>
          <a:p>
            <a:pPr marL="0" indent="0" algn="just" eaLnBrk="1" hangingPunct="1">
              <a:buFont typeface="Arial" panose="020B0604020202020204" pitchFamily="34" charset="0"/>
              <a:buChar char="•"/>
            </a:pPr>
            <a:endParaRPr lang="es-ES" altLang="es-AR" sz="2200" smtClean="0"/>
          </a:p>
          <a:p>
            <a:pPr marL="0" indent="0" algn="just" eaLnBrk="1" hangingPunct="1"/>
            <a:r>
              <a:rPr lang="es-ES_tradnl" altLang="es-AR" sz="2200" smtClean="0">
                <a:solidFill>
                  <a:srgbClr val="C00000"/>
                </a:solidFill>
              </a:rPr>
              <a:t>Lezak (1982): </a:t>
            </a:r>
            <a:r>
              <a:rPr lang="es-ES_tradnl" altLang="es-AR" sz="2200" smtClean="0"/>
              <a:t>acunó el termino </a:t>
            </a:r>
            <a:r>
              <a:rPr lang="es-ES_tradnl" altLang="es-AR" sz="2200" i="1" smtClean="0">
                <a:solidFill>
                  <a:srgbClr val="C00000"/>
                </a:solidFill>
              </a:rPr>
              <a:t>“funciones ejecutivas” </a:t>
            </a:r>
            <a:r>
              <a:rPr lang="es-ES_tradnl" altLang="es-AR" sz="2200" smtClean="0"/>
              <a:t>: constituyen un proceso que involucra la formulación de objetivos, la planificación de la conducta para satisfacerlos y la ejecución efectiva de la misma. Aspecto final</a:t>
            </a:r>
            <a:r>
              <a:rPr lang="es-ES" altLang="es-AR" sz="2200" smtClean="0"/>
              <a:t>ístico: actividades eficaces, constructivas, creativas y productivas.</a:t>
            </a:r>
          </a:p>
          <a:p>
            <a:pPr marL="0" indent="0" algn="just" eaLnBrk="1" hangingPunct="1">
              <a:buFont typeface="Arial" panose="020B0604020202020204" pitchFamily="34" charset="0"/>
              <a:buChar char="•"/>
            </a:pPr>
            <a:endParaRPr lang="es-ES_tradnl" altLang="es-AR" sz="2200" smtClean="0"/>
          </a:p>
          <a:p>
            <a:pPr marL="0" indent="0" algn="just" eaLnBrk="1" hangingPunct="1">
              <a:buFont typeface="Arial" panose="020B0604020202020204" pitchFamily="34" charset="0"/>
              <a:buChar char="•"/>
            </a:pPr>
            <a:endParaRPr lang="es-ES_tradnl" altLang="es-AR" sz="2200" smtClean="0"/>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59563" y="0"/>
            <a:ext cx="22621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842" name="Marcador de contenido 2"/>
          <p:cNvSpPr>
            <a:spLocks noGrp="1"/>
          </p:cNvSpPr>
          <p:nvPr>
            <p:ph idx="1"/>
          </p:nvPr>
        </p:nvSpPr>
        <p:spPr>
          <a:xfrm>
            <a:off x="395288" y="908050"/>
            <a:ext cx="8229600" cy="5688013"/>
          </a:xfrm>
        </p:spPr>
        <p:txBody>
          <a:bodyPr/>
          <a:lstStyle/>
          <a:p>
            <a:pPr algn="just" eaLnBrk="1" hangingPunct="1">
              <a:lnSpc>
                <a:spcPct val="90000"/>
              </a:lnSpc>
            </a:pPr>
            <a:r>
              <a:rPr lang="es-ES_tradnl" altLang="es-ES_tradnl" sz="2000" smtClean="0">
                <a:solidFill>
                  <a:srgbClr val="C00000"/>
                </a:solidFill>
              </a:rPr>
              <a:t>Baddeley y Hitch (1974): </a:t>
            </a:r>
            <a:r>
              <a:rPr lang="es-ES_tradnl" altLang="es-ES_tradnl" sz="2000" smtClean="0"/>
              <a:t>memoria de trabajo: como un sistema que mantiene y manipula temporalmente la información. El ejecutivo central, el bucle fonológico y la agenda visuoespacial.</a:t>
            </a:r>
          </a:p>
          <a:p>
            <a:pPr algn="just" eaLnBrk="1" hangingPunct="1">
              <a:lnSpc>
                <a:spcPct val="90000"/>
              </a:lnSpc>
            </a:pPr>
            <a:endParaRPr lang="es-ES_tradnl" altLang="es-ES_tradnl" sz="2000" smtClean="0"/>
          </a:p>
          <a:p>
            <a:pPr algn="just" eaLnBrk="1" hangingPunct="1">
              <a:lnSpc>
                <a:spcPct val="90000"/>
              </a:lnSpc>
            </a:pPr>
            <a:r>
              <a:rPr lang="es-ES_tradnl" altLang="es-ES_tradnl" sz="2000" smtClean="0">
                <a:solidFill>
                  <a:srgbClr val="C00000"/>
                </a:solidFill>
              </a:rPr>
              <a:t>Goldman-Rakic (1984)</a:t>
            </a:r>
            <a:r>
              <a:rPr lang="es-ES_tradnl" altLang="es-ES_tradnl" sz="2000" smtClean="0"/>
              <a:t>: la existencia de una red neural independiente para cada subsistema de la memoria de trabajo, en donde el procesamiento del ejecutivo central seria el resultado de la interacción de estas redes que operan paralelamente pero de manera interconectada, para dar lugar a una conducta compleja.</a:t>
            </a:r>
          </a:p>
          <a:p>
            <a:pPr algn="just" eaLnBrk="1" hangingPunct="1">
              <a:lnSpc>
                <a:spcPct val="90000"/>
              </a:lnSpc>
            </a:pPr>
            <a:endParaRPr lang="es-ES_tradnl" altLang="es-ES_tradnl" sz="2000" smtClean="0"/>
          </a:p>
          <a:p>
            <a:pPr algn="just" eaLnBrk="1" hangingPunct="1">
              <a:lnSpc>
                <a:spcPct val="90000"/>
              </a:lnSpc>
            </a:pPr>
            <a:r>
              <a:rPr lang="es-ES_tradnl" altLang="es-ES_tradnl" sz="2000" smtClean="0">
                <a:solidFill>
                  <a:srgbClr val="C00000"/>
                </a:solidFill>
              </a:rPr>
              <a:t>Norman y Shallice (1986): </a:t>
            </a:r>
            <a:r>
              <a:rPr lang="es-ES_tradnl" altLang="es-ES_tradnl" sz="2000" smtClean="0"/>
              <a:t>SAS esquema mediador de alto nivel en tareas novedosas o altamente complejas, para las cuales no existe una solución conocida y es necesario inhibir respuestas habituales, planificar y tomar decisiones. Las fallas en el SAS: conductas perseverativas, rigidez, impulsividad y distracción.</a:t>
            </a:r>
          </a:p>
          <a:p>
            <a:pPr algn="just" eaLnBrk="1" hangingPunct="1">
              <a:lnSpc>
                <a:spcPct val="90000"/>
              </a:lnSpc>
            </a:pPr>
            <a:endParaRPr lang="es-ES_tradnl" altLang="es-ES_tradnl" sz="2000" smtClean="0"/>
          </a:p>
        </p:txBody>
      </p:sp>
      <p:sp>
        <p:nvSpPr>
          <p:cNvPr id="35843" name="CuadroTexto 3"/>
          <p:cNvSpPr txBox="1">
            <a:spLocks noChangeArrowheads="1"/>
          </p:cNvSpPr>
          <p:nvPr/>
        </p:nvSpPr>
        <p:spPr bwMode="auto">
          <a:xfrm>
            <a:off x="3851275" y="296863"/>
            <a:ext cx="1841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ES_tradnl" altLang="es-ES_tradnl">
              <a:solidFill>
                <a:schemeClr val="tx1"/>
              </a:solidFill>
              <a:latin typeface="Arial" panose="020B0604020202020204" pitchFamily="34" charset="0"/>
            </a:endParaRPr>
          </a:p>
        </p:txBody>
      </p:sp>
      <p:sp>
        <p:nvSpPr>
          <p:cNvPr id="35844" name="CuadroTexto 4"/>
          <p:cNvSpPr txBox="1">
            <a:spLocks noChangeArrowheads="1"/>
          </p:cNvSpPr>
          <p:nvPr/>
        </p:nvSpPr>
        <p:spPr bwMode="auto">
          <a:xfrm>
            <a:off x="755650" y="417513"/>
            <a:ext cx="267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rgbClr val="0070C0"/>
                </a:solidFill>
                <a:latin typeface="Arial" panose="020B0604020202020204" pitchFamily="34" charset="0"/>
              </a:rPr>
              <a:t>MODELOS CLÁSICOS </a:t>
            </a:r>
          </a:p>
        </p:txBody>
      </p:sp>
      <p:pic>
        <p:nvPicPr>
          <p:cNvPr id="3584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8125" y="76200"/>
            <a:ext cx="207168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6866" name="Marcador de contenido 2"/>
          <p:cNvSpPr>
            <a:spLocks noGrp="1"/>
          </p:cNvSpPr>
          <p:nvPr>
            <p:ph idx="1"/>
          </p:nvPr>
        </p:nvSpPr>
        <p:spPr>
          <a:xfrm>
            <a:off x="307975" y="606425"/>
            <a:ext cx="8229600" cy="1806575"/>
          </a:xfrm>
        </p:spPr>
        <p:txBody>
          <a:bodyPr/>
          <a:lstStyle/>
          <a:p>
            <a:pPr algn="just" eaLnBrk="1" hangingPunct="1">
              <a:lnSpc>
                <a:spcPct val="80000"/>
              </a:lnSpc>
            </a:pPr>
            <a:r>
              <a:rPr lang="is-IS" altLang="es-ES_tradnl" sz="2200" smtClean="0">
                <a:solidFill>
                  <a:srgbClr val="C00000"/>
                </a:solidFill>
              </a:rPr>
              <a:t>Fuster (1989): </a:t>
            </a:r>
            <a:r>
              <a:rPr lang="es-ES_tradnl" altLang="es-ES_tradnl" sz="2200" smtClean="0"/>
              <a:t>estructuración temporal en el funcionamiento ejecutivo que se lleva a cabo mediante la coordinación de tres funciones: una </a:t>
            </a:r>
            <a:r>
              <a:rPr lang="es-ES_tradnl" altLang="es-ES_tradnl" sz="2200" i="1" smtClean="0"/>
              <a:t>función retrospectiva </a:t>
            </a:r>
            <a:r>
              <a:rPr lang="es-ES_tradnl" altLang="es-ES_tradnl" sz="2200" smtClean="0"/>
              <a:t>de memoria de trabajo, una </a:t>
            </a:r>
            <a:r>
              <a:rPr lang="es-ES_tradnl" altLang="es-ES_tradnl" sz="2200" i="1" smtClean="0"/>
              <a:t>función prospectiva </a:t>
            </a:r>
            <a:r>
              <a:rPr lang="es-ES_tradnl" altLang="es-ES_tradnl" sz="2200" smtClean="0"/>
              <a:t>de planificación y una </a:t>
            </a:r>
            <a:r>
              <a:rPr lang="es-ES_tradnl" altLang="es-ES_tradnl" sz="2200" i="1" smtClean="0"/>
              <a:t>función de control </a:t>
            </a:r>
            <a:r>
              <a:rPr lang="es-ES_tradnl" altLang="es-ES_tradnl" sz="2200" smtClean="0"/>
              <a:t>y supresión de las interferencias. </a:t>
            </a:r>
          </a:p>
          <a:p>
            <a:pPr eaLnBrk="1" hangingPunct="1">
              <a:lnSpc>
                <a:spcPct val="80000"/>
              </a:lnSpc>
            </a:pPr>
            <a:endParaRPr lang="es-ES_tradnl" altLang="es-ES_tradnl" sz="2200" smtClean="0"/>
          </a:p>
        </p:txBody>
      </p:sp>
      <p:sp>
        <p:nvSpPr>
          <p:cNvPr id="36867" name="CuadroTexto 3"/>
          <p:cNvSpPr txBox="1">
            <a:spLocks noChangeArrowheads="1"/>
          </p:cNvSpPr>
          <p:nvPr/>
        </p:nvSpPr>
        <p:spPr bwMode="auto">
          <a:xfrm>
            <a:off x="827088" y="112713"/>
            <a:ext cx="267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rgbClr val="0070C0"/>
                </a:solidFill>
                <a:latin typeface="Arial" panose="020B0604020202020204" pitchFamily="34" charset="0"/>
              </a:rPr>
              <a:t>MODELOS CLÁSICOS </a:t>
            </a:r>
          </a:p>
        </p:txBody>
      </p:sp>
      <p:sp>
        <p:nvSpPr>
          <p:cNvPr id="5" name="Rectángulo redondeado 4"/>
          <p:cNvSpPr/>
          <p:nvPr/>
        </p:nvSpPr>
        <p:spPr>
          <a:xfrm>
            <a:off x="542925" y="2603500"/>
            <a:ext cx="8143875" cy="127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s-ES_tradnl" altLang="es-AR" sz="2200" smtClean="0">
                <a:solidFill>
                  <a:srgbClr val="0070C0"/>
                </a:solidFill>
                <a:latin typeface="Century Gothic" panose="020B0502020202020204" pitchFamily="34" charset="0"/>
              </a:rPr>
              <a:t>Esta diversidad de modelos teóricos generó un monto significativo de conocimientos y dio lugar a una gran variedad de definiciones y clasificaciones del término “funcionamiento ejecutivo”. </a:t>
            </a:r>
            <a:endParaRPr lang="is-IS" altLang="es-AR" sz="2200" smtClean="0">
              <a:solidFill>
                <a:srgbClr val="0070C0"/>
              </a:solidFill>
              <a:latin typeface="Century Gothic" panose="020B0502020202020204" pitchFamily="34" charset="0"/>
            </a:endParaRPr>
          </a:p>
        </p:txBody>
      </p:sp>
      <p:sp>
        <p:nvSpPr>
          <p:cNvPr id="6" name="Rectángulo redondeado 5"/>
          <p:cNvSpPr/>
          <p:nvPr/>
        </p:nvSpPr>
        <p:spPr>
          <a:xfrm>
            <a:off x="539750" y="5437188"/>
            <a:ext cx="8147050" cy="11604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s-ES_tradnl" altLang="es-AR" sz="2200" smtClean="0">
                <a:solidFill>
                  <a:srgbClr val="0070C0"/>
                </a:solidFill>
                <a:latin typeface="Century Gothic" panose="020B0502020202020204" pitchFamily="34" charset="0"/>
              </a:rPr>
              <a:t>La meta: reducir esta pluralidad identificando los componentes básicos o esenciales del FE con miras a alcanzar una integración conceptual.</a:t>
            </a:r>
            <a:endParaRPr lang="is-IS" altLang="es-AR" sz="2200" smtClean="0">
              <a:solidFill>
                <a:srgbClr val="0070C0"/>
              </a:solidFill>
              <a:latin typeface="Century Gothic" panose="020B0502020202020204" pitchFamily="34" charset="0"/>
            </a:endParaRPr>
          </a:p>
        </p:txBody>
      </p:sp>
      <p:sp>
        <p:nvSpPr>
          <p:cNvPr id="7" name="Rectángulo redondeado 6"/>
          <p:cNvSpPr/>
          <p:nvPr/>
        </p:nvSpPr>
        <p:spPr>
          <a:xfrm>
            <a:off x="2035175" y="4271963"/>
            <a:ext cx="5000625" cy="565150"/>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ES_tradnl" altLang="es-AR" b="1" smtClean="0">
                <a:solidFill>
                  <a:srgbClr val="C00000"/>
                </a:solidFill>
                <a:latin typeface="Century Gothic" panose="020B0502020202020204" pitchFamily="34" charset="0"/>
              </a:rPr>
              <a:t>PLURALIDAD SEMÁNTICA DEL TÉRMINO</a:t>
            </a:r>
            <a:endParaRPr lang="es-ES_tradnl" altLang="es-AR" smtClean="0">
              <a:solidFill>
                <a:srgbClr val="C00000"/>
              </a:solidFill>
              <a:latin typeface="Century Gothic" panose="020B0502020202020204" pitchFamily="34" charset="0"/>
            </a:endParaRPr>
          </a:p>
        </p:txBody>
      </p:sp>
      <p:sp>
        <p:nvSpPr>
          <p:cNvPr id="8" name="Flecha abajo 7"/>
          <p:cNvSpPr/>
          <p:nvPr/>
        </p:nvSpPr>
        <p:spPr>
          <a:xfrm>
            <a:off x="4098925" y="3873500"/>
            <a:ext cx="647700" cy="293688"/>
          </a:xfrm>
          <a:prstGeom prst="downArrow">
            <a:avLst/>
          </a:prstGeom>
          <a:solidFill>
            <a:srgbClr val="00B8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AR" altLang="es-AR" smtClean="0">
              <a:solidFill>
                <a:srgbClr val="FFFFFF"/>
              </a:solidFill>
              <a:latin typeface="Century Gothic" panose="020B0502020202020204" pitchFamily="34" charset="0"/>
            </a:endParaRPr>
          </a:p>
        </p:txBody>
      </p:sp>
      <p:sp>
        <p:nvSpPr>
          <p:cNvPr id="9" name="Flecha abajo 8"/>
          <p:cNvSpPr/>
          <p:nvPr/>
        </p:nvSpPr>
        <p:spPr>
          <a:xfrm>
            <a:off x="4098925" y="5008563"/>
            <a:ext cx="647700" cy="293687"/>
          </a:xfrm>
          <a:prstGeom prst="downArrow">
            <a:avLst/>
          </a:prstGeom>
          <a:solidFill>
            <a:srgbClr val="00B8F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AR" altLang="es-AR" smtClean="0">
              <a:solidFill>
                <a:srgbClr val="FFFFFF"/>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890" name="Título 1"/>
          <p:cNvSpPr>
            <a:spLocks noGrp="1"/>
          </p:cNvSpPr>
          <p:nvPr>
            <p:ph type="title"/>
          </p:nvPr>
        </p:nvSpPr>
        <p:spPr>
          <a:xfrm>
            <a:off x="457200" y="274638"/>
            <a:ext cx="8229600" cy="417512"/>
          </a:xfrm>
        </p:spPr>
        <p:txBody>
          <a:bodyPr/>
          <a:lstStyle/>
          <a:p>
            <a:pPr eaLnBrk="1" hangingPunct="1"/>
            <a:r>
              <a:rPr lang="es-ES_tradnl" altLang="es-AR" sz="2200" b="1" smtClean="0">
                <a:solidFill>
                  <a:srgbClr val="00B8FC"/>
                </a:solidFill>
              </a:rPr>
              <a:t>MODELOS TEÓRICOS INTEGRADORES</a:t>
            </a:r>
            <a:endParaRPr lang="es-ES_tradnl" altLang="es-AR" sz="3200" smtClean="0"/>
          </a:p>
        </p:txBody>
      </p:sp>
      <p:sp>
        <p:nvSpPr>
          <p:cNvPr id="37891" name="Marcador de contenido 2"/>
          <p:cNvSpPr>
            <a:spLocks noGrp="1"/>
          </p:cNvSpPr>
          <p:nvPr>
            <p:ph idx="1"/>
          </p:nvPr>
        </p:nvSpPr>
        <p:spPr>
          <a:xfrm>
            <a:off x="323850" y="765175"/>
            <a:ext cx="8496300" cy="5145088"/>
          </a:xfrm>
        </p:spPr>
        <p:txBody>
          <a:bodyPr/>
          <a:lstStyle/>
          <a:p>
            <a:pPr marL="0" indent="0" algn="just" eaLnBrk="1" hangingPunct="1">
              <a:buFontTx/>
              <a:buNone/>
            </a:pPr>
            <a:r>
              <a:rPr lang="es-ES_tradnl" altLang="es-AR" sz="2200" smtClean="0"/>
              <a:t>FE sistema de múltiples procesos interrelacionados e interdependientes que funcionan conjuntamente como un sistema integrado de control o supervisión. </a:t>
            </a:r>
          </a:p>
          <a:p>
            <a:pPr marL="0" indent="0" algn="just" eaLnBrk="1" hangingPunct="1">
              <a:buFont typeface="Arial" panose="020B0604020202020204" pitchFamily="34" charset="0"/>
              <a:buChar char="•"/>
            </a:pPr>
            <a:r>
              <a:rPr lang="is-IS" altLang="es-AR" sz="2200" smtClean="0">
                <a:solidFill>
                  <a:srgbClr val="C00000"/>
                </a:solidFill>
              </a:rPr>
              <a:t>Barkley (1998): cuatro FE: </a:t>
            </a:r>
            <a:r>
              <a:rPr lang="es-ES_tradnl" altLang="es-AR" sz="2200" smtClean="0"/>
              <a:t>memoria de trabajo, autorregulación del afecto, motivación y aurosal, internalización del lenguaje y reconstitución. Act</a:t>
            </a:r>
            <a:r>
              <a:rPr lang="es-ES" altLang="es-AR" sz="2200" smtClean="0"/>
              <a:t>ú</a:t>
            </a:r>
            <a:r>
              <a:rPr lang="es-ES_tradnl" altLang="es-AR" sz="2200" smtClean="0"/>
              <a:t>an interrelacionadamente autorregulación de la conducta. El </a:t>
            </a:r>
            <a:r>
              <a:rPr lang="es-ES_tradnl" altLang="es-AR" sz="2200" i="1" smtClean="0">
                <a:solidFill>
                  <a:srgbClr val="0070C0"/>
                </a:solidFill>
              </a:rPr>
              <a:t>control inhibitori</a:t>
            </a:r>
            <a:r>
              <a:rPr lang="es-ES_tradnl" altLang="es-AR" sz="2200" i="1" smtClean="0"/>
              <a:t>o</a:t>
            </a:r>
            <a:r>
              <a:rPr lang="es-ES_tradnl" altLang="es-AR" sz="2200" smtClean="0"/>
              <a:t> permite el tiempo de demora necesario para elaborar una respuesta autorregulada. </a:t>
            </a:r>
          </a:p>
          <a:p>
            <a:pPr marL="0" indent="0" algn="just" eaLnBrk="1" hangingPunct="1">
              <a:buFont typeface="Arial" panose="020B0604020202020204" pitchFamily="34" charset="0"/>
              <a:buChar char="•"/>
            </a:pPr>
            <a:endParaRPr lang="es-ES_tradnl" altLang="es-AR" sz="2200" smtClean="0"/>
          </a:p>
          <a:p>
            <a:pPr marL="0" indent="0" algn="just" eaLnBrk="1" hangingPunct="1">
              <a:buFont typeface="Arial" panose="020B0604020202020204" pitchFamily="34" charset="0"/>
              <a:buChar char="•"/>
            </a:pPr>
            <a:r>
              <a:rPr lang="is-IS" altLang="es-AR" sz="2200" smtClean="0">
                <a:solidFill>
                  <a:srgbClr val="C00000"/>
                </a:solidFill>
              </a:rPr>
              <a:t>Anderson (2002): </a:t>
            </a:r>
            <a:r>
              <a:rPr lang="es-ES_tradnl" altLang="es-AR" sz="2200" smtClean="0"/>
              <a:t>cuatro dominios: control atencional, procesamiento de la información, flexibilidad cognitiva y establecimiento de metas. El </a:t>
            </a:r>
            <a:r>
              <a:rPr lang="es-ES_tradnl" altLang="es-AR" sz="2200" i="1" smtClean="0">
                <a:solidFill>
                  <a:srgbClr val="0070C0"/>
                </a:solidFill>
              </a:rPr>
              <a:t>control atencional </a:t>
            </a:r>
            <a:r>
              <a:rPr lang="es-ES_tradnl" altLang="es-AR" sz="2200" smtClean="0"/>
              <a:t>involucra la regulación y monitoreo de las acciones. Los cuatro sistemas trabajarían de manera integrativa para ejecutar acciones o tareas y constituyen un sistema de control. </a:t>
            </a:r>
            <a:endParaRPr lang="is-IS" altLang="es-AR" sz="2200" smtClean="0"/>
          </a:p>
          <a:p>
            <a:pPr marL="0" indent="0" algn="just" eaLnBrk="1" hangingPunct="1">
              <a:buFont typeface="Arial" panose="020B0604020202020204" pitchFamily="34" charset="0"/>
              <a:buChar char="•"/>
            </a:pPr>
            <a:endParaRPr lang="is-IS" altLang="es-AR" sz="2200" smtClean="0"/>
          </a:p>
          <a:p>
            <a:pPr marL="0" indent="0" algn="just" eaLnBrk="1" hangingPunct="1">
              <a:buFont typeface="Arial" panose="020B0604020202020204" pitchFamily="34" charset="0"/>
              <a:buChar char="•"/>
            </a:pPr>
            <a:endParaRPr lang="es-ES_tradnl" altLang="es-AR" sz="2200" smtClean="0"/>
          </a:p>
        </p:txBody>
      </p:sp>
      <p:sp>
        <p:nvSpPr>
          <p:cNvPr id="37892" name="CuadroTexto 8"/>
          <p:cNvSpPr txBox="1">
            <a:spLocks noChangeArrowheads="1"/>
          </p:cNvSpPr>
          <p:nvPr/>
        </p:nvSpPr>
        <p:spPr bwMode="auto">
          <a:xfrm>
            <a:off x="4618038" y="274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ES_tradnl" altLang="es-ES_tradnl">
              <a:solidFill>
                <a:schemeClr val="tx1"/>
              </a:solidFill>
              <a:latin typeface="Arial" panose="020B0604020202020204" pitchFamily="34" charset="0"/>
            </a:endParaRPr>
          </a:p>
        </p:txBody>
      </p:sp>
      <p:pic>
        <p:nvPicPr>
          <p:cNvPr id="37893" name="Picture 7" descr="carson_dellosa-1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3300" y="79375"/>
            <a:ext cx="13541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8914" name="Título 1"/>
          <p:cNvSpPr>
            <a:spLocks noGrp="1"/>
          </p:cNvSpPr>
          <p:nvPr>
            <p:ph type="title"/>
          </p:nvPr>
        </p:nvSpPr>
        <p:spPr>
          <a:xfrm>
            <a:off x="457200" y="274638"/>
            <a:ext cx="8229600" cy="633412"/>
          </a:xfrm>
        </p:spPr>
        <p:txBody>
          <a:bodyPr/>
          <a:lstStyle/>
          <a:p>
            <a:pPr eaLnBrk="1" hangingPunct="1"/>
            <a:r>
              <a:rPr lang="es-ES_tradnl" altLang="es-ES_tradnl" sz="2400" b="1" smtClean="0">
                <a:solidFill>
                  <a:srgbClr val="00B0F0"/>
                </a:solidFill>
              </a:rPr>
              <a:t>MODELOS EMPÍRICAMENTE VALIDADOS </a:t>
            </a:r>
          </a:p>
        </p:txBody>
      </p:sp>
      <p:sp>
        <p:nvSpPr>
          <p:cNvPr id="38915" name="Marcador de contenido 2"/>
          <p:cNvSpPr>
            <a:spLocks noGrp="1"/>
          </p:cNvSpPr>
          <p:nvPr>
            <p:ph idx="1"/>
          </p:nvPr>
        </p:nvSpPr>
        <p:spPr>
          <a:xfrm>
            <a:off x="457200" y="908050"/>
            <a:ext cx="8229600" cy="5834063"/>
          </a:xfrm>
        </p:spPr>
        <p:txBody>
          <a:bodyPr/>
          <a:lstStyle/>
          <a:p>
            <a:pPr algn="just" eaLnBrk="1" hangingPunct="1">
              <a:lnSpc>
                <a:spcPct val="90000"/>
              </a:lnSpc>
            </a:pPr>
            <a:r>
              <a:rPr lang="es-ES_tradnl" altLang="es-ES_tradnl" sz="2400" smtClean="0">
                <a:solidFill>
                  <a:srgbClr val="C00000"/>
                </a:solidFill>
              </a:rPr>
              <a:t>Miyake et al. (2000): </a:t>
            </a:r>
            <a:r>
              <a:rPr lang="es-ES_tradnl" altLang="es-ES_tradnl" sz="2400" smtClean="0"/>
              <a:t>unidad o diversidad de la FE. </a:t>
            </a:r>
            <a:r>
              <a:rPr lang="es-ES_tradnl" altLang="es-ES_tradnl" sz="2400" i="1" smtClean="0">
                <a:solidFill>
                  <a:srgbClr val="0070C0"/>
                </a:solidFill>
              </a:rPr>
              <a:t>AFC. </a:t>
            </a:r>
            <a:r>
              <a:rPr lang="es-ES_tradnl" altLang="es-ES_tradnl" sz="2400" smtClean="0"/>
              <a:t>Los resultados del estudio permitieron identificar tres componentes básicos o esenciales del FE: </a:t>
            </a:r>
            <a:r>
              <a:rPr lang="es-ES_tradnl" altLang="es-ES_tradnl" sz="2400" i="1" u="sng" smtClean="0">
                <a:solidFill>
                  <a:srgbClr val="0070C0"/>
                </a:solidFill>
              </a:rPr>
              <a:t>inhibición</a:t>
            </a:r>
            <a:r>
              <a:rPr lang="es-ES_tradnl" altLang="es-ES_tradnl" sz="2400" i="1" smtClean="0">
                <a:solidFill>
                  <a:srgbClr val="0070C0"/>
                </a:solidFill>
              </a:rPr>
              <a:t>, </a:t>
            </a:r>
            <a:r>
              <a:rPr lang="es-ES_tradnl" altLang="es-ES_tradnl" sz="2400" i="1" u="sng" smtClean="0">
                <a:solidFill>
                  <a:srgbClr val="0070C0"/>
                </a:solidFill>
              </a:rPr>
              <a:t>flexibilidad cognitiva </a:t>
            </a:r>
            <a:r>
              <a:rPr lang="es-ES_tradnl" altLang="es-ES_tradnl" sz="2400" i="1" smtClean="0">
                <a:solidFill>
                  <a:srgbClr val="0070C0"/>
                </a:solidFill>
              </a:rPr>
              <a:t>y </a:t>
            </a:r>
            <a:r>
              <a:rPr lang="es-ES_tradnl" altLang="es-ES_tradnl" sz="2400" i="1" u="sng" smtClean="0">
                <a:solidFill>
                  <a:srgbClr val="0070C0"/>
                </a:solidFill>
              </a:rPr>
              <a:t>actualización en la memoria de trabajo</a:t>
            </a:r>
            <a:r>
              <a:rPr lang="es-ES_tradnl" altLang="es-ES_tradnl" sz="2400" smtClean="0"/>
              <a:t>. Estos autores presentan las FE como operaciones básicas, relativamente simples que se combinan para formar otras más complejas (Miyake et al., 2000). </a:t>
            </a:r>
          </a:p>
          <a:p>
            <a:pPr algn="just" eaLnBrk="1" hangingPunct="1">
              <a:lnSpc>
                <a:spcPct val="90000"/>
              </a:lnSpc>
            </a:pPr>
            <a:endParaRPr lang="es-ES_tradnl" altLang="es-ES_tradnl" sz="2400" smtClean="0"/>
          </a:p>
          <a:p>
            <a:pPr algn="just" eaLnBrk="1" hangingPunct="1">
              <a:lnSpc>
                <a:spcPct val="90000"/>
              </a:lnSpc>
            </a:pPr>
            <a:r>
              <a:rPr lang="es-ES_tradnl" altLang="es-ES_tradnl" sz="2400" smtClean="0"/>
              <a:t>En la actualidad numerosas investigaciones señalan a la inhibición, la memoria de trabajo y la flexibilidad cognitiva como funciones ejecutivas básicas o esenciales, sobre las cuales se edifican otras más complejas: planificación, resolución de problemas (i.e. </a:t>
            </a:r>
            <a:r>
              <a:rPr lang="es-ES_tradnl" altLang="es-ES_tradnl" sz="2400" smtClean="0">
                <a:solidFill>
                  <a:srgbClr val="0070C0"/>
                </a:solidFill>
              </a:rPr>
              <a:t>Diamond, 2013</a:t>
            </a:r>
            <a:r>
              <a:rPr lang="es-ES_tradnl" altLang="es-ES_tradnl" sz="2400" smtClean="0"/>
              <a:t>). </a:t>
            </a:r>
          </a:p>
          <a:p>
            <a:pPr algn="just" eaLnBrk="1" hangingPunct="1">
              <a:lnSpc>
                <a:spcPct val="90000"/>
              </a:lnSpc>
            </a:pPr>
            <a:endParaRPr lang="es-ES_tradnl" altLang="es-ES_tradnl" sz="2400" smtClean="0"/>
          </a:p>
          <a:p>
            <a:pPr algn="just" eaLnBrk="1" hangingPunct="1">
              <a:lnSpc>
                <a:spcPct val="90000"/>
              </a:lnSpc>
            </a:pPr>
            <a:endParaRPr lang="es-ES_tradnl" altLang="es-ES_tradnl" sz="2400" smtClean="0"/>
          </a:p>
          <a:p>
            <a:pPr algn="just" eaLnBrk="1" hangingPunct="1">
              <a:lnSpc>
                <a:spcPct val="90000"/>
              </a:lnSpc>
            </a:pPr>
            <a:endParaRPr lang="es-ES_tradnl" altLang="es-ES_tradnl" sz="2400" smtClean="0"/>
          </a:p>
        </p:txBody>
      </p:sp>
      <p:pic>
        <p:nvPicPr>
          <p:cNvPr id="38916" name="Picture 7" descr="carson_dellosa-1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1725" y="146050"/>
            <a:ext cx="1441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9938" name="Título 1"/>
          <p:cNvSpPr>
            <a:spLocks noGrp="1"/>
          </p:cNvSpPr>
          <p:nvPr>
            <p:ph type="title"/>
          </p:nvPr>
        </p:nvSpPr>
        <p:spPr>
          <a:xfrm>
            <a:off x="457200" y="274638"/>
            <a:ext cx="8229600" cy="490537"/>
          </a:xfrm>
        </p:spPr>
        <p:txBody>
          <a:bodyPr/>
          <a:lstStyle/>
          <a:p>
            <a:pPr eaLnBrk="1" hangingPunct="1"/>
            <a:r>
              <a:rPr lang="es-ES_tradnl" altLang="es-ES_tradnl" sz="2400" b="1" smtClean="0">
                <a:solidFill>
                  <a:srgbClr val="00B0F0"/>
                </a:solidFill>
              </a:rPr>
              <a:t>MODELOS NEUROCIENTÍFICOS </a:t>
            </a:r>
          </a:p>
        </p:txBody>
      </p:sp>
      <p:sp>
        <p:nvSpPr>
          <p:cNvPr id="39939" name="Marcador de contenido 2"/>
          <p:cNvSpPr>
            <a:spLocks noGrp="1"/>
          </p:cNvSpPr>
          <p:nvPr>
            <p:ph idx="1"/>
          </p:nvPr>
        </p:nvSpPr>
        <p:spPr>
          <a:xfrm>
            <a:off x="457200" y="981075"/>
            <a:ext cx="8229600" cy="6119813"/>
          </a:xfrm>
        </p:spPr>
        <p:txBody>
          <a:bodyPr/>
          <a:lstStyle/>
          <a:p>
            <a:pPr algn="just" eaLnBrk="1" hangingPunct="1"/>
            <a:r>
              <a:rPr lang="es-ES_tradnl" altLang="es-ES_tradnl" sz="2400" smtClean="0"/>
              <a:t>Pretende alcanzar la unidad conceptual de las FE a partir de la interrelación de dos senderos de investigación (Aron, 2008). </a:t>
            </a:r>
          </a:p>
          <a:p>
            <a:pPr lvl="1" algn="just" eaLnBrk="1" hangingPunct="1"/>
            <a:r>
              <a:rPr lang="es-ES_tradnl" altLang="es-ES_tradnl" sz="1800" smtClean="0"/>
              <a:t>Desarrollo de paradigmas de la psicología experimental que proveen medidas más precisas de las FE que los “tests clásicos”.</a:t>
            </a:r>
          </a:p>
          <a:p>
            <a:pPr lvl="1" algn="just" eaLnBrk="1" hangingPunct="1"/>
            <a:r>
              <a:rPr lang="es-ES_tradnl" altLang="es-ES_tradnl" sz="1800" smtClean="0"/>
              <a:t>Uso de neuroim</a:t>
            </a:r>
            <a:r>
              <a:rPr lang="es-ES" altLang="es-ES_tradnl" sz="1800" smtClean="0"/>
              <a:t>á</a:t>
            </a:r>
            <a:r>
              <a:rPr lang="es-ES_tradnl" altLang="es-ES_tradnl" sz="1800" smtClean="0"/>
              <a:t>genes que permiten identificar los correlatos neurales del funcionamiento ejecutivo. </a:t>
            </a:r>
          </a:p>
          <a:p>
            <a:pPr algn="just" eaLnBrk="1" hangingPunct="1"/>
            <a:r>
              <a:rPr lang="es-ES_tradnl" altLang="es-ES_tradnl" sz="2400" smtClean="0">
                <a:solidFill>
                  <a:srgbClr val="C00000"/>
                </a:solidFill>
              </a:rPr>
              <a:t>Koechlin y Summerfield (2007): </a:t>
            </a:r>
            <a:r>
              <a:rPr lang="es-ES_tradnl" altLang="es-ES_tradnl" sz="2400" smtClean="0"/>
              <a:t>postula que las FE pueden ser subdivididas en un proceso de control jerárquicamente ordenado. </a:t>
            </a:r>
          </a:p>
          <a:p>
            <a:pPr algn="just" eaLnBrk="1" hangingPunct="1"/>
            <a:r>
              <a:rPr lang="es-ES_tradnl" altLang="es-ES_tradnl" sz="2400" i="1" smtClean="0">
                <a:solidFill>
                  <a:srgbClr val="00B0F0"/>
                </a:solidFill>
              </a:rPr>
              <a:t>Modelo en cascada </a:t>
            </a:r>
            <a:r>
              <a:rPr lang="es-ES_tradnl" altLang="es-ES_tradnl" sz="2400" smtClean="0"/>
              <a:t>que permite comprender el fraccionamiento y la integración funcional del córtex prefrontal dorsolateral (PFC). La arquitectura cognitiva del PFC dorsolateral interactúa con la zona orbitofrontal del mismo.</a:t>
            </a:r>
          </a:p>
        </p:txBody>
      </p:sp>
      <p:pic>
        <p:nvPicPr>
          <p:cNvPr id="39940" name="Picture 7" descr="carson_dellosa-1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388" y="173038"/>
            <a:ext cx="136683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62" name="Marcador de contenido 2"/>
          <p:cNvSpPr>
            <a:spLocks noGrp="1"/>
          </p:cNvSpPr>
          <p:nvPr>
            <p:ph idx="1"/>
          </p:nvPr>
        </p:nvSpPr>
        <p:spPr>
          <a:xfrm>
            <a:off x="457200" y="333375"/>
            <a:ext cx="8229600" cy="3629025"/>
          </a:xfrm>
        </p:spPr>
        <p:txBody>
          <a:bodyPr/>
          <a:lstStyle/>
          <a:p>
            <a:pPr algn="just" eaLnBrk="1" hangingPunct="1">
              <a:lnSpc>
                <a:spcPct val="80000"/>
              </a:lnSpc>
            </a:pPr>
            <a:r>
              <a:rPr lang="es-ES_tradnl" altLang="es-ES_tradnl" sz="2200" smtClean="0">
                <a:solidFill>
                  <a:srgbClr val="C00000"/>
                </a:solidFill>
              </a:rPr>
              <a:t>Rueda et al. (2005): </a:t>
            </a:r>
            <a:r>
              <a:rPr lang="es-ES_tradnl" altLang="es-ES_tradnl" sz="2200" smtClean="0"/>
              <a:t>autorregulación cognitiva y emocional. Los autores pretenden dilucidar las diferentes redes neurales involucradas en este proceso y su relación con la atención ejecutiva. Observan que el </a:t>
            </a:r>
            <a:r>
              <a:rPr lang="es-ES_tradnl" altLang="es-ES_tradnl" sz="2200" smtClean="0">
                <a:solidFill>
                  <a:srgbClr val="0070C0"/>
                </a:solidFill>
              </a:rPr>
              <a:t>área dorsal del cíngulo anterior </a:t>
            </a:r>
            <a:r>
              <a:rPr lang="es-ES_tradnl" altLang="es-ES_tradnl" sz="2200" smtClean="0"/>
              <a:t>está más relacionada con los procesos de autorregulación cognitiva, mientras que la </a:t>
            </a:r>
            <a:r>
              <a:rPr lang="es-ES_tradnl" altLang="es-ES_tradnl" sz="2200" smtClean="0">
                <a:solidFill>
                  <a:srgbClr val="0070C0"/>
                </a:solidFill>
              </a:rPr>
              <a:t>zona ventral del cíngulo </a:t>
            </a:r>
            <a:r>
              <a:rPr lang="es-ES_tradnl" altLang="es-ES_tradnl" sz="2200" smtClean="0"/>
              <a:t>estaría más relacionada con la autorregulación emocional. Ambas redes conformarían una red neural más amplia que sustenta el complejo proceso de autorregulación. Además, observan que las redes involucradas en la atención ejecutiva, el giro cingulado anterior, se activan en tareas que requieren autorregulación. </a:t>
            </a:r>
          </a:p>
          <a:p>
            <a:pPr eaLnBrk="1" hangingPunct="1">
              <a:lnSpc>
                <a:spcPct val="80000"/>
              </a:lnSpc>
            </a:pPr>
            <a:endParaRPr lang="es-ES_tradnl" altLang="es-ES_tradnl" sz="2200" smtClean="0"/>
          </a:p>
        </p:txBody>
      </p:sp>
      <p:pic>
        <p:nvPicPr>
          <p:cNvPr id="40963" name="Imagen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6913" y="4437063"/>
            <a:ext cx="47720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1986" name="Marcador de contenido 2"/>
          <p:cNvSpPr>
            <a:spLocks noGrp="1"/>
          </p:cNvSpPr>
          <p:nvPr>
            <p:ph idx="1"/>
          </p:nvPr>
        </p:nvSpPr>
        <p:spPr>
          <a:xfrm>
            <a:off x="457200" y="44450"/>
            <a:ext cx="8229600" cy="4897438"/>
          </a:xfrm>
        </p:spPr>
        <p:txBody>
          <a:bodyPr/>
          <a:lstStyle/>
          <a:p>
            <a:pPr algn="just" eaLnBrk="1" hangingPunct="1"/>
            <a:r>
              <a:rPr lang="is-IS" altLang="es-ES_tradnl" sz="2200" smtClean="0">
                <a:solidFill>
                  <a:srgbClr val="C00000"/>
                </a:solidFill>
              </a:rPr>
              <a:t>Aron (2008): </a:t>
            </a:r>
            <a:r>
              <a:rPr lang="es-ES_tradnl" altLang="es-ES_tradnl" sz="2200" smtClean="0"/>
              <a:t>La integración de estos aportes permite pensar el sustrato neuroanat</a:t>
            </a:r>
            <a:r>
              <a:rPr lang="es-ES" altLang="es-ES_tradnl" sz="2200" smtClean="0"/>
              <a:t>ó</a:t>
            </a:r>
            <a:r>
              <a:rPr lang="es-ES_tradnl" altLang="es-ES_tradnl" sz="2200" smtClean="0"/>
              <a:t>mico de las FE como una </a:t>
            </a:r>
            <a:r>
              <a:rPr lang="es-ES_tradnl" altLang="es-ES_tradnl" sz="2200" i="1" smtClean="0">
                <a:solidFill>
                  <a:srgbClr val="0070C0"/>
                </a:solidFill>
              </a:rPr>
              <a:t>red de regiones cerebrales específicas, interconectadas por vías que transmiten información</a:t>
            </a:r>
            <a:r>
              <a:rPr lang="es-ES_tradnl" altLang="es-ES_tradnl" sz="2200" smtClean="0"/>
              <a:t>. Plantea la necesidad de identificar los </a:t>
            </a:r>
            <a:r>
              <a:rPr lang="es-ES_tradnl" altLang="es-ES_tradnl" sz="2200" i="1" smtClean="0">
                <a:solidFill>
                  <a:srgbClr val="0070C0"/>
                </a:solidFill>
              </a:rPr>
              <a:t>nodos críticos </a:t>
            </a:r>
            <a:r>
              <a:rPr lang="es-ES_tradnl" altLang="es-ES_tradnl" sz="2200" smtClean="0"/>
              <a:t>de esta red como un modo de poder comprender la interrelación de las distintos componentes ejecutivos. Algunos nodos, los cuales asigna a FE como la inhibición, el monitoreo y la resolución de conflictos. Teoría del procesamiento de la información propone una explicación sobre la interconexión de las distintas áreas, construyendo de este modo una imagen neural del control cognitivo. </a:t>
            </a:r>
          </a:p>
          <a:p>
            <a:pPr algn="just" eaLnBrk="1" hangingPunct="1"/>
            <a:endParaRPr lang="is-IS" altLang="es-ES_tradnl" sz="2200" smtClean="0"/>
          </a:p>
          <a:p>
            <a:pPr algn="just" eaLnBrk="1" hangingPunct="1"/>
            <a:endParaRPr lang="es-ES_tradnl" altLang="es-ES_tradnl" sz="2200" smtClean="0"/>
          </a:p>
        </p:txBody>
      </p:sp>
      <p:pic>
        <p:nvPicPr>
          <p:cNvPr id="41987" name="Imagen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1863" y="4305300"/>
            <a:ext cx="27146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Imagen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650" y="4354513"/>
            <a:ext cx="4824413"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611188" y="333375"/>
            <a:ext cx="6589712" cy="571500"/>
          </a:xfrm>
        </p:spPr>
        <p:txBody>
          <a:bodyPr/>
          <a:lstStyle/>
          <a:p>
            <a:r>
              <a:rPr lang="es-ES_tradnl" altLang="es-ES_tradnl" b="1" smtClean="0">
                <a:solidFill>
                  <a:srgbClr val="FF0000"/>
                </a:solidFill>
              </a:rPr>
              <a:t>RECORRIDO</a:t>
            </a:r>
          </a:p>
        </p:txBody>
      </p:sp>
      <p:sp>
        <p:nvSpPr>
          <p:cNvPr id="20483" name="Marcador de contenido 2"/>
          <p:cNvSpPr>
            <a:spLocks noGrp="1"/>
          </p:cNvSpPr>
          <p:nvPr>
            <p:ph idx="1"/>
          </p:nvPr>
        </p:nvSpPr>
        <p:spPr>
          <a:xfrm>
            <a:off x="611188" y="1196975"/>
            <a:ext cx="7848600" cy="5111750"/>
          </a:xfrm>
        </p:spPr>
        <p:txBody>
          <a:bodyPr/>
          <a:lstStyle/>
          <a:p>
            <a:pPr algn="just"/>
            <a:r>
              <a:rPr lang="es-ES_tradnl" altLang="es-ES_tradnl" sz="2400" smtClean="0"/>
              <a:t>Definici</a:t>
            </a:r>
            <a:r>
              <a:rPr lang="es-ES" altLang="es-ES_tradnl" sz="2400" smtClean="0"/>
              <a:t>ón de FE</a:t>
            </a:r>
          </a:p>
          <a:p>
            <a:pPr algn="just"/>
            <a:r>
              <a:rPr lang="es-ES" altLang="es-ES_tradnl" sz="2400" smtClean="0"/>
              <a:t>Modelos Teóricos</a:t>
            </a:r>
          </a:p>
          <a:p>
            <a:pPr algn="just"/>
            <a:r>
              <a:rPr lang="es-ES" altLang="es-ES_tradnl" sz="2400" smtClean="0"/>
              <a:t>Componentes de las FE</a:t>
            </a:r>
          </a:p>
          <a:p>
            <a:pPr algn="just"/>
            <a:r>
              <a:rPr lang="es-ES" altLang="es-ES_tradnl" sz="2400" smtClean="0"/>
              <a:t>Tests de FE</a:t>
            </a:r>
          </a:p>
          <a:p>
            <a:pPr algn="just"/>
            <a:r>
              <a:rPr lang="es-ES" altLang="es-ES_tradnl" sz="2400" smtClean="0"/>
              <a:t>Desarrollo de las FE: maduración y contexto sociocultural.</a:t>
            </a:r>
          </a:p>
          <a:p>
            <a:pPr algn="just"/>
            <a:r>
              <a:rPr lang="es-ES" altLang="es-ES_tradnl" sz="2400" smtClean="0"/>
              <a:t>Relación entre FE y rendimiento escolar</a:t>
            </a:r>
          </a:p>
          <a:p>
            <a:pPr algn="just"/>
            <a:r>
              <a:rPr lang="es-ES" altLang="es-ES_tradnl" sz="2400" smtClean="0"/>
              <a:t>Promoción de las FE en el salón de clases: estrategias para estimular las habilidades de planificación, organización, flexibilidad cognitiva, iniciativa y control inhibitorio</a:t>
            </a:r>
          </a:p>
          <a:p>
            <a:pPr algn="just"/>
            <a:endParaRPr lang="es-ES" altLang="es-ES_tradnl" sz="2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3010" name="Marcador de contenido 2"/>
          <p:cNvSpPr>
            <a:spLocks noGrp="1"/>
          </p:cNvSpPr>
          <p:nvPr>
            <p:ph idx="1"/>
          </p:nvPr>
        </p:nvSpPr>
        <p:spPr>
          <a:xfrm>
            <a:off x="468313" y="333375"/>
            <a:ext cx="8229600" cy="5029200"/>
          </a:xfrm>
        </p:spPr>
        <p:txBody>
          <a:bodyPr/>
          <a:lstStyle/>
          <a:p>
            <a:pPr algn="just" eaLnBrk="1" hangingPunct="1"/>
            <a:r>
              <a:rPr lang="es-ES_tradnl" altLang="es-ES_tradnl" sz="2200" smtClean="0"/>
              <a:t>En s</a:t>
            </a:r>
            <a:r>
              <a:rPr lang="es-ES" altLang="es-ES_tradnl" sz="2200" smtClean="0"/>
              <a:t>í</a:t>
            </a:r>
            <a:r>
              <a:rPr lang="es-ES_tradnl" altLang="es-ES_tradnl" sz="2200" smtClean="0"/>
              <a:t>ntesis, los trabajos neurocient</a:t>
            </a:r>
            <a:r>
              <a:rPr lang="es-ES" altLang="es-ES_tradnl" sz="2200" smtClean="0"/>
              <a:t>í</a:t>
            </a:r>
            <a:r>
              <a:rPr lang="es-ES_tradnl" altLang="es-ES_tradnl" sz="2200" smtClean="0"/>
              <a:t>ficos presentados muestran un perfil complejo del sustrato neuroanat</a:t>
            </a:r>
            <a:r>
              <a:rPr lang="es-ES" altLang="es-ES_tradnl" sz="2200" smtClean="0"/>
              <a:t>ó</a:t>
            </a:r>
            <a:r>
              <a:rPr lang="es-ES_tradnl" altLang="es-ES_tradnl" sz="2200" smtClean="0"/>
              <a:t>mico del funcionamiento ejecutivo. Se trata de una red neural amplia formada por diferentes regiones cerebrales funcionalmente interconectadas. </a:t>
            </a:r>
          </a:p>
          <a:p>
            <a:pPr algn="just" eaLnBrk="1" hangingPunct="1">
              <a:buFont typeface="Arial" panose="020B0604020202020204" pitchFamily="34" charset="0"/>
              <a:buChar char="•"/>
            </a:pPr>
            <a:endParaRPr lang="es-ES_tradnl" altLang="es-ES_tradnl" sz="2200" smtClean="0"/>
          </a:p>
          <a:p>
            <a:pPr algn="just" eaLnBrk="1" hangingPunct="1"/>
            <a:r>
              <a:rPr lang="es-ES_tradnl" altLang="es-ES_tradnl" sz="2200" smtClean="0"/>
              <a:t>Postular al control cognitivo o la autorregulación, como un concepto clave  de las FE. </a:t>
            </a:r>
          </a:p>
          <a:p>
            <a:pPr algn="just" eaLnBrk="1" hangingPunct="1">
              <a:buFont typeface="Arial" panose="020B0604020202020204" pitchFamily="34" charset="0"/>
              <a:buChar char="•"/>
            </a:pPr>
            <a:endParaRPr lang="es-ES_tradnl" altLang="es-ES_tradnl" sz="2200" smtClean="0"/>
          </a:p>
          <a:p>
            <a:pPr algn="just" eaLnBrk="1" hangingPunct="1"/>
            <a:r>
              <a:rPr lang="es-ES_tradnl" altLang="es-ES_tradnl" sz="2200" smtClean="0"/>
              <a:t>Comprender la organización y estructura del sistema interrelacionado en que consiste el control cognitivo ha requerido el aporte de diversas disciplinas cient</a:t>
            </a:r>
            <a:r>
              <a:rPr lang="es-ES" altLang="es-ES_tradnl" sz="2200" smtClean="0"/>
              <a:t>íf</a:t>
            </a:r>
            <a:r>
              <a:rPr lang="es-ES_tradnl" altLang="es-ES_tradnl" sz="2200" smtClean="0"/>
              <a:t>icas. </a:t>
            </a:r>
          </a:p>
          <a:p>
            <a:pPr algn="just" eaLnBrk="1" hangingPunct="1">
              <a:buFont typeface="Arial" panose="020B0604020202020204" pitchFamily="34" charset="0"/>
              <a:buChar char="•"/>
            </a:pPr>
            <a:endParaRPr lang="es-ES_tradnl" altLang="es-ES_tradnl" sz="2200" smtClean="0"/>
          </a:p>
          <a:p>
            <a:pPr algn="just" eaLnBrk="1" hangingPunct="1"/>
            <a:r>
              <a:rPr lang="es-ES_tradnl" altLang="es-ES_tradnl" sz="2200" smtClean="0"/>
              <a:t>Imagen neural del sistema de control cognitivo y, paralelamente, la construcci</a:t>
            </a:r>
            <a:r>
              <a:rPr lang="es-ES" altLang="es-ES_tradnl" sz="2200" smtClean="0"/>
              <a:t>ó</a:t>
            </a:r>
            <a:r>
              <a:rPr lang="es-ES_tradnl" altLang="es-ES_tradnl" sz="2200" smtClean="0"/>
              <a:t>n de los modelos teóricos más depurados. </a:t>
            </a:r>
          </a:p>
          <a:p>
            <a:pPr algn="just" eaLnBrk="1" hangingPunct="1">
              <a:buFont typeface="Arial" panose="020B0604020202020204" pitchFamily="34" charset="0"/>
              <a:buChar char="•"/>
            </a:pPr>
            <a:endParaRPr lang="es-ES_tradnl" altLang="es-ES_tradnl" sz="22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034" name="Título 1"/>
          <p:cNvSpPr>
            <a:spLocks noGrp="1"/>
          </p:cNvSpPr>
          <p:nvPr>
            <p:ph type="title"/>
          </p:nvPr>
        </p:nvSpPr>
        <p:spPr>
          <a:xfrm>
            <a:off x="457200" y="274638"/>
            <a:ext cx="8229600" cy="490537"/>
          </a:xfrm>
        </p:spPr>
        <p:txBody>
          <a:bodyPr/>
          <a:lstStyle/>
          <a:p>
            <a:pPr eaLnBrk="1" hangingPunct="1"/>
            <a:r>
              <a:rPr lang="es-ES_tradnl" altLang="es-ES_tradnl" sz="2400" b="1" smtClean="0">
                <a:solidFill>
                  <a:srgbClr val="00B0F0"/>
                </a:solidFill>
              </a:rPr>
              <a:t>COMPONENTES DEL FUNCIONAMIENTO EJECUTIVO </a:t>
            </a:r>
          </a:p>
        </p:txBody>
      </p:sp>
      <p:sp>
        <p:nvSpPr>
          <p:cNvPr id="44035" name="Marcador de contenido 2"/>
          <p:cNvSpPr>
            <a:spLocks noGrp="1"/>
          </p:cNvSpPr>
          <p:nvPr>
            <p:ph idx="1"/>
          </p:nvPr>
        </p:nvSpPr>
        <p:spPr>
          <a:xfrm>
            <a:off x="179388" y="1052513"/>
            <a:ext cx="8964612" cy="5472112"/>
          </a:xfrm>
        </p:spPr>
        <p:txBody>
          <a:bodyPr/>
          <a:lstStyle/>
          <a:p>
            <a:pPr marL="0" indent="0" algn="just" eaLnBrk="1" hangingPunct="1">
              <a:buFontTx/>
              <a:buNone/>
            </a:pPr>
            <a:r>
              <a:rPr lang="pt-BR" altLang="es-AR" sz="2000" b="1" smtClean="0">
                <a:solidFill>
                  <a:srgbClr val="00B8FC"/>
                </a:solidFill>
              </a:rPr>
              <a:t>FRÍAS O CÁLIDAS: Implicancia del procesamiento emocional </a:t>
            </a:r>
          </a:p>
          <a:p>
            <a:pPr marL="0" indent="0" algn="just" eaLnBrk="1" hangingPunct="1">
              <a:buFont typeface="Arial" panose="020B0604020202020204" pitchFamily="34" charset="0"/>
              <a:buChar char="•"/>
            </a:pPr>
            <a:r>
              <a:rPr lang="pt-BR" altLang="es-AR" sz="2200" smtClean="0"/>
              <a:t>Las </a:t>
            </a:r>
            <a:r>
              <a:rPr lang="pt-BR" altLang="es-AR" sz="2200" b="1" smtClean="0">
                <a:solidFill>
                  <a:srgbClr val="0070C0"/>
                </a:solidFill>
              </a:rPr>
              <a:t>funciones fr</a:t>
            </a:r>
            <a:r>
              <a:rPr lang="es-ES" altLang="es-AR" sz="2200" b="1" smtClean="0">
                <a:solidFill>
                  <a:srgbClr val="0070C0"/>
                </a:solidFill>
              </a:rPr>
              <a:t>í</a:t>
            </a:r>
            <a:r>
              <a:rPr lang="pt-BR" altLang="es-AR" sz="2200" b="1" smtClean="0">
                <a:solidFill>
                  <a:srgbClr val="0070C0"/>
                </a:solidFill>
              </a:rPr>
              <a:t>as</a:t>
            </a:r>
            <a:r>
              <a:rPr lang="pt-BR" altLang="es-AR" sz="2200" smtClean="0"/>
              <a:t> actividad de la corteza prefrontal dorsolateral. Involucradas razonamiento y procesamiento cognitivo de información abstracta. Ej: memoria de trabajo, planificación. </a:t>
            </a:r>
          </a:p>
          <a:p>
            <a:pPr marL="0" indent="0" algn="just" eaLnBrk="1" hangingPunct="1">
              <a:buFont typeface="Arial" panose="020B0604020202020204" pitchFamily="34" charset="0"/>
              <a:buChar char="•"/>
            </a:pPr>
            <a:endParaRPr lang="pt-BR" altLang="es-AR" sz="2000" smtClean="0"/>
          </a:p>
          <a:p>
            <a:pPr marL="0" indent="0" algn="just" eaLnBrk="1" hangingPunct="1">
              <a:buFont typeface="Arial" panose="020B0604020202020204" pitchFamily="34" charset="0"/>
              <a:buChar char="•"/>
            </a:pPr>
            <a:endParaRPr lang="pt-BR" altLang="es-AR" sz="2000" smtClean="0"/>
          </a:p>
          <a:p>
            <a:pPr marL="0" indent="0" algn="just" eaLnBrk="1" hangingPunct="1">
              <a:buFont typeface="Arial" panose="020B0604020202020204" pitchFamily="34" charset="0"/>
              <a:buChar char="•"/>
            </a:pPr>
            <a:endParaRPr lang="pt-BR" altLang="es-AR" sz="2000" smtClean="0"/>
          </a:p>
          <a:p>
            <a:pPr marL="0" indent="0" algn="just" eaLnBrk="1" hangingPunct="1">
              <a:buFont typeface="Arial" panose="020B0604020202020204" pitchFamily="34" charset="0"/>
              <a:buChar char="•"/>
            </a:pPr>
            <a:endParaRPr lang="pt-BR" altLang="es-AR" sz="2000" smtClean="0"/>
          </a:p>
          <a:p>
            <a:pPr marL="0" indent="0" algn="just" eaLnBrk="1" hangingPunct="1">
              <a:buFont typeface="Arial" panose="020B0604020202020204" pitchFamily="34" charset="0"/>
              <a:buChar char="•"/>
            </a:pPr>
            <a:r>
              <a:rPr lang="pt-BR" altLang="es-AR" sz="2000" smtClean="0"/>
              <a:t>Las </a:t>
            </a:r>
            <a:r>
              <a:rPr lang="pt-BR" altLang="es-AR" sz="2000" b="1" smtClean="0">
                <a:solidFill>
                  <a:srgbClr val="FF0000"/>
                </a:solidFill>
              </a:rPr>
              <a:t>funciones cálidas </a:t>
            </a:r>
            <a:r>
              <a:rPr lang="pt-BR" altLang="es-AR" sz="2000" smtClean="0"/>
              <a:t>implicadas en el tratamiento de la informaci</a:t>
            </a:r>
            <a:r>
              <a:rPr lang="es-ES" altLang="es-AR" sz="2000" smtClean="0"/>
              <a:t>ó</a:t>
            </a:r>
            <a:r>
              <a:rPr lang="pt-BR" altLang="es-AR" sz="2000" smtClean="0"/>
              <a:t>n emocional que proviene de la subcorteza. Zona </a:t>
            </a:r>
            <a:r>
              <a:rPr lang="es-ES" altLang="es-AR" sz="2000" smtClean="0"/>
              <a:t>ó</a:t>
            </a:r>
            <a:r>
              <a:rPr lang="pt-BR" altLang="es-AR" sz="2000" smtClean="0"/>
              <a:t>rbito frontal. Ej: control de los impulsos, toma de decisiones y el reconocimiento de la perspectiva del otro </a:t>
            </a:r>
            <a:r>
              <a:rPr lang="pt-BR" altLang="es-AR" sz="1600" smtClean="0">
                <a:solidFill>
                  <a:srgbClr val="0070C0"/>
                </a:solidFill>
              </a:rPr>
              <a:t>(Hongwanishkul, Happaney, Lee, &amp; Zelazo 2005; Metcalfe &amp; Mischel, 1999; Zelazo &amp; Müler, 2002).</a:t>
            </a:r>
          </a:p>
          <a:p>
            <a:pPr marL="0" indent="0" algn="just" eaLnBrk="1" hangingPunct="1">
              <a:buFont typeface="Arial" panose="020B0604020202020204" pitchFamily="34" charset="0"/>
              <a:buChar char="•"/>
            </a:pPr>
            <a:endParaRPr lang="es-ES_tradnl" altLang="es-AR" sz="2000" smtClean="0"/>
          </a:p>
        </p:txBody>
      </p:sp>
      <p:pic>
        <p:nvPicPr>
          <p:cNvPr id="44036" name="Imagen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6113" y="3141663"/>
            <a:ext cx="27717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5058" name="Marcador de contenido 2"/>
          <p:cNvSpPr>
            <a:spLocks noGrp="1"/>
          </p:cNvSpPr>
          <p:nvPr>
            <p:ph idx="1"/>
          </p:nvPr>
        </p:nvSpPr>
        <p:spPr>
          <a:xfrm>
            <a:off x="323850" y="188913"/>
            <a:ext cx="8229600" cy="5761037"/>
          </a:xfrm>
        </p:spPr>
        <p:txBody>
          <a:bodyPr/>
          <a:lstStyle/>
          <a:p>
            <a:pPr marL="0" indent="0" algn="just" eaLnBrk="1" hangingPunct="1">
              <a:buFontTx/>
              <a:buNone/>
            </a:pPr>
            <a:r>
              <a:rPr lang="es-ES_tradnl" altLang="es-AR" sz="2200" b="1" smtClean="0">
                <a:solidFill>
                  <a:srgbClr val="00B8FC"/>
                </a:solidFill>
              </a:rPr>
              <a:t>DINÁMICAS O ESTRATÉGICAS: consecuci</a:t>
            </a:r>
            <a:r>
              <a:rPr lang="es-ES" altLang="es-AR" sz="2200" b="1" smtClean="0">
                <a:solidFill>
                  <a:srgbClr val="00B8FC"/>
                </a:solidFill>
              </a:rPr>
              <a:t>ón de metas</a:t>
            </a:r>
            <a:r>
              <a:rPr lang="es-ES_tradnl" altLang="es-AR" sz="2200" b="1" smtClean="0">
                <a:solidFill>
                  <a:srgbClr val="00B8FC"/>
                </a:solidFill>
              </a:rPr>
              <a:t> </a:t>
            </a:r>
          </a:p>
          <a:p>
            <a:pPr marL="0" indent="0" algn="just" eaLnBrk="1" hangingPunct="1">
              <a:buFont typeface="Arial" panose="020B0604020202020204" pitchFamily="34" charset="0"/>
              <a:buChar char="•"/>
            </a:pPr>
            <a:r>
              <a:rPr lang="es-ES_tradnl" altLang="es-AR" sz="2200" smtClean="0"/>
              <a:t>Las FE estratégicas son aquellas que están dirigidas a una meta, se relacionan con la iniciación de un tipo de respuestas y la consecución de una meta. </a:t>
            </a:r>
          </a:p>
          <a:p>
            <a:pPr marL="0" indent="0" algn="just" eaLnBrk="1" hangingPunct="1">
              <a:buFont typeface="Arial" panose="020B0604020202020204" pitchFamily="34" charset="0"/>
              <a:buChar char="•"/>
            </a:pPr>
            <a:r>
              <a:rPr lang="es-ES_tradnl" altLang="es-AR" sz="2200" smtClean="0"/>
              <a:t>Las dinámicas son las responsables del control activo y transitorio de una actividad en desarrollo, garantizando la flexibilidad del comportamiento durante la actividad en ejecución </a:t>
            </a:r>
            <a:r>
              <a:rPr lang="es-ES_tradnl" altLang="es-AR" smtClean="0">
                <a:solidFill>
                  <a:srgbClr val="0070C0"/>
                </a:solidFill>
              </a:rPr>
              <a:t>(Huettel, Martin, Jurkowski, &amp; Mc Carthyet, 2004). </a:t>
            </a:r>
          </a:p>
          <a:p>
            <a:pPr marL="0" indent="0" algn="just" eaLnBrk="1" hangingPunct="1">
              <a:buFont typeface="Arial" panose="020B0604020202020204" pitchFamily="34" charset="0"/>
              <a:buChar char="•"/>
            </a:pPr>
            <a:endParaRPr lang="es-ES_tradnl" altLang="es-AR" sz="2200" smtClean="0"/>
          </a:p>
          <a:p>
            <a:pPr marL="0" indent="0" algn="just" eaLnBrk="1" hangingPunct="1">
              <a:buFontTx/>
              <a:buNone/>
            </a:pPr>
            <a:r>
              <a:rPr lang="es-ES_tradnl" altLang="es-AR" sz="2200" b="1" smtClean="0">
                <a:solidFill>
                  <a:srgbClr val="00B0F0"/>
                </a:solidFill>
              </a:rPr>
              <a:t>BASES NEUROANATÓMICAS </a:t>
            </a:r>
          </a:p>
          <a:p>
            <a:pPr marL="0" indent="0" algn="just" eaLnBrk="1" hangingPunct="1">
              <a:buFont typeface="Arial" panose="020B0604020202020204" pitchFamily="34" charset="0"/>
              <a:buChar char="•"/>
            </a:pPr>
            <a:r>
              <a:rPr lang="es-ES_tradnl" altLang="es-AR" sz="2200" smtClean="0"/>
              <a:t>Esta clasificación asume que determinadas divisiones funcionales de la corteza prefrontal, y sus conexiones con otras regiones corticales y subcorticales, presentan una asociación más robusta con determinados procesos ejecutivos, los cuales son relativamente independientes y disociables entre sí </a:t>
            </a:r>
            <a:r>
              <a:rPr lang="es-ES_tradnl" altLang="es-AR" smtClean="0">
                <a:solidFill>
                  <a:srgbClr val="0070C0"/>
                </a:solidFill>
              </a:rPr>
              <a:t>(Verdejo-García &amp; Bechara, 2010). </a:t>
            </a:r>
          </a:p>
          <a:p>
            <a:pPr marL="0" indent="0" algn="just" eaLnBrk="1" hangingPunct="1">
              <a:buFont typeface="Arial" panose="020B0604020202020204" pitchFamily="34" charset="0"/>
              <a:buChar char="•"/>
            </a:pPr>
            <a:endParaRPr lang="es-ES_tradnl" altLang="es-AR" sz="22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082" name="Marcador de contenido 2"/>
          <p:cNvSpPr>
            <a:spLocks noGrp="1"/>
          </p:cNvSpPr>
          <p:nvPr>
            <p:ph idx="1"/>
          </p:nvPr>
        </p:nvSpPr>
        <p:spPr>
          <a:xfrm>
            <a:off x="395288" y="2060575"/>
            <a:ext cx="8353425" cy="4797425"/>
          </a:xfrm>
        </p:spPr>
        <p:txBody>
          <a:bodyPr/>
          <a:lstStyle/>
          <a:p>
            <a:pPr algn="just" eaLnBrk="1" hangingPunct="1">
              <a:lnSpc>
                <a:spcPct val="90000"/>
              </a:lnSpc>
            </a:pPr>
            <a:r>
              <a:rPr lang="es-ES_tradnl" altLang="es-ES_tradnl" sz="2000" smtClean="0"/>
              <a:t>La </a:t>
            </a:r>
            <a:r>
              <a:rPr lang="es-ES_tradnl" altLang="es-ES_tradnl" sz="2000" i="1" smtClean="0">
                <a:solidFill>
                  <a:srgbClr val="0070C0"/>
                </a:solidFill>
              </a:rPr>
              <a:t>inhibición conductual </a:t>
            </a:r>
            <a:r>
              <a:rPr lang="es-ES_tradnl" altLang="es-ES_tradnl" sz="2000" smtClean="0"/>
              <a:t>comprende detener una respuesta dominante, suprimir una respuesta en curso y el cambio de un patrón de respuesta a otro. Córtex cingulado anterior, el córtex prefrontal dorsolateral, el lóbulo parietal inferior, el núcleo caudado, el núcleo accumbens y las regiones orbitofrontales </a:t>
            </a:r>
            <a:r>
              <a:rPr lang="es-ES_tradnl" altLang="es-ES_tradnl" sz="1600" smtClean="0"/>
              <a:t>(Karch &amp; Mulert, 2010). </a:t>
            </a:r>
          </a:p>
          <a:p>
            <a:pPr algn="just" eaLnBrk="1" hangingPunct="1">
              <a:lnSpc>
                <a:spcPct val="90000"/>
              </a:lnSpc>
            </a:pPr>
            <a:endParaRPr lang="es-ES_tradnl" altLang="es-ES_tradnl" sz="2000" smtClean="0"/>
          </a:p>
          <a:p>
            <a:pPr algn="just" eaLnBrk="1" hangingPunct="1">
              <a:lnSpc>
                <a:spcPct val="90000"/>
              </a:lnSpc>
            </a:pPr>
            <a:r>
              <a:rPr lang="es-ES_tradnl" altLang="es-ES_tradnl" sz="2000" smtClean="0"/>
              <a:t>La </a:t>
            </a:r>
            <a:r>
              <a:rPr lang="es-ES_tradnl" altLang="es-ES_tradnl" sz="2000" i="1" smtClean="0">
                <a:solidFill>
                  <a:srgbClr val="0070C0"/>
                </a:solidFill>
              </a:rPr>
              <a:t>inhibición de la atención </a:t>
            </a:r>
            <a:r>
              <a:rPr lang="es-ES_tradnl" altLang="es-ES_tradnl" sz="2000" smtClean="0"/>
              <a:t>implica inhibir estímulos irrelevantes optimizando los procesos de focalización, sostenimiento y cambio atencional en la consecución</a:t>
            </a:r>
            <a:r>
              <a:rPr lang="es-ES" altLang="es-ES_tradnl" sz="2000" smtClean="0"/>
              <a:t> de una meta</a:t>
            </a:r>
            <a:r>
              <a:rPr lang="es-ES_tradnl" altLang="es-ES_tradnl" sz="2000" smtClean="0"/>
              <a:t> </a:t>
            </a:r>
            <a:r>
              <a:rPr lang="es-ES_tradnl" altLang="es-ES_tradnl" sz="1400" smtClean="0"/>
              <a:t>(Wright &amp; Diamond, 2014)</a:t>
            </a:r>
            <a:r>
              <a:rPr lang="es-ES_tradnl" altLang="es-ES_tradnl" sz="2000" smtClean="0"/>
              <a:t>. </a:t>
            </a:r>
            <a:r>
              <a:rPr lang="es-ES_tradnl" altLang="es-ES_tradnl" sz="2000" i="1" smtClean="0">
                <a:solidFill>
                  <a:srgbClr val="0070C0"/>
                </a:solidFill>
              </a:rPr>
              <a:t>Control de la interferencia</a:t>
            </a:r>
            <a:r>
              <a:rPr lang="es-ES_tradnl" altLang="es-ES_tradnl" sz="2000" smtClean="0"/>
              <a:t>, el cual involucra procesos de atención selectiva e inhibición cognitiva necesario para la resolución de tareas que implican dirimir conflictos entre estímulos competitivos. La parte derecha de la región prefrontal anterior y ventrolateral </a:t>
            </a:r>
            <a:r>
              <a:rPr lang="es-ES_tradnl" altLang="es-ES_tradnl" sz="1600" smtClean="0"/>
              <a:t>(Barkley, 1998) </a:t>
            </a:r>
            <a:r>
              <a:rPr lang="es-ES_tradnl" altLang="es-ES_tradnl" sz="2000" smtClean="0"/>
              <a:t>y con la corteza prefrontal inferior del HI </a:t>
            </a:r>
            <a:r>
              <a:rPr lang="es-ES_tradnl" altLang="es-ES_tradnl" sz="1600" smtClean="0"/>
              <a:t>(Capilla et al., 2004). </a:t>
            </a:r>
            <a:endParaRPr lang="es-ES_tradnl" altLang="es-ES_tradnl" sz="2000" smtClean="0"/>
          </a:p>
          <a:p>
            <a:pPr algn="just" eaLnBrk="1" hangingPunct="1">
              <a:lnSpc>
                <a:spcPct val="90000"/>
              </a:lnSpc>
            </a:pPr>
            <a:endParaRPr lang="es-ES_tradnl" altLang="es-ES_tradnl" sz="2000" smtClean="0"/>
          </a:p>
        </p:txBody>
      </p:sp>
      <p:sp>
        <p:nvSpPr>
          <p:cNvPr id="6" name="Rectángulo 5"/>
          <p:cNvSpPr/>
          <p:nvPr/>
        </p:nvSpPr>
        <p:spPr>
          <a:xfrm>
            <a:off x="395288" y="115888"/>
            <a:ext cx="8353425" cy="18002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000" b="1" dirty="0">
                <a:solidFill>
                  <a:schemeClr val="tx1"/>
                </a:solidFill>
              </a:rPr>
              <a:t>Control inhibitorio: </a:t>
            </a:r>
            <a:r>
              <a:rPr lang="es-ES_tradnl" sz="2000" dirty="0">
                <a:solidFill>
                  <a:schemeClr val="tx1"/>
                </a:solidFill>
              </a:rPr>
              <a:t>Es un constructo multidimensional que trata de explicar una serie de operaciones mentales tendientes a suprimir una conducta inapropiada, o una tendencia atencional hacia estímulos no relevantes o distractores que pueden interferir en la resolución deliberada de un problema </a:t>
            </a:r>
            <a:r>
              <a:rPr lang="es-ES_tradnl" sz="1600" dirty="0">
                <a:solidFill>
                  <a:schemeClr val="tx1"/>
                </a:solidFill>
              </a:rPr>
              <a:t>(Friedman &amp; Miyake, 2004).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7106" name="Marcador de contenido 2"/>
          <p:cNvSpPr>
            <a:spLocks noGrp="1"/>
          </p:cNvSpPr>
          <p:nvPr>
            <p:ph idx="1"/>
          </p:nvPr>
        </p:nvSpPr>
        <p:spPr>
          <a:xfrm>
            <a:off x="474663" y="1989138"/>
            <a:ext cx="8229600" cy="4392612"/>
          </a:xfrm>
        </p:spPr>
        <p:txBody>
          <a:bodyPr/>
          <a:lstStyle/>
          <a:p>
            <a:pPr algn="just" eaLnBrk="1" hangingPunct="1"/>
            <a:r>
              <a:rPr lang="es-ES_tradnl" altLang="es-ES_tradnl" sz="2000" i="1" smtClean="0">
                <a:solidFill>
                  <a:srgbClr val="0070C0"/>
                </a:solidFill>
              </a:rPr>
              <a:t>Mantener la información on line </a:t>
            </a:r>
            <a:r>
              <a:rPr lang="es-ES_tradnl" altLang="es-ES_tradnl" sz="2000" smtClean="0"/>
              <a:t>más allá́ de las distracciones o a pesar de estar realizando otra tarea. Dicha información puede ser nueva o recuperada de la memoria a largo plazo. </a:t>
            </a:r>
          </a:p>
          <a:p>
            <a:pPr algn="just" eaLnBrk="1" hangingPunct="1"/>
            <a:endParaRPr lang="es-ES_tradnl" altLang="es-ES_tradnl" sz="1000" i="1" smtClean="0">
              <a:solidFill>
                <a:srgbClr val="0070C0"/>
              </a:solidFill>
            </a:endParaRPr>
          </a:p>
          <a:p>
            <a:pPr algn="just" eaLnBrk="1" hangingPunct="1"/>
            <a:r>
              <a:rPr lang="es-ES_tradnl" altLang="es-ES_tradnl" sz="2000" i="1" smtClean="0">
                <a:solidFill>
                  <a:srgbClr val="0070C0"/>
                </a:solidFill>
              </a:rPr>
              <a:t>Manipulación</a:t>
            </a:r>
            <a:r>
              <a:rPr lang="es-ES_tradnl" altLang="es-ES_tradnl" sz="2000" smtClean="0"/>
              <a:t> de la información puede involucrar diversos procesos tales como organizar la información en base a características preceptúales o conceptuales, relacionar los distintos elementos, separar y recombinar los elementos en formas novedosas, etc. </a:t>
            </a:r>
          </a:p>
          <a:p>
            <a:pPr algn="just" eaLnBrk="1" hangingPunct="1"/>
            <a:endParaRPr lang="es-ES_tradnl" altLang="es-ES_tradnl" sz="1000" smtClean="0"/>
          </a:p>
          <a:p>
            <a:pPr algn="just" eaLnBrk="1" hangingPunct="1"/>
            <a:r>
              <a:rPr lang="es-ES_tradnl" altLang="es-ES_tradnl" sz="2000" smtClean="0">
                <a:solidFill>
                  <a:srgbClr val="0070C0"/>
                </a:solidFill>
              </a:rPr>
              <a:t>La memoria de trabajo hace posible recordar planes, instrucciones de otros, permite considerar alternativas, hacer cálculos mentales, establecer conexiones entre estímulos, realizar múltiples tarea a la vez, comprender textos y realizar aprendizajes. </a:t>
            </a:r>
          </a:p>
        </p:txBody>
      </p:sp>
      <p:sp>
        <p:nvSpPr>
          <p:cNvPr id="4" name="Rectángulo 3"/>
          <p:cNvSpPr/>
          <p:nvPr/>
        </p:nvSpPr>
        <p:spPr>
          <a:xfrm>
            <a:off x="457200" y="188913"/>
            <a:ext cx="8353425" cy="16764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000" dirty="0">
                <a:solidFill>
                  <a:schemeClr val="tx1"/>
                </a:solidFill>
              </a:rPr>
              <a:t>La </a:t>
            </a:r>
            <a:r>
              <a:rPr lang="es-ES_tradnl" sz="2000" b="1" dirty="0">
                <a:solidFill>
                  <a:schemeClr val="tx1"/>
                </a:solidFill>
              </a:rPr>
              <a:t>memoria de trabajo </a:t>
            </a:r>
            <a:r>
              <a:rPr lang="es-ES_tradnl" sz="2000" dirty="0">
                <a:solidFill>
                  <a:schemeClr val="tx1"/>
                </a:solidFill>
              </a:rPr>
              <a:t>se refiere a la capacidad de mantener activa (on line) la información en la mente, incluyendo estructuras representacionales complejas, manipularla y actuar en base a ella </a:t>
            </a:r>
            <a:r>
              <a:rPr lang="es-ES_tradnl" sz="1600" dirty="0">
                <a:solidFill>
                  <a:schemeClr val="tx1"/>
                </a:solidFill>
              </a:rPr>
              <a:t>(Davidson et al., 2006; Diamond, 2013).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8130" name="Marcador de contenido 2"/>
          <p:cNvSpPr>
            <a:spLocks noGrp="1"/>
          </p:cNvSpPr>
          <p:nvPr>
            <p:ph idx="1"/>
          </p:nvPr>
        </p:nvSpPr>
        <p:spPr>
          <a:xfrm>
            <a:off x="323850" y="188913"/>
            <a:ext cx="8928100" cy="5905500"/>
          </a:xfrm>
        </p:spPr>
        <p:txBody>
          <a:bodyPr/>
          <a:lstStyle/>
          <a:p>
            <a:pPr marL="0" indent="0" algn="just" eaLnBrk="1" hangingPunct="1">
              <a:buFontTx/>
              <a:buNone/>
            </a:pPr>
            <a:r>
              <a:rPr lang="es-ES_tradnl" altLang="es-AR" sz="2200" b="1" smtClean="0">
                <a:solidFill>
                  <a:srgbClr val="C00000"/>
                </a:solidFill>
              </a:rPr>
              <a:t>Tres componentes de la MT(Baddeley &amp; Hitch, 1974)  </a:t>
            </a:r>
          </a:p>
          <a:p>
            <a:pPr marL="0" indent="0" algn="just" eaLnBrk="1" hangingPunct="1">
              <a:buFontTx/>
              <a:buNone/>
            </a:pPr>
            <a:endParaRPr lang="es-ES_tradnl" altLang="es-AR" sz="2200" smtClean="0"/>
          </a:p>
          <a:p>
            <a:pPr marL="0" indent="0" algn="just" eaLnBrk="1" hangingPunct="1">
              <a:buFont typeface="Arial" panose="020B0604020202020204" pitchFamily="34" charset="0"/>
              <a:buChar char="•"/>
            </a:pPr>
            <a:r>
              <a:rPr lang="es-ES_tradnl" altLang="es-AR" sz="2000" b="1" smtClean="0">
                <a:solidFill>
                  <a:srgbClr val="0070C0"/>
                </a:solidFill>
              </a:rPr>
              <a:t>Bucle fonológico</a:t>
            </a:r>
            <a:r>
              <a:rPr lang="es-ES_tradnl" altLang="es-AR" sz="2000" smtClean="0"/>
              <a:t>: es el encargado de mantener y manipular sonidos o palabras.</a:t>
            </a:r>
          </a:p>
          <a:p>
            <a:pPr marL="0" indent="0" algn="just" eaLnBrk="1" hangingPunct="1">
              <a:buFont typeface="Arial" panose="020B0604020202020204" pitchFamily="34" charset="0"/>
              <a:buChar char="•"/>
            </a:pPr>
            <a:r>
              <a:rPr lang="es-ES_tradnl" altLang="es-AR" sz="2000" b="1" smtClean="0">
                <a:solidFill>
                  <a:srgbClr val="0070C0"/>
                </a:solidFill>
              </a:rPr>
              <a:t>Agenda visuoespacial</a:t>
            </a:r>
            <a:r>
              <a:rPr lang="es-ES_tradnl" altLang="es-AR" sz="2000" smtClean="0"/>
              <a:t>: es la responsable de actualizar y manipular información visuoespacial–, el primero; la agenda visuoespacial.</a:t>
            </a:r>
          </a:p>
          <a:p>
            <a:pPr marL="0" indent="0" algn="just" eaLnBrk="1" hangingPunct="1">
              <a:buFont typeface="Arial" panose="020B0604020202020204" pitchFamily="34" charset="0"/>
              <a:buChar char="•"/>
            </a:pPr>
            <a:r>
              <a:rPr lang="es-ES_tradnl" altLang="es-AR" sz="2000" b="1" smtClean="0">
                <a:solidFill>
                  <a:srgbClr val="0070C0"/>
                </a:solidFill>
              </a:rPr>
              <a:t>Ejecutivo central</a:t>
            </a:r>
            <a:r>
              <a:rPr lang="es-ES_tradnl" altLang="es-AR" sz="2000" smtClean="0"/>
              <a:t>: es el sistema atencional encargado de supervisar la integración de la información y de coordinar ambos sistemas. </a:t>
            </a:r>
            <a:endParaRPr lang="es-ES_tradnl" altLang="es-AR" sz="2000" b="1" smtClean="0">
              <a:solidFill>
                <a:srgbClr val="0070C0"/>
              </a:solidFill>
            </a:endParaRPr>
          </a:p>
          <a:p>
            <a:pPr marL="0" indent="0" algn="just" eaLnBrk="1" hangingPunct="1">
              <a:buFont typeface="Arial" panose="020B0604020202020204" pitchFamily="34" charset="0"/>
              <a:buChar char="•"/>
            </a:pPr>
            <a:r>
              <a:rPr lang="es-ES_tradnl" altLang="es-AR" sz="2000" b="1" smtClean="0">
                <a:solidFill>
                  <a:srgbClr val="0070C0"/>
                </a:solidFill>
              </a:rPr>
              <a:t>Buffer episódico</a:t>
            </a:r>
            <a:r>
              <a:rPr lang="es-ES_tradnl" altLang="es-AR" sz="2000" smtClean="0"/>
              <a:t>: el cual es el encargado de mantener </a:t>
            </a:r>
            <a:r>
              <a:rPr lang="es-ES_tradnl" altLang="es-AR" sz="2000" i="1" smtClean="0"/>
              <a:t>on line </a:t>
            </a:r>
            <a:r>
              <a:rPr lang="es-ES_tradnl" altLang="es-AR" sz="2000" smtClean="0"/>
              <a:t>imágenes que integran información fonológica, visual, espacial y otros tipos de información no cubiertos en los otros sistemas (i.e. información musical). Ser</a:t>
            </a:r>
            <a:r>
              <a:rPr lang="es-ES" altLang="es-AR" sz="2000" smtClean="0"/>
              <a:t>í</a:t>
            </a:r>
            <a:r>
              <a:rPr lang="es-ES_tradnl" altLang="es-AR" sz="2000" smtClean="0"/>
              <a:t>a el encargado de mantener e integrar la información en una representación unitaria. </a:t>
            </a:r>
          </a:p>
          <a:p>
            <a:pPr marL="0" indent="0" algn="just" eaLnBrk="1" hangingPunct="1">
              <a:buFont typeface="Arial" panose="020B0604020202020204" pitchFamily="34" charset="0"/>
              <a:buChar char="•"/>
            </a:pPr>
            <a:r>
              <a:rPr lang="es-ES_tradnl" altLang="es-AR" sz="2200" smtClean="0"/>
              <a:t>El córtex prefrontal dorsolateral, el giro frontal inferior, el córtex cingulado anterior, regiones temporo-parietales se han asociado con el proceso de memoria de trabajo (Karch &amp; Mulert, 2010). </a:t>
            </a:r>
          </a:p>
          <a:p>
            <a:pPr marL="0" indent="0" algn="just" eaLnBrk="1" hangingPunct="1">
              <a:buFont typeface="Arial" panose="020B0604020202020204" pitchFamily="34" charset="0"/>
              <a:buChar char="•"/>
            </a:pPr>
            <a:endParaRPr lang="es-ES_tradnl" altLang="es-AR" sz="2200" smtClean="0"/>
          </a:p>
          <a:p>
            <a:pPr marL="0" indent="0" algn="just" eaLnBrk="1" hangingPunct="1">
              <a:buFont typeface="Arial" panose="020B0604020202020204" pitchFamily="34" charset="0"/>
              <a:buChar char="•"/>
            </a:pPr>
            <a:endParaRPr lang="es-ES_tradnl" altLang="es-AR" sz="22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9154" name="Marcador de contenido 2"/>
          <p:cNvSpPr>
            <a:spLocks noGrp="1"/>
          </p:cNvSpPr>
          <p:nvPr>
            <p:ph idx="1"/>
          </p:nvPr>
        </p:nvSpPr>
        <p:spPr>
          <a:xfrm>
            <a:off x="457200" y="2503488"/>
            <a:ext cx="8229600" cy="3805237"/>
          </a:xfrm>
        </p:spPr>
        <p:txBody>
          <a:bodyPr/>
          <a:lstStyle/>
          <a:p>
            <a:pPr eaLnBrk="1" hangingPunct="1"/>
            <a:r>
              <a:rPr lang="es-ES_tradnl" altLang="es-ES_tradnl" sz="2000" smtClean="0"/>
              <a:t>Involucra control inhibitorio, memoria de trabajo, atención selectiva, cambio atencional y habilidad de generar hipótesis </a:t>
            </a:r>
            <a:r>
              <a:rPr lang="es-ES_tradnl" altLang="es-ES_tradnl" sz="1600" smtClean="0"/>
              <a:t>(Diamond, 2013; Fine et al., 2009)</a:t>
            </a:r>
            <a:r>
              <a:rPr lang="es-ES_tradnl" altLang="es-ES_tradnl" sz="2000" smtClean="0"/>
              <a:t>. </a:t>
            </a:r>
          </a:p>
          <a:p>
            <a:pPr eaLnBrk="1" hangingPunct="1"/>
            <a:r>
              <a:rPr lang="es-ES_tradnl" altLang="es-ES_tradnl" sz="2000" smtClean="0"/>
              <a:t>Cambio de reglas.</a:t>
            </a:r>
          </a:p>
          <a:p>
            <a:pPr eaLnBrk="1" hangingPunct="1"/>
            <a:r>
              <a:rPr lang="es-ES_tradnl" altLang="es-ES_tradnl" sz="2000" smtClean="0"/>
              <a:t>Wisconsin Card Sorting Test (WCST)</a:t>
            </a:r>
          </a:p>
          <a:p>
            <a:pPr eaLnBrk="1" hangingPunct="1"/>
            <a:r>
              <a:rPr lang="es-ES_tradnl" altLang="es-ES_tradnl" sz="2000" smtClean="0"/>
              <a:t>Estudios con neuroim</a:t>
            </a:r>
            <a:r>
              <a:rPr lang="es-ES" altLang="es-ES_tradnl" sz="2000" smtClean="0"/>
              <a:t>á</a:t>
            </a:r>
            <a:r>
              <a:rPr lang="es-ES_tradnl" altLang="es-ES_tradnl" sz="2000" smtClean="0"/>
              <a:t>genes señalan que durante la realización del WSCT se activan áreas de los </a:t>
            </a:r>
            <a:r>
              <a:rPr lang="es-ES_tradnl" altLang="es-ES_tradnl" sz="2000" smtClean="0">
                <a:solidFill>
                  <a:srgbClr val="0070C0"/>
                </a:solidFill>
              </a:rPr>
              <a:t>lóbulos frontales, regiones temporales y parietales</a:t>
            </a:r>
            <a:r>
              <a:rPr lang="es-ES_tradnl" altLang="es-ES_tradnl" sz="2000" smtClean="0"/>
              <a:t>. Específicamente, el cambio de reglas se ha asociado con la activación del </a:t>
            </a:r>
            <a:r>
              <a:rPr lang="es-ES_tradnl" altLang="es-ES_tradnl" sz="2000" smtClean="0">
                <a:solidFill>
                  <a:srgbClr val="0070C0"/>
                </a:solidFill>
              </a:rPr>
              <a:t>área prefrontal inferior </a:t>
            </a:r>
            <a:r>
              <a:rPr lang="es-ES_tradnl" altLang="es-ES_tradnl" sz="1600" smtClean="0"/>
              <a:t>(Fine et al., 2009; Karch &amp; Mulert, 2010).</a:t>
            </a:r>
            <a:r>
              <a:rPr lang="es-ES_tradnl" altLang="es-ES_tradnl" sz="2000" smtClean="0"/>
              <a:t> </a:t>
            </a:r>
          </a:p>
          <a:p>
            <a:pPr eaLnBrk="1" hangingPunct="1"/>
            <a:endParaRPr lang="es-ES_tradnl" altLang="es-ES_tradnl" sz="2000" smtClean="0"/>
          </a:p>
        </p:txBody>
      </p:sp>
      <p:sp>
        <p:nvSpPr>
          <p:cNvPr id="4" name="Rectángulo 3"/>
          <p:cNvSpPr/>
          <p:nvPr/>
        </p:nvSpPr>
        <p:spPr>
          <a:xfrm>
            <a:off x="3175" y="0"/>
            <a:ext cx="9144000" cy="22764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000" dirty="0">
                <a:solidFill>
                  <a:schemeClr val="tx1"/>
                </a:solidFill>
              </a:rPr>
              <a:t>La </a:t>
            </a:r>
            <a:r>
              <a:rPr lang="es-ES_tradnl" sz="2000" b="1" dirty="0">
                <a:solidFill>
                  <a:schemeClr val="tx1"/>
                </a:solidFill>
              </a:rPr>
              <a:t>flexibilidad cognitiva </a:t>
            </a:r>
            <a:r>
              <a:rPr lang="es-ES_tradnl" sz="2000" dirty="0">
                <a:solidFill>
                  <a:schemeClr val="tx1"/>
                </a:solidFill>
              </a:rPr>
              <a:t>compromete la habilidad de cambiar la atención de un paradigma perceptual a otro, adaptar la actividad mental y el comportamiento de acuerdo con las demandas del ambiente.</a:t>
            </a:r>
            <a:r>
              <a:rPr lang="es-ES_tradnl" sz="2000" dirty="0"/>
              <a:t> </a:t>
            </a:r>
            <a:r>
              <a:rPr lang="es-ES_tradnl" sz="2000" dirty="0">
                <a:solidFill>
                  <a:schemeClr val="tx1"/>
                </a:solidFill>
              </a:rPr>
              <a:t>Permite considerar una situación desde una perspectiva nueva o diferente, cambiar entre perspectivas, ajustarse rápidamente al cambio en función de las demandas o prioridades (Diamond, 2013).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0178" name="Marcador de contenido 2"/>
          <p:cNvSpPr>
            <a:spLocks noGrp="1"/>
          </p:cNvSpPr>
          <p:nvPr>
            <p:ph idx="1"/>
          </p:nvPr>
        </p:nvSpPr>
        <p:spPr>
          <a:xfrm>
            <a:off x="457200" y="2574925"/>
            <a:ext cx="8229600" cy="4525963"/>
          </a:xfrm>
        </p:spPr>
        <p:txBody>
          <a:bodyPr/>
          <a:lstStyle/>
          <a:p>
            <a:pPr algn="just" eaLnBrk="1" hangingPunct="1"/>
            <a:r>
              <a:rPr lang="es-ES_tradnl" altLang="es-ES_tradnl" sz="2000" smtClean="0"/>
              <a:t>Permite concebir un cambio a partir de las circunstancias presentes, realizando un acercamiento organizado, estratégico y eficiente a la tarea propuesta </a:t>
            </a:r>
            <a:r>
              <a:rPr lang="es-ES_tradnl" altLang="es-ES_tradnl" sz="1600" smtClean="0"/>
              <a:t>(Anderson, 2002). </a:t>
            </a:r>
            <a:endParaRPr lang="es-ES_tradnl" altLang="es-ES_tradnl" sz="2000" smtClean="0"/>
          </a:p>
          <a:p>
            <a:pPr algn="just" eaLnBrk="1" hangingPunct="1"/>
            <a:r>
              <a:rPr lang="es-ES_tradnl" altLang="es-ES_tradnl" sz="2000" smtClean="0"/>
              <a:t>Es una habilidad compleja que requiere de un buen control de los impulsos, atención sostenida, organización, memoria de trabajo, flexibilidad cognitiva y monitoreo </a:t>
            </a:r>
            <a:r>
              <a:rPr lang="es-ES_tradnl" altLang="es-ES_tradnl" sz="1600" smtClean="0"/>
              <a:t>(Lezak, 1982). </a:t>
            </a:r>
          </a:p>
          <a:p>
            <a:pPr algn="just" eaLnBrk="1" hangingPunct="1"/>
            <a:endParaRPr lang="es-ES_tradnl" altLang="es-ES_tradnl" sz="2000" smtClean="0"/>
          </a:p>
          <a:p>
            <a:pPr algn="just" eaLnBrk="1" hangingPunct="1"/>
            <a:r>
              <a:rPr lang="es-ES_tradnl" altLang="es-ES_tradnl" sz="2000" smtClean="0"/>
              <a:t>En la resolución de laberintos mentales se ha observado la activación de redes neurales que involucran </a:t>
            </a:r>
            <a:r>
              <a:rPr lang="es-ES_tradnl" altLang="es-ES_tradnl" sz="2000" i="1" smtClean="0">
                <a:solidFill>
                  <a:srgbClr val="0070C0"/>
                </a:solidFill>
              </a:rPr>
              <a:t>áreas visuales, parietales, áreas corticales y subcorticales motoras y, principalmente, áreas bilaterales del córtex prefrontal </a:t>
            </a:r>
            <a:r>
              <a:rPr lang="es-ES_tradnl" altLang="es-ES_tradnl" sz="1600" smtClean="0"/>
              <a:t>(Kirsch et al., 2006). </a:t>
            </a:r>
          </a:p>
          <a:p>
            <a:pPr algn="just" eaLnBrk="1" hangingPunct="1"/>
            <a:endParaRPr lang="es-ES_tradnl" altLang="es-ES_tradnl" sz="2000" smtClean="0"/>
          </a:p>
        </p:txBody>
      </p:sp>
      <p:sp>
        <p:nvSpPr>
          <p:cNvPr id="5" name="Rectángulo 4"/>
          <p:cNvSpPr/>
          <p:nvPr/>
        </p:nvSpPr>
        <p:spPr>
          <a:xfrm>
            <a:off x="457200" y="260350"/>
            <a:ext cx="8353425" cy="201612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000" dirty="0">
                <a:solidFill>
                  <a:schemeClr val="tx1"/>
                </a:solidFill>
              </a:rPr>
              <a:t>La </a:t>
            </a:r>
            <a:r>
              <a:rPr lang="es-ES_tradnl" sz="2000" b="1" dirty="0">
                <a:solidFill>
                  <a:schemeClr val="tx1"/>
                </a:solidFill>
              </a:rPr>
              <a:t>planificación</a:t>
            </a:r>
            <a:r>
              <a:rPr lang="es-ES_tradnl" sz="2000" dirty="0">
                <a:solidFill>
                  <a:schemeClr val="tx1"/>
                </a:solidFill>
              </a:rPr>
              <a:t> es un proceso cognitivo de alto orden implicado en la resolución de problemas e involucra la capacidad para identificar una meta, secuenciar y organizar los pasos necesarios para alcanzarla, anticipar consecuencias, construir y evocar un mapa mental que sirva para dirigir la acción al logro del objetivo propuesto </a:t>
            </a:r>
            <a:r>
              <a:rPr lang="es-ES_tradnl" sz="1600" dirty="0">
                <a:solidFill>
                  <a:schemeClr val="tx1"/>
                </a:solidFill>
              </a:rPr>
              <a:t>(Díaz et al., 2012; Pennequin, Sorel, &amp; Fontaine, 2010).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02" name="Título 1"/>
          <p:cNvSpPr>
            <a:spLocks noGrp="1"/>
          </p:cNvSpPr>
          <p:nvPr>
            <p:ph type="title"/>
          </p:nvPr>
        </p:nvSpPr>
        <p:spPr>
          <a:xfrm>
            <a:off x="1944688" y="623888"/>
            <a:ext cx="6589712" cy="1281112"/>
          </a:xfrm>
        </p:spPr>
        <p:txBody>
          <a:bodyPr/>
          <a:lstStyle/>
          <a:p>
            <a:pPr eaLnBrk="1" hangingPunct="1"/>
            <a:endParaRPr lang="es-ES_tradnl" altLang="es-ES_tradnl" smtClean="0"/>
          </a:p>
        </p:txBody>
      </p:sp>
      <p:sp>
        <p:nvSpPr>
          <p:cNvPr id="51203" name="Marcador de contenido 2"/>
          <p:cNvSpPr>
            <a:spLocks noGrp="1"/>
          </p:cNvSpPr>
          <p:nvPr>
            <p:ph idx="1"/>
          </p:nvPr>
        </p:nvSpPr>
        <p:spPr>
          <a:xfrm>
            <a:off x="457200" y="2935288"/>
            <a:ext cx="8229600" cy="3446462"/>
          </a:xfrm>
        </p:spPr>
        <p:txBody>
          <a:bodyPr/>
          <a:lstStyle/>
          <a:p>
            <a:pPr algn="just" eaLnBrk="1" hangingPunct="1">
              <a:lnSpc>
                <a:spcPct val="90000"/>
              </a:lnSpc>
            </a:pPr>
            <a:r>
              <a:rPr lang="es-ES_tradnl" altLang="es-ES_tradnl" sz="2000" smtClean="0"/>
              <a:t>La habilidad para organizar información compleja se vuelve cada vez más importante cuando se incrementa la demanda de una comportamiento independiente, ya que implica establecer y mantener un orden cuando se realiza una actividad y llevar a cabo una tarea de una manera sistemática (Gioia &amp; Isquith, 2004). </a:t>
            </a:r>
          </a:p>
          <a:p>
            <a:pPr algn="just" eaLnBrk="1" hangingPunct="1">
              <a:lnSpc>
                <a:spcPct val="90000"/>
              </a:lnSpc>
            </a:pPr>
            <a:endParaRPr lang="es-ES_tradnl" altLang="es-ES_tradnl" sz="2000" smtClean="0"/>
          </a:p>
          <a:p>
            <a:pPr algn="just" eaLnBrk="1" hangingPunct="1">
              <a:lnSpc>
                <a:spcPct val="90000"/>
              </a:lnSpc>
            </a:pPr>
            <a:r>
              <a:rPr lang="es-ES_tradnl" altLang="es-ES_tradnl" sz="2000" smtClean="0"/>
              <a:t>Dificultades en la realización de tareas de </a:t>
            </a:r>
            <a:r>
              <a:rPr lang="es-ES_tradnl" altLang="es-ES_tradnl" sz="2000" i="1" smtClean="0">
                <a:solidFill>
                  <a:srgbClr val="0070C0"/>
                </a:solidFill>
              </a:rPr>
              <a:t>organización espacial </a:t>
            </a:r>
            <a:r>
              <a:rPr lang="es-ES_tradnl" altLang="es-ES_tradnl" sz="2000" smtClean="0"/>
              <a:t>se han asociado con pacientes que presentan lesiones cerebrales en </a:t>
            </a:r>
            <a:r>
              <a:rPr lang="es-ES_tradnl" altLang="es-ES_tradnl" sz="2000" i="1" smtClean="0">
                <a:solidFill>
                  <a:srgbClr val="0070C0"/>
                </a:solidFill>
              </a:rPr>
              <a:t>los lóbulos frontales o en el área parieto-occipital</a:t>
            </a:r>
            <a:r>
              <a:rPr lang="es-ES_tradnl" altLang="es-ES_tradnl" sz="2000" smtClean="0"/>
              <a:t> (Lezak 1982). </a:t>
            </a:r>
          </a:p>
          <a:p>
            <a:pPr algn="just" eaLnBrk="1" hangingPunct="1">
              <a:lnSpc>
                <a:spcPct val="90000"/>
              </a:lnSpc>
            </a:pPr>
            <a:endParaRPr lang="es-ES_tradnl" altLang="es-ES_tradnl" sz="2000" smtClean="0"/>
          </a:p>
          <a:p>
            <a:pPr algn="just" eaLnBrk="1" hangingPunct="1">
              <a:lnSpc>
                <a:spcPct val="90000"/>
              </a:lnSpc>
            </a:pPr>
            <a:endParaRPr lang="es-ES_tradnl" altLang="es-ES_tradnl" sz="2000" smtClean="0"/>
          </a:p>
        </p:txBody>
      </p:sp>
      <p:sp>
        <p:nvSpPr>
          <p:cNvPr id="4" name="Rectángulo 3"/>
          <p:cNvSpPr/>
          <p:nvPr/>
        </p:nvSpPr>
        <p:spPr>
          <a:xfrm>
            <a:off x="457200" y="115888"/>
            <a:ext cx="8353425" cy="259238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000" dirty="0">
                <a:solidFill>
                  <a:schemeClr val="tx1"/>
                </a:solidFill>
              </a:rPr>
              <a:t>La </a:t>
            </a:r>
            <a:r>
              <a:rPr lang="es-ES_tradnl" sz="2000" b="1" dirty="0">
                <a:solidFill>
                  <a:schemeClr val="tx1"/>
                </a:solidFill>
              </a:rPr>
              <a:t>capacidad de organización </a:t>
            </a:r>
            <a:r>
              <a:rPr lang="es-ES_tradnl" sz="2000" dirty="0">
                <a:solidFill>
                  <a:schemeClr val="tx1"/>
                </a:solidFill>
              </a:rPr>
              <a:t>es una función ejecutiva que contribuye con la habilidad de elaborar un plan de trabajo, en tanto implica ordenar la información de manera adecuada y jerarquizarla en función de un plan previsto (Anderson, 2002). Involucra la capacidad de identificar ideas o conceptos generales durante el proceso de aprendizaje o la comunicación de información oral o escrita </a:t>
            </a:r>
            <a:r>
              <a:rPr lang="es-ES_tradnl" dirty="0">
                <a:solidFill>
                  <a:schemeClr val="tx1"/>
                </a:solidFill>
              </a:rPr>
              <a:t>(Arroyo, Korzeniowski &amp; Espósito, 2014).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2226" name="Marcador de contenido 2"/>
          <p:cNvSpPr>
            <a:spLocks noGrp="1"/>
          </p:cNvSpPr>
          <p:nvPr>
            <p:ph idx="1"/>
          </p:nvPr>
        </p:nvSpPr>
        <p:spPr>
          <a:xfrm>
            <a:off x="531813" y="3141663"/>
            <a:ext cx="8269287" cy="1468437"/>
          </a:xfrm>
        </p:spPr>
        <p:txBody>
          <a:bodyPr/>
          <a:lstStyle/>
          <a:p>
            <a:pPr algn="just" eaLnBrk="1" hangingPunct="1"/>
            <a:r>
              <a:rPr lang="es-ES_tradnl" altLang="es-ES_tradnl" sz="2400" smtClean="0"/>
              <a:t>El desempeño en tests de fluidez semántica se ha asociado con la activación del córtex prefrontal dorsolateral (DLPCC) y córtex cingulado anterior (ACC), la parte inferior del córtex prefrontal, el tálamo y el córtex superior parietal (Karch &amp; Mulert, 2010). </a:t>
            </a:r>
          </a:p>
          <a:p>
            <a:pPr eaLnBrk="1" hangingPunct="1">
              <a:buFont typeface="Arial" panose="020B0604020202020204" pitchFamily="34" charset="0"/>
              <a:buChar char="•"/>
            </a:pPr>
            <a:endParaRPr lang="es-ES_tradnl" altLang="es-ES_tradnl" sz="2400" smtClean="0"/>
          </a:p>
        </p:txBody>
      </p:sp>
      <p:sp>
        <p:nvSpPr>
          <p:cNvPr id="4" name="Rectángulo 3"/>
          <p:cNvSpPr/>
          <p:nvPr/>
        </p:nvSpPr>
        <p:spPr>
          <a:xfrm>
            <a:off x="488950" y="549275"/>
            <a:ext cx="8353425" cy="187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400" dirty="0">
                <a:solidFill>
                  <a:schemeClr val="tx1"/>
                </a:solidFill>
              </a:rPr>
              <a:t>La </a:t>
            </a:r>
            <a:r>
              <a:rPr lang="es-ES_tradnl" sz="2400" b="1" dirty="0">
                <a:solidFill>
                  <a:schemeClr val="tx1"/>
                </a:solidFill>
              </a:rPr>
              <a:t>fluidez verbal </a:t>
            </a:r>
            <a:r>
              <a:rPr lang="es-ES_tradnl" sz="2400" dirty="0">
                <a:solidFill>
                  <a:schemeClr val="tx1"/>
                </a:solidFill>
              </a:rPr>
              <a:t>hace referencia a la habilidad de generar la mayor cantidad de palabras en un cierto periodo de tiempo de acuerdo con un criterio semántico o fonético. Ej.: animales, que inicien con 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06437"/>
          </a:xfrm>
        </p:spPr>
        <p:txBody>
          <a:bodyPr/>
          <a:lstStyle/>
          <a:p>
            <a:pPr eaLnBrk="1" hangingPunct="1"/>
            <a:r>
              <a:rPr lang="es-ES_tradnl" altLang="es-ES" sz="2400" b="1" smtClean="0">
                <a:solidFill>
                  <a:srgbClr val="C00000"/>
                </a:solidFill>
              </a:rPr>
              <a:t>FUNCIONES EJECUTIVAS</a:t>
            </a:r>
          </a:p>
        </p:txBody>
      </p:sp>
      <p:sp>
        <p:nvSpPr>
          <p:cNvPr id="21507" name="Rectangle 3"/>
          <p:cNvSpPr>
            <a:spLocks noGrp="1" noChangeArrowheads="1"/>
          </p:cNvSpPr>
          <p:nvPr>
            <p:ph idx="1"/>
          </p:nvPr>
        </p:nvSpPr>
        <p:spPr>
          <a:xfrm>
            <a:off x="457200" y="1341438"/>
            <a:ext cx="8229600" cy="1522412"/>
          </a:xfrm>
        </p:spPr>
        <p:txBody>
          <a:bodyPr/>
          <a:lstStyle/>
          <a:p>
            <a:pPr marL="0" indent="0" algn="just" eaLnBrk="1" hangingPunct="1">
              <a:lnSpc>
                <a:spcPct val="80000"/>
              </a:lnSpc>
              <a:buFontTx/>
              <a:buNone/>
            </a:pPr>
            <a:r>
              <a:rPr lang="es-ES_tradnl" altLang="es-AR" sz="2000" smtClean="0"/>
              <a:t>El concepto de funciones ejecutivas (FE) reviste una </a:t>
            </a:r>
            <a:r>
              <a:rPr lang="es-ES_tradnl" altLang="es-AR" sz="2000" i="1" u="sng" smtClean="0">
                <a:solidFill>
                  <a:srgbClr val="0070C0"/>
                </a:solidFill>
              </a:rPr>
              <a:t>complejidad particular dentro de la literatura</a:t>
            </a:r>
            <a:r>
              <a:rPr lang="es-ES_tradnl" altLang="es-AR" sz="2000" smtClean="0"/>
              <a:t>, debido a que las definiciones ofrecidas son muy variadas y generalmente, incluyen un listado amplio de funciones, con pocas coincidencias entre autores. </a:t>
            </a:r>
          </a:p>
          <a:p>
            <a:pPr marL="0" indent="0" algn="just" eaLnBrk="1" hangingPunct="1">
              <a:buFont typeface="Arial" panose="020B0604020202020204" pitchFamily="34" charset="0"/>
              <a:buChar char="•"/>
            </a:pPr>
            <a:endParaRPr lang="es-ES_tradnl" altLang="es-ES" sz="2000" smtClean="0"/>
          </a:p>
          <a:p>
            <a:pPr marL="400050" lvl="1" indent="0" algn="just" eaLnBrk="1" hangingPunct="1">
              <a:lnSpc>
                <a:spcPct val="80000"/>
              </a:lnSpc>
              <a:buFontTx/>
              <a:buNone/>
            </a:pPr>
            <a:endParaRPr lang="es-ES_tradnl" altLang="es-AR" sz="2000" smtClean="0">
              <a:latin typeface="Apple Braille"/>
              <a:ea typeface="Apple Braille"/>
              <a:cs typeface="Apple Braille"/>
            </a:endParaRPr>
          </a:p>
          <a:p>
            <a:pPr marL="400050" lvl="1" indent="0" algn="just" eaLnBrk="1" hangingPunct="1">
              <a:lnSpc>
                <a:spcPct val="80000"/>
              </a:lnSpc>
              <a:buFontTx/>
              <a:buNone/>
            </a:pPr>
            <a:endParaRPr lang="es-ES_tradnl" altLang="es-AR" sz="2000" smtClean="0">
              <a:latin typeface="Apple Braille"/>
              <a:ea typeface="Apple Braille"/>
              <a:cs typeface="Apple Braille"/>
            </a:endParaRPr>
          </a:p>
          <a:p>
            <a:pPr marL="0" indent="0" algn="just" eaLnBrk="1" hangingPunct="1">
              <a:lnSpc>
                <a:spcPct val="80000"/>
              </a:lnSpc>
              <a:buFont typeface="Arial" panose="020B0604020202020204" pitchFamily="34" charset="0"/>
              <a:buChar char="•"/>
            </a:pPr>
            <a:endParaRPr lang="es-ES_tradnl" altLang="es-ES" sz="2000" smtClean="0"/>
          </a:p>
        </p:txBody>
      </p:sp>
      <p:pic>
        <p:nvPicPr>
          <p:cNvPr id="21508" name="Picture 4" descr="dorsolateral-prefrontal-cortex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588" y="273050"/>
            <a:ext cx="215423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684213" y="2971800"/>
            <a:ext cx="7775575" cy="3506788"/>
          </a:xfrm>
          <a:prstGeom prst="rect">
            <a:avLst/>
          </a:prstGeom>
          <a:solidFill>
            <a:schemeClr val="accent6">
              <a:lumMod val="60000"/>
              <a:lumOff val="40000"/>
            </a:schemeClr>
          </a:solidFill>
          <a:ln>
            <a:noFill/>
          </a:ln>
        </p:spPr>
        <p:style>
          <a:lnRef idx="3">
            <a:schemeClr val="lt1"/>
          </a:lnRef>
          <a:fillRef idx="1">
            <a:schemeClr val="accent1"/>
          </a:fillRef>
          <a:effectRef idx="1">
            <a:schemeClr val="accent1"/>
          </a:effectRef>
          <a:fontRef idx="minor">
            <a:schemeClr val="lt1"/>
          </a:fontRef>
        </p:style>
        <p:txBody>
          <a:bodyPr lIns="90000" rIns="90000" anchor="ctr"/>
          <a:lstStyle/>
          <a:p>
            <a:pPr marL="400050" lvl="1" algn="just" eaLnBrk="1" hangingPunct="1">
              <a:spcBef>
                <a:spcPts val="600"/>
              </a:spcBef>
              <a:spcAft>
                <a:spcPts val="600"/>
              </a:spcAft>
              <a:defRPr/>
            </a:pPr>
            <a:r>
              <a:rPr lang="es-ES_tradnl" sz="2000" dirty="0">
                <a:solidFill>
                  <a:schemeClr val="tx1"/>
                </a:solidFill>
                <a:ea typeface="Apple Braille" charset="0"/>
                <a:cs typeface="Apple Braille" charset="0"/>
              </a:rPr>
              <a:t>Las funciones ejecutivas son procesos de control cognitivo que regulan los pensamientos y las acciones en el sostenimiento de un comportamiento dirigido a una meta e involucran un número de procesos cognitivos de alto orden, tales como planificación y toma de decisiones, inhibición, mantenimiento y manipulación de información en la memoria, inhibir pensamientos, sentimientos y acciones no deseadas, y cambiar flexiblemente de una tarea a otra </a:t>
            </a:r>
            <a:r>
              <a:rPr lang="es-ES_tradnl" sz="1600" dirty="0">
                <a:solidFill>
                  <a:schemeClr val="tx1"/>
                </a:solidFill>
                <a:ea typeface="Apple Braille" charset="0"/>
                <a:cs typeface="Apple Braille" charset="0"/>
              </a:rPr>
              <a:t>(Barker et al., 2014, p. 1)</a:t>
            </a:r>
            <a:r>
              <a:rPr lang="es-ES_tradnl" sz="2000" dirty="0">
                <a:solidFill>
                  <a:schemeClr val="tx1"/>
                </a:solidFill>
                <a:ea typeface="Apple Braille" charset="0"/>
                <a:cs typeface="Apple Braille"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ángulo 4"/>
          <p:cNvSpPr/>
          <p:nvPr/>
        </p:nvSpPr>
        <p:spPr>
          <a:xfrm>
            <a:off x="447675" y="476250"/>
            <a:ext cx="8353425" cy="216058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400" b="1" dirty="0">
                <a:solidFill>
                  <a:schemeClr val="tx1"/>
                </a:solidFill>
              </a:rPr>
              <a:t>Monitoreo</a:t>
            </a:r>
            <a:r>
              <a:rPr lang="es-ES_tradnl" sz="2400" dirty="0">
                <a:solidFill>
                  <a:schemeClr val="tx1"/>
                </a:solidFill>
              </a:rPr>
              <a:t> hace referencia a la capacidad de controlar y ajustar dinámicamente el comportamiento en función a los cambios del ambiente, incluye la capacidad de </a:t>
            </a:r>
            <a:r>
              <a:rPr lang="es-ES_tradnl" sz="2400" i="1" dirty="0">
                <a:solidFill>
                  <a:schemeClr val="tx1"/>
                </a:solidFill>
              </a:rPr>
              <a:t>detectar los errores, capacidad de anticipar e inhibir respuestas. </a:t>
            </a:r>
          </a:p>
        </p:txBody>
      </p:sp>
      <p:sp>
        <p:nvSpPr>
          <p:cNvPr id="53251" name="CuadroTexto 5"/>
          <p:cNvSpPr txBox="1">
            <a:spLocks noChangeArrowheads="1"/>
          </p:cNvSpPr>
          <p:nvPr/>
        </p:nvSpPr>
        <p:spPr bwMode="auto">
          <a:xfrm>
            <a:off x="371475" y="3062288"/>
            <a:ext cx="85058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spcBef>
                <a:spcPct val="0"/>
              </a:spcBef>
              <a:buClrTx/>
              <a:buFont typeface="Arial" panose="020B0604020202020204" pitchFamily="34" charset="0"/>
              <a:buChar char="•"/>
            </a:pPr>
            <a:r>
              <a:rPr lang="es-ES_tradnl" altLang="es-ES_tradnl" sz="2400">
                <a:solidFill>
                  <a:schemeClr val="tx1"/>
                </a:solidFill>
              </a:rPr>
              <a:t>Detección de errores y el monitoreo del conflicto, en tareas Go/No Go, se asocia con la activación del córtex cingulado anterior. </a:t>
            </a:r>
          </a:p>
          <a:p>
            <a:pPr algn="just">
              <a:spcBef>
                <a:spcPct val="0"/>
              </a:spcBef>
              <a:buClrTx/>
              <a:buFont typeface="Arial" panose="020B0604020202020204" pitchFamily="34" charset="0"/>
              <a:buNone/>
            </a:pPr>
            <a:endParaRPr lang="es-ES_tradnl" altLang="es-ES_tradnl" sz="2400">
              <a:solidFill>
                <a:schemeClr val="tx1"/>
              </a:solidFill>
            </a:endParaRPr>
          </a:p>
          <a:p>
            <a:pPr algn="just">
              <a:spcBef>
                <a:spcPct val="0"/>
              </a:spcBef>
              <a:buClrTx/>
              <a:buFont typeface="Arial" panose="020B0604020202020204" pitchFamily="34" charset="0"/>
              <a:buChar char="•"/>
            </a:pPr>
            <a:r>
              <a:rPr lang="es-ES_tradnl" altLang="es-ES_tradnl" sz="2400">
                <a:solidFill>
                  <a:schemeClr val="tx1"/>
                </a:solidFill>
              </a:rPr>
              <a:t>La respuesta de anticipación activación de redes neurales del córtex prefrontal involucradas en otras funciones cognitivas necesarias para ejecutar la tarea, como atención, procesamiento sensorial o preparación motora </a:t>
            </a:r>
            <a:r>
              <a:rPr lang="es-ES_tradnl" altLang="es-ES_tradnl">
                <a:solidFill>
                  <a:schemeClr val="tx1"/>
                </a:solidFill>
              </a:rPr>
              <a:t>(Karch &amp; Mulert, 2010). </a:t>
            </a:r>
          </a:p>
          <a:p>
            <a:pPr algn="just">
              <a:spcBef>
                <a:spcPct val="0"/>
              </a:spcBef>
              <a:buClrTx/>
              <a:buFontTx/>
              <a:buNone/>
            </a:pPr>
            <a:endParaRPr lang="es-ES_tradnl" altLang="es-ES_tradnl" sz="240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274" name="Marcador de contenido 2"/>
          <p:cNvSpPr>
            <a:spLocks noGrp="1"/>
          </p:cNvSpPr>
          <p:nvPr>
            <p:ph idx="1"/>
          </p:nvPr>
        </p:nvSpPr>
        <p:spPr>
          <a:xfrm>
            <a:off x="457200" y="3113088"/>
            <a:ext cx="8229600" cy="2763837"/>
          </a:xfrm>
        </p:spPr>
        <p:txBody>
          <a:bodyPr/>
          <a:lstStyle/>
          <a:p>
            <a:pPr algn="just" eaLnBrk="1" hangingPunct="1"/>
            <a:r>
              <a:rPr lang="es-ES_tradnl" altLang="es-ES_tradnl" sz="2200" b="1" smtClean="0">
                <a:solidFill>
                  <a:srgbClr val="C00000"/>
                </a:solidFill>
              </a:rPr>
              <a:t>Atención como un proceso de control cognitivo:</a:t>
            </a:r>
            <a:r>
              <a:rPr lang="es-ES_tradnl" altLang="es-ES_tradnl" sz="2200" smtClean="0"/>
              <a:t> activa los sistemas funcionales y mantiene su activación mientras se procesa la información. Subcomponente del funcionamiento ejecutivo </a:t>
            </a:r>
            <a:r>
              <a:rPr lang="es-ES_tradnl" altLang="es-ES_tradnl" smtClean="0"/>
              <a:t>(i.e. Diamond, 2013; Farah et al., 2006; Rueda et al., 2005; Sastre-Riba, 2006)</a:t>
            </a:r>
            <a:r>
              <a:rPr lang="es-ES_tradnl" altLang="es-ES_tradnl" sz="2000" smtClean="0"/>
              <a:t>.</a:t>
            </a:r>
          </a:p>
          <a:p>
            <a:pPr algn="just" eaLnBrk="1" hangingPunct="1"/>
            <a:endParaRPr lang="es-ES_tradnl" altLang="es-ES_tradnl" sz="2000" smtClean="0"/>
          </a:p>
          <a:p>
            <a:pPr algn="just" eaLnBrk="1" hangingPunct="1"/>
            <a:r>
              <a:rPr lang="es-ES_tradnl" altLang="es-ES_tradnl" sz="2200" b="1" smtClean="0">
                <a:solidFill>
                  <a:srgbClr val="C00000"/>
                </a:solidFill>
              </a:rPr>
              <a:t>Mecanismo central de capacidad limitada </a:t>
            </a:r>
            <a:r>
              <a:rPr lang="es-ES_tradnl" altLang="es-ES_tradnl" sz="2200" smtClean="0"/>
              <a:t>cuya función primordial es orientar y controlar la actividad consciente del organismo </a:t>
            </a:r>
            <a:r>
              <a:rPr lang="es-ES_tradnl" altLang="es-ES_tradnl" smtClean="0"/>
              <a:t>(i.e. Miyake et al., 2000; Rebollo &amp; Montiel, 2006). </a:t>
            </a:r>
          </a:p>
          <a:p>
            <a:pPr algn="just" eaLnBrk="1" hangingPunct="1"/>
            <a:endParaRPr lang="es-ES_tradnl" altLang="es-ES_tradnl" sz="2000" smtClean="0"/>
          </a:p>
        </p:txBody>
      </p:sp>
      <p:sp>
        <p:nvSpPr>
          <p:cNvPr id="4" name="Rectángulo 3"/>
          <p:cNvSpPr/>
          <p:nvPr/>
        </p:nvSpPr>
        <p:spPr>
          <a:xfrm>
            <a:off x="457200" y="260350"/>
            <a:ext cx="8353425" cy="266382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000" dirty="0">
                <a:solidFill>
                  <a:schemeClr val="tx1"/>
                </a:solidFill>
              </a:rPr>
              <a:t>La </a:t>
            </a:r>
            <a:r>
              <a:rPr lang="es-ES_tradnl" sz="2000" b="1" dirty="0">
                <a:solidFill>
                  <a:schemeClr val="tx1"/>
                </a:solidFill>
              </a:rPr>
              <a:t>atención</a:t>
            </a:r>
            <a:r>
              <a:rPr lang="es-ES_tradnl" sz="2000" dirty="0">
                <a:solidFill>
                  <a:schemeClr val="tx1"/>
                </a:solidFill>
              </a:rPr>
              <a:t> permite al individuo seleccionar información relevante, sostener y manipular representaciones mentales modulando las respuestas a los diversos estímulos (Ison &amp; Carrada, 2011). Es considerada como un mecanismo vertical de control, cuya función es decidir sobre qué estímulos dirigir los recursos cognitivos, activando o inhibiendo los procesos encargados de elaborar y organizar la información </a:t>
            </a:r>
            <a:r>
              <a:rPr lang="es-ES_tradnl" sz="1600" dirty="0">
                <a:solidFill>
                  <a:schemeClr val="tx1"/>
                </a:solidFill>
              </a:rPr>
              <a:t>(Portellano-Pérez, 2005; Roselló i Mir, 1998).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5298" name="Marcador de contenido 2"/>
          <p:cNvSpPr>
            <a:spLocks noGrp="1"/>
          </p:cNvSpPr>
          <p:nvPr>
            <p:ph idx="1"/>
          </p:nvPr>
        </p:nvSpPr>
        <p:spPr>
          <a:xfrm>
            <a:off x="250825" y="620713"/>
            <a:ext cx="8229600" cy="6119812"/>
          </a:xfrm>
        </p:spPr>
        <p:txBody>
          <a:bodyPr/>
          <a:lstStyle/>
          <a:p>
            <a:pPr algn="just" eaLnBrk="1" hangingPunct="1"/>
            <a:r>
              <a:rPr lang="es-ES_tradnl" altLang="es-ES_tradnl" sz="2200" b="1" smtClean="0">
                <a:solidFill>
                  <a:srgbClr val="C00000"/>
                </a:solidFill>
              </a:rPr>
              <a:t>Posner (2008)</a:t>
            </a:r>
            <a:r>
              <a:rPr lang="es-ES_tradnl" altLang="es-ES_tradnl" sz="2200" smtClean="0"/>
              <a:t> considera que la atención es un sistema neurocognitivo complejo, de naturaleza modular, compuesto por diferentes subsistemas, cada uno de los cuales lleva a cabo diferentes operaciones asociadas a redes neurales especificas. El autor identifica </a:t>
            </a:r>
            <a:r>
              <a:rPr lang="es-ES_tradnl" altLang="es-ES_tradnl" sz="2200" smtClean="0">
                <a:solidFill>
                  <a:srgbClr val="C00000"/>
                </a:solidFill>
              </a:rPr>
              <a:t>tres subsistemas</a:t>
            </a:r>
            <a:r>
              <a:rPr lang="es-ES_tradnl" altLang="es-ES_tradnl" sz="2200" smtClean="0"/>
              <a:t>: </a:t>
            </a:r>
          </a:p>
          <a:p>
            <a:pPr algn="just" eaLnBrk="1" hangingPunct="1"/>
            <a:endParaRPr lang="es-ES_tradnl" altLang="es-ES_tradnl" sz="2200" smtClean="0"/>
          </a:p>
          <a:p>
            <a:pPr algn="just" eaLnBrk="1" hangingPunct="1"/>
            <a:r>
              <a:rPr lang="es-ES_tradnl" altLang="es-ES_tradnl" sz="2200" smtClean="0">
                <a:solidFill>
                  <a:srgbClr val="C00000"/>
                </a:solidFill>
              </a:rPr>
              <a:t>La red de alerta o red atencional de vigilancia:</a:t>
            </a:r>
            <a:r>
              <a:rPr lang="es-ES_tradnl" altLang="es-ES_tradnl" sz="2200" smtClean="0"/>
              <a:t> está implicada en la consecución y mantenimiento de un estado de activación optimo para la ejecución de una tarea </a:t>
            </a:r>
            <a:r>
              <a:rPr lang="es-ES_tradnl" altLang="es-ES_tradnl" smtClean="0"/>
              <a:t>(Petersen &amp; Posner, 2012; Posner, 2008; Rueda et al., 2005). </a:t>
            </a:r>
          </a:p>
          <a:p>
            <a:pPr algn="just" eaLnBrk="1" hangingPunct="1"/>
            <a:endParaRPr lang="es-ES_tradnl" altLang="es-ES_tradnl" smtClean="0"/>
          </a:p>
          <a:p>
            <a:pPr algn="just" eaLnBrk="1" hangingPunct="1"/>
            <a:r>
              <a:rPr lang="es-ES_tradnl" altLang="es-ES_tradnl" sz="2200" smtClean="0">
                <a:solidFill>
                  <a:srgbClr val="C00000"/>
                </a:solidFill>
              </a:rPr>
              <a:t>La red de orientación o red atencional posterior </a:t>
            </a:r>
            <a:r>
              <a:rPr lang="es-ES_tradnl" altLang="es-ES_tradnl" sz="2200" smtClean="0"/>
              <a:t>tiene como función la orientación espacial, seleccionando los estímulos del entorno que son relevantes y requieren procesamiento.</a:t>
            </a:r>
          </a:p>
          <a:p>
            <a:pPr algn="just" eaLnBrk="1" hangingPunct="1"/>
            <a:endParaRPr lang="es-ES_tradnl" altLang="es-ES_tradnl" sz="22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6322" name="Marcador de contenido 2"/>
          <p:cNvSpPr>
            <a:spLocks noGrp="1"/>
          </p:cNvSpPr>
          <p:nvPr>
            <p:ph idx="1"/>
          </p:nvPr>
        </p:nvSpPr>
        <p:spPr>
          <a:xfrm>
            <a:off x="395288" y="188913"/>
            <a:ext cx="8291512" cy="6553200"/>
          </a:xfrm>
        </p:spPr>
        <p:txBody>
          <a:bodyPr/>
          <a:lstStyle/>
          <a:p>
            <a:pPr algn="just" eaLnBrk="1" hangingPunct="1"/>
            <a:endParaRPr lang="es-ES_tradnl" altLang="es-ES_tradnl" sz="2200" smtClean="0"/>
          </a:p>
          <a:p>
            <a:pPr algn="just" eaLnBrk="1" hangingPunct="1"/>
            <a:r>
              <a:rPr lang="es-ES_tradnl" altLang="es-ES_tradnl" sz="2200" smtClean="0">
                <a:solidFill>
                  <a:srgbClr val="C00000"/>
                </a:solidFill>
              </a:rPr>
              <a:t>La red ejecutiva o atencional anterior </a:t>
            </a:r>
            <a:r>
              <a:rPr lang="es-ES_tradnl" altLang="es-ES_tradnl" sz="2200" smtClean="0"/>
              <a:t>está involucrada en resolver situaciones novedosas y complejas que requieren del control cognitivo. Su tarea es dirimir conflictos entre pensamientos, sentimientos y respuestas, a fin de resolver apropiadamente las situaciones que requieran de planificación, desarrollo de estrategias y que impliquen la generación de una respuesta novedosa.</a:t>
            </a:r>
            <a:endParaRPr lang="es-ES_tradnl" altLang="es-ES_tradnl" sz="2200" smtClean="0">
              <a:solidFill>
                <a:srgbClr val="FF0000"/>
              </a:solidFill>
            </a:endParaRPr>
          </a:p>
          <a:p>
            <a:pPr algn="just" eaLnBrk="1" hangingPunct="1"/>
            <a:r>
              <a:rPr lang="es-ES_tradnl" altLang="es-ES_tradnl" sz="2200" smtClean="0">
                <a:solidFill>
                  <a:srgbClr val="0070C0"/>
                </a:solidFill>
              </a:rPr>
              <a:t>La atención ejecutiva contribuye e integra el sistema de control cognitivo, posibilitando la consecución de metas, la resolución de conflictos y la autorregulación de la conducta. </a:t>
            </a:r>
          </a:p>
          <a:p>
            <a:pPr algn="just" eaLnBrk="1" hangingPunct="1"/>
            <a:r>
              <a:rPr lang="es-ES_tradnl" altLang="es-ES_tradnl" sz="2200" smtClean="0">
                <a:solidFill>
                  <a:srgbClr val="595959"/>
                </a:solidFill>
              </a:rPr>
              <a:t>Este sistema estaría </a:t>
            </a:r>
            <a:r>
              <a:rPr lang="es-ES_tradnl" altLang="es-ES_tradnl" sz="2200" smtClean="0"/>
              <a:t>implicado en el </a:t>
            </a:r>
            <a:r>
              <a:rPr lang="es-ES_tradnl" altLang="es-ES_tradnl" sz="2200" i="1" smtClean="0">
                <a:solidFill>
                  <a:srgbClr val="0070C0"/>
                </a:solidFill>
              </a:rPr>
              <a:t>procesamiento top-down </a:t>
            </a:r>
            <a:r>
              <a:rPr lang="es-ES_tradnl" altLang="es-ES_tradnl" sz="2200" smtClean="0"/>
              <a:t>de la información, es decir, aquel dependiente de las motivaciones, expectativas e intenciones del sujeto orientadas a la consecución de un fin </a:t>
            </a:r>
            <a:r>
              <a:rPr lang="es-ES_tradnl" altLang="es-ES_tradnl" smtClean="0"/>
              <a:t>(Ison, Korzeniowski, Segretin &amp; Lipina, 2016). </a:t>
            </a:r>
          </a:p>
          <a:p>
            <a:pPr algn="just" eaLnBrk="1" hangingPunct="1"/>
            <a:endParaRPr lang="es-ES_tradnl" altLang="es-ES_tradnl" sz="22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4213" y="3068638"/>
            <a:ext cx="7991475" cy="3063875"/>
          </a:xfrm>
        </p:spPr>
        <p:txBody>
          <a:bodyPr rtlCol="0">
            <a:normAutofit fontScale="92500" lnSpcReduction="20000"/>
          </a:bodyPr>
          <a:lstStyle/>
          <a:p>
            <a:pPr algn="just" eaLnBrk="1" fontAlgn="auto" hangingPunct="1">
              <a:spcAft>
                <a:spcPts val="0"/>
              </a:spcAft>
              <a:buFont typeface="Wingdings 3" charset="2"/>
              <a:buChar char=""/>
              <a:defRPr/>
            </a:pPr>
            <a:r>
              <a:rPr lang="es-ES_tradnl" sz="2400" dirty="0" smtClean="0">
                <a:solidFill>
                  <a:schemeClr val="tx1"/>
                </a:solidFill>
              </a:rPr>
              <a:t>Su naturaleza consciente y autorreflexiva implica que la inteligencia se vuelve sobre sí misma, sobre su propio modo de operar y a partir de allí ratifica o rectifica las estrategias. </a:t>
            </a:r>
          </a:p>
          <a:p>
            <a:pPr algn="just" eaLnBrk="1" fontAlgn="auto" hangingPunct="1">
              <a:spcAft>
                <a:spcPts val="0"/>
              </a:spcAft>
              <a:buFont typeface="Wingdings 3" charset="2"/>
              <a:buChar char=""/>
              <a:defRPr/>
            </a:pPr>
            <a:r>
              <a:rPr lang="es-ES_tradnl" sz="2400" dirty="0">
                <a:solidFill>
                  <a:schemeClr val="tx1">
                    <a:lumMod val="75000"/>
                    <a:lumOff val="25000"/>
                  </a:schemeClr>
                </a:solidFill>
              </a:rPr>
              <a:t>A</a:t>
            </a:r>
            <a:r>
              <a:rPr lang="es-ES_tradnl" sz="2400" dirty="0" smtClean="0">
                <a:solidFill>
                  <a:schemeClr val="tx1"/>
                </a:solidFill>
              </a:rPr>
              <a:t>utorreflexión, aprendizaje situado, autoconciencia y control de los procesos cognitivos. </a:t>
            </a:r>
          </a:p>
          <a:p>
            <a:pPr algn="just" eaLnBrk="1" fontAlgn="auto" hangingPunct="1">
              <a:spcAft>
                <a:spcPts val="0"/>
              </a:spcAft>
              <a:buFont typeface="Wingdings 3" charset="2"/>
              <a:buChar char=""/>
              <a:defRPr/>
            </a:pPr>
            <a:r>
              <a:rPr lang="es-ES_tradnl" sz="2400" dirty="0" smtClean="0">
                <a:solidFill>
                  <a:schemeClr val="tx1"/>
                </a:solidFill>
              </a:rPr>
              <a:t>Es un concepto amplio, complejo, con límites poco precisos. </a:t>
            </a:r>
          </a:p>
          <a:p>
            <a:pPr algn="just" eaLnBrk="1" fontAlgn="auto" hangingPunct="1">
              <a:spcAft>
                <a:spcPts val="0"/>
              </a:spcAft>
              <a:buFont typeface="Wingdings 3" charset="2"/>
              <a:buChar char=""/>
              <a:defRPr/>
            </a:pPr>
            <a:r>
              <a:rPr lang="es-ES_tradnl" sz="2400" dirty="0" smtClean="0">
                <a:solidFill>
                  <a:schemeClr val="tx1">
                    <a:lumMod val="75000"/>
                    <a:lumOff val="25000"/>
                  </a:schemeClr>
                </a:solidFill>
              </a:rPr>
              <a:t>¿Es un FE?</a:t>
            </a:r>
            <a:endParaRPr lang="es-ES_tradnl" sz="2400" dirty="0">
              <a:solidFill>
                <a:schemeClr val="tx1">
                  <a:lumMod val="75000"/>
                  <a:lumOff val="25000"/>
                </a:schemeClr>
              </a:solidFill>
            </a:endParaRPr>
          </a:p>
        </p:txBody>
      </p:sp>
      <p:sp>
        <p:nvSpPr>
          <p:cNvPr id="4" name="Rectángulo 3"/>
          <p:cNvSpPr/>
          <p:nvPr/>
        </p:nvSpPr>
        <p:spPr>
          <a:xfrm>
            <a:off x="539750" y="115888"/>
            <a:ext cx="8353425" cy="259238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400" dirty="0">
                <a:solidFill>
                  <a:schemeClr val="tx1"/>
                </a:solidFill>
              </a:rPr>
              <a:t>La </a:t>
            </a:r>
            <a:r>
              <a:rPr lang="es-ES_tradnl" sz="2400" b="1" dirty="0">
                <a:solidFill>
                  <a:schemeClr val="tx1"/>
                </a:solidFill>
              </a:rPr>
              <a:t>metacognición</a:t>
            </a:r>
            <a:r>
              <a:rPr lang="es-ES_tradnl" sz="2400" dirty="0">
                <a:solidFill>
                  <a:schemeClr val="tx1"/>
                </a:solidFill>
              </a:rPr>
              <a:t> se refiere al conocimiento que la persona posee sobre su funcionamiento cognitivo y a sus intentos de controlar dichos procesos </a:t>
            </a:r>
            <a:r>
              <a:rPr lang="es-ES_tradnl" dirty="0">
                <a:solidFill>
                  <a:schemeClr val="tx1"/>
                </a:solidFill>
              </a:rPr>
              <a:t>(Difabio de Anglat, 2005)</a:t>
            </a:r>
            <a:r>
              <a:rPr lang="es-ES_tradnl" sz="2400" dirty="0">
                <a:solidFill>
                  <a:schemeClr val="tx1"/>
                </a:solidFill>
              </a:rPr>
              <a:t>. En función de este procesamiento supraordenado o cognición de segundo orden, el individuo consigue monitorear, autorregular y elaborar estrategias para potenciar su cognición </a:t>
            </a:r>
            <a:r>
              <a:rPr lang="es-ES_tradnl" dirty="0">
                <a:solidFill>
                  <a:schemeClr val="tx1"/>
                </a:solidFill>
              </a:rPr>
              <a:t>(Khun, 2000).</a:t>
            </a:r>
            <a:r>
              <a:rPr lang="es-ES_tradnl" sz="2400" dirty="0">
                <a:solidFill>
                  <a:schemeClr val="tx1"/>
                </a:solidFill>
              </a:rPr>
              <a:t> </a:t>
            </a:r>
          </a:p>
        </p:txBody>
      </p:sp>
      <p:pic>
        <p:nvPicPr>
          <p:cNvPr id="57348" name="Imagen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96088" y="5470525"/>
            <a:ext cx="18970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8370" name="Título 1"/>
          <p:cNvSpPr>
            <a:spLocks noGrp="1"/>
          </p:cNvSpPr>
          <p:nvPr>
            <p:ph type="title"/>
          </p:nvPr>
        </p:nvSpPr>
        <p:spPr>
          <a:xfrm>
            <a:off x="420688" y="188913"/>
            <a:ext cx="8229600" cy="850900"/>
          </a:xfrm>
        </p:spPr>
        <p:txBody>
          <a:bodyPr/>
          <a:lstStyle/>
          <a:p>
            <a:pPr eaLnBrk="1" hangingPunct="1"/>
            <a:r>
              <a:rPr lang="es-ES_tradnl" altLang="es-ES_tradnl" sz="2400" b="1" smtClean="0">
                <a:solidFill>
                  <a:srgbClr val="00B0F0"/>
                </a:solidFill>
              </a:rPr>
              <a:t>MEDICIÓN NEUROPSICOLÓGICA DE LAS FUNCIONES EJECUTIVAS </a:t>
            </a:r>
          </a:p>
        </p:txBody>
      </p:sp>
      <p:sp>
        <p:nvSpPr>
          <p:cNvPr id="58371" name="Marcador de contenido 2"/>
          <p:cNvSpPr>
            <a:spLocks noGrp="1"/>
          </p:cNvSpPr>
          <p:nvPr>
            <p:ph idx="1"/>
          </p:nvPr>
        </p:nvSpPr>
        <p:spPr>
          <a:xfrm>
            <a:off x="457200" y="1130300"/>
            <a:ext cx="8229600" cy="5183188"/>
          </a:xfrm>
        </p:spPr>
        <p:txBody>
          <a:bodyPr/>
          <a:lstStyle/>
          <a:p>
            <a:pPr algn="just" eaLnBrk="1" hangingPunct="1"/>
            <a:r>
              <a:rPr lang="es-ES_tradnl" altLang="es-ES_tradnl" sz="2000" smtClean="0"/>
              <a:t>“La complejidad de las funciones ejecutivas y la inherente controversia en torno a su naturaleza y organización, convierten su medición en uno de los retos cruciales de la neuropsicología contemporánea” </a:t>
            </a:r>
            <a:r>
              <a:rPr lang="es-ES_tradnl" altLang="es-ES_tradnl" smtClean="0"/>
              <a:t>(Verdejo-García &amp; Bechara, 2010, p. 231). </a:t>
            </a:r>
          </a:p>
          <a:p>
            <a:pPr algn="just" eaLnBrk="1" hangingPunct="1"/>
            <a:endParaRPr lang="es-ES_tradnl" altLang="es-ES_tradnl" sz="2000" smtClean="0"/>
          </a:p>
          <a:p>
            <a:pPr algn="just" eaLnBrk="1" hangingPunct="1"/>
            <a:r>
              <a:rPr lang="es-ES_tradnl" altLang="es-ES_tradnl" sz="2000" smtClean="0"/>
              <a:t>La evaluación de las FE diferirá considerablemente en función del </a:t>
            </a:r>
            <a:r>
              <a:rPr lang="es-ES_tradnl" altLang="es-ES_tradnl" sz="2000" smtClean="0">
                <a:solidFill>
                  <a:srgbClr val="0070C0"/>
                </a:solidFill>
              </a:rPr>
              <a:t>contexto de evaluación </a:t>
            </a:r>
            <a:r>
              <a:rPr lang="es-ES_tradnl" altLang="es-ES_tradnl" sz="2000" smtClean="0"/>
              <a:t>(i.e. clínica, investigación educativa), el </a:t>
            </a:r>
            <a:r>
              <a:rPr lang="es-ES_tradnl" altLang="es-ES_tradnl" sz="2000" smtClean="0">
                <a:solidFill>
                  <a:srgbClr val="0070C0"/>
                </a:solidFill>
              </a:rPr>
              <a:t>objetivo de la evaluación </a:t>
            </a:r>
            <a:r>
              <a:rPr lang="es-ES_tradnl" altLang="es-ES_tradnl" sz="2000" smtClean="0"/>
              <a:t>en cada individuo (i.e. establecer un perfil neurocognitivo) y de la </a:t>
            </a:r>
            <a:r>
              <a:rPr lang="es-ES_tradnl" altLang="es-ES_tradnl" sz="2000" smtClean="0">
                <a:solidFill>
                  <a:srgbClr val="0070C0"/>
                </a:solidFill>
              </a:rPr>
              <a:t>población</a:t>
            </a:r>
            <a:r>
              <a:rPr lang="es-ES_tradnl" altLang="es-ES_tradnl" sz="2000" smtClean="0"/>
              <a:t> a la que va dirigida (i.e. escolares, niños con TDAH). </a:t>
            </a:r>
          </a:p>
          <a:p>
            <a:pPr algn="just" eaLnBrk="1" hangingPunct="1"/>
            <a:endParaRPr lang="es-ES_tradnl" altLang="es-ES_tradnl" sz="2000" smtClean="0"/>
          </a:p>
          <a:p>
            <a:pPr algn="just" eaLnBrk="1" hangingPunct="1"/>
            <a:r>
              <a:rPr lang="es-ES_tradnl" altLang="es-ES_tradnl" sz="2000" smtClean="0"/>
              <a:t>En general, se recomienda explorar un rango amplio de componentes ejecutivos, combinar fuentes de información sobre procesos y funciones, y atender a los correlatos cognitivos, afectivos y conductuales del constructo. </a:t>
            </a:r>
          </a:p>
          <a:p>
            <a:pPr algn="just" eaLnBrk="1" hangingPunct="1"/>
            <a:endParaRPr lang="es-ES_tradnl" altLang="es-ES_tradnl" sz="2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9394" name="Marcador de contenido 2"/>
          <p:cNvSpPr>
            <a:spLocks noGrp="1"/>
          </p:cNvSpPr>
          <p:nvPr>
            <p:ph idx="1"/>
          </p:nvPr>
        </p:nvSpPr>
        <p:spPr>
          <a:xfrm>
            <a:off x="395288" y="260350"/>
            <a:ext cx="8362950" cy="6481763"/>
          </a:xfrm>
        </p:spPr>
        <p:txBody>
          <a:bodyPr/>
          <a:lstStyle/>
          <a:p>
            <a:pPr marL="0" indent="0" algn="just" eaLnBrk="1" hangingPunct="1">
              <a:buFontTx/>
              <a:buNone/>
            </a:pPr>
            <a:r>
              <a:rPr lang="es-ES_tradnl" altLang="es-ES_tradnl" sz="2400" smtClean="0"/>
              <a:t>Para evaluar FE se requiere que los instrumentos de medición cumplan con tres requisitos fundamentales: </a:t>
            </a:r>
          </a:p>
          <a:p>
            <a:pPr marL="0" indent="0" algn="just" eaLnBrk="1" hangingPunct="1"/>
            <a:endParaRPr lang="es-ES_tradnl" altLang="es-ES_tradnl" sz="2400" smtClean="0"/>
          </a:p>
          <a:p>
            <a:pPr marL="0" indent="0" algn="just" eaLnBrk="1" hangingPunct="1">
              <a:buFontTx/>
              <a:buAutoNum type="arabicPeriod"/>
            </a:pPr>
            <a:r>
              <a:rPr lang="es-ES_tradnl" altLang="es-ES_tradnl" sz="2400" smtClean="0">
                <a:solidFill>
                  <a:srgbClr val="C00000"/>
                </a:solidFill>
              </a:rPr>
              <a:t> Novedad</a:t>
            </a:r>
            <a:r>
              <a:rPr lang="es-ES_tradnl" altLang="es-ES_tradnl" sz="2400" smtClean="0"/>
              <a:t>, presentar una situación novedosa e inesperada.</a:t>
            </a:r>
          </a:p>
          <a:p>
            <a:pPr marL="0" indent="0" algn="just" eaLnBrk="1" hangingPunct="1">
              <a:buFontTx/>
              <a:buAutoNum type="arabicPeriod"/>
            </a:pPr>
            <a:r>
              <a:rPr lang="es-ES_tradnl" altLang="es-ES_tradnl" sz="2400" smtClean="0">
                <a:solidFill>
                  <a:srgbClr val="C00000"/>
                </a:solidFill>
              </a:rPr>
              <a:t> Complejidad</a:t>
            </a:r>
            <a:r>
              <a:rPr lang="es-ES_tradnl" altLang="es-ES_tradnl" sz="2400" smtClean="0"/>
              <a:t>, presentar un objetivo que no pueda resolverse mediante mecanismos rutinarios o sobreaprendidos</a:t>
            </a:r>
          </a:p>
          <a:p>
            <a:pPr marL="0" indent="0" algn="just" eaLnBrk="1" hangingPunct="1">
              <a:buFontTx/>
              <a:buAutoNum type="arabicPeriod"/>
            </a:pPr>
            <a:r>
              <a:rPr lang="es-ES_tradnl" altLang="es-ES_tradnl" sz="2400" smtClean="0">
                <a:solidFill>
                  <a:srgbClr val="C00000"/>
                </a:solidFill>
              </a:rPr>
              <a:t> Escasa estructura</a:t>
            </a:r>
            <a:r>
              <a:rPr lang="es-ES_tradnl" altLang="es-ES_tradnl" sz="2400" smtClean="0"/>
              <a:t>, las instrucciones deben centrarse en el objetivo de la tarea, fomentando la generación de estrategias diversas y creativas para la resolución del problema. </a:t>
            </a:r>
          </a:p>
          <a:p>
            <a:pPr marL="0" indent="0" algn="just" eaLnBrk="1" hangingPunct="1">
              <a:buFont typeface="Wingdings 3" panose="05040102010807070707" pitchFamily="18" charset="2"/>
              <a:buNone/>
            </a:pPr>
            <a:r>
              <a:rPr lang="es-ES_tradnl" altLang="es-ES_tradnl" sz="2400" b="1" smtClean="0">
                <a:solidFill>
                  <a:srgbClr val="0070C0"/>
                </a:solidFill>
              </a:rPr>
              <a:t>La aplicación e interpretación de estos instrumentos debe estar a cargo de un profesional especializado: psicólogo, psicopedagogo o neuropsicólogo. </a:t>
            </a:r>
          </a:p>
          <a:p>
            <a:pPr marL="0" indent="0" algn="just" eaLnBrk="1" hangingPunct="1"/>
            <a:endParaRPr lang="es-ES_tradnl" altLang="es-ES_tradnl"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0418" name="Título 1"/>
          <p:cNvSpPr>
            <a:spLocks noGrp="1"/>
          </p:cNvSpPr>
          <p:nvPr>
            <p:ph type="title"/>
          </p:nvPr>
        </p:nvSpPr>
        <p:spPr>
          <a:xfrm>
            <a:off x="457200" y="274638"/>
            <a:ext cx="8229600" cy="633412"/>
          </a:xfrm>
        </p:spPr>
        <p:txBody>
          <a:bodyPr/>
          <a:lstStyle/>
          <a:p>
            <a:pPr eaLnBrk="1" hangingPunct="1"/>
            <a:r>
              <a:rPr lang="es-ES_tradnl" altLang="es-ES_tradnl" sz="2400" b="1" smtClean="0">
                <a:solidFill>
                  <a:srgbClr val="00B0F0"/>
                </a:solidFill>
              </a:rPr>
              <a:t>BATERÍA O PRUEBAS INDIVIDUALES </a:t>
            </a:r>
          </a:p>
        </p:txBody>
      </p:sp>
      <p:sp>
        <p:nvSpPr>
          <p:cNvPr id="60419" name="Marcador de contenido 2"/>
          <p:cNvSpPr>
            <a:spLocks noGrp="1"/>
          </p:cNvSpPr>
          <p:nvPr>
            <p:ph idx="1"/>
          </p:nvPr>
        </p:nvSpPr>
        <p:spPr>
          <a:xfrm>
            <a:off x="250825" y="908050"/>
            <a:ext cx="8435975" cy="5761038"/>
          </a:xfrm>
        </p:spPr>
        <p:txBody>
          <a:bodyPr/>
          <a:lstStyle/>
          <a:p>
            <a:pPr algn="just" eaLnBrk="1" hangingPunct="1">
              <a:buFont typeface="Wingdings" panose="05000000000000000000" pitchFamily="2" charset="2"/>
              <a:buChar char="ü"/>
            </a:pPr>
            <a:r>
              <a:rPr lang="es-ES_tradnl" altLang="es-ES_tradnl" sz="2200" smtClean="0">
                <a:solidFill>
                  <a:srgbClr val="C00000"/>
                </a:solidFill>
              </a:rPr>
              <a:t>De aplicación conjunta</a:t>
            </a:r>
            <a:r>
              <a:rPr lang="es-ES_tradnl" altLang="es-ES_tradnl" sz="2200" smtClean="0"/>
              <a:t>, que supone un sistema de tests coordinados tanto en su interpretación teórica como en su aplicación practica, constituyendo una batería centrada en el funcionamiento ejecutivo. </a:t>
            </a:r>
          </a:p>
          <a:p>
            <a:pPr algn="just" eaLnBrk="1" hangingPunct="1">
              <a:buFont typeface="Wingdings" panose="05000000000000000000" pitchFamily="2" charset="2"/>
              <a:buChar char="ü"/>
            </a:pPr>
            <a:endParaRPr lang="es-ES_tradnl" altLang="es-ES_tradnl" sz="2200" smtClean="0"/>
          </a:p>
          <a:p>
            <a:pPr algn="just" eaLnBrk="1" hangingPunct="1">
              <a:buFont typeface="Wingdings" panose="05000000000000000000" pitchFamily="2" charset="2"/>
              <a:buChar char="ü"/>
            </a:pPr>
            <a:r>
              <a:rPr lang="es-ES_tradnl" altLang="es-ES_tradnl" sz="2200" smtClean="0"/>
              <a:t>Batería de Evaluación Conductual del Síndrome Di ejecutivo </a:t>
            </a:r>
            <a:r>
              <a:rPr lang="es-ES_tradnl" altLang="es-ES_tradnl" sz="2200" smtClean="0">
                <a:solidFill>
                  <a:srgbClr val="C00000"/>
                </a:solidFill>
              </a:rPr>
              <a:t>(BADS) </a:t>
            </a:r>
            <a:r>
              <a:rPr lang="es-ES_tradnl" altLang="es-ES_tradnl" sz="1700" smtClean="0"/>
              <a:t>(Alderman &amp; Baker, 2009). </a:t>
            </a:r>
            <a:r>
              <a:rPr lang="es-ES_tradnl" altLang="es-ES_tradnl" sz="2200" smtClean="0"/>
              <a:t>Esta batería está compuesta de seis pruebas que plantean problemas derivados de situaciones cotidianas e incluye además un inventario de síntomas conductuales asociados al síndrome di ejecutivo y proporciona una medida de resultado de la capacidad predictiva de la evaluación neuropsicológica para el funcionamiento cotidiano. </a:t>
            </a:r>
          </a:p>
          <a:p>
            <a:pPr algn="just" eaLnBrk="1" hangingPunct="1">
              <a:buFont typeface="Wingdings" panose="05000000000000000000" pitchFamily="2" charset="2"/>
              <a:buChar char="ü"/>
            </a:pPr>
            <a:endParaRPr lang="es-ES_tradnl" altLang="es-ES_tradnl" sz="2200" smtClean="0"/>
          </a:p>
          <a:p>
            <a:pPr algn="just" eaLnBrk="1" hangingPunct="1">
              <a:buFont typeface="Wingdings" panose="05000000000000000000" pitchFamily="2" charset="2"/>
              <a:buChar char="ü"/>
            </a:pPr>
            <a:r>
              <a:rPr lang="es-ES_tradnl" altLang="es-ES_tradnl" sz="2200" smtClean="0"/>
              <a:t>Otras bater</a:t>
            </a:r>
            <a:r>
              <a:rPr lang="es-ES" altLang="es-ES_tradnl" sz="2200" smtClean="0"/>
              <a:t>ías: </a:t>
            </a:r>
            <a:r>
              <a:rPr lang="es-ES" altLang="es-ES_tradnl" sz="2200" smtClean="0">
                <a:solidFill>
                  <a:srgbClr val="C00000"/>
                </a:solidFill>
              </a:rPr>
              <a:t>ENI </a:t>
            </a:r>
            <a:r>
              <a:rPr lang="es-ES" altLang="es-ES_tradnl" sz="2200" smtClean="0"/>
              <a:t>(Ardilla et al., 2000)</a:t>
            </a:r>
            <a:endParaRPr lang="es-ES_tradnl" altLang="es-ES_tradnl" sz="2200" smtClean="0"/>
          </a:p>
        </p:txBody>
      </p:sp>
      <p:pic>
        <p:nvPicPr>
          <p:cNvPr id="60420" name="Picture 5" descr="9-maraton-de-lectu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5" y="5522913"/>
            <a:ext cx="24257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42" name="Título 1"/>
          <p:cNvSpPr>
            <a:spLocks noGrp="1"/>
          </p:cNvSpPr>
          <p:nvPr>
            <p:ph type="title"/>
          </p:nvPr>
        </p:nvSpPr>
        <p:spPr>
          <a:xfrm>
            <a:off x="457200" y="274638"/>
            <a:ext cx="8229600" cy="633412"/>
          </a:xfrm>
        </p:spPr>
        <p:txBody>
          <a:bodyPr/>
          <a:lstStyle/>
          <a:p>
            <a:pPr eaLnBrk="1" hangingPunct="1"/>
            <a:r>
              <a:rPr lang="es-ES_tradnl" altLang="es-ES_tradnl" sz="2400" b="1" smtClean="0">
                <a:solidFill>
                  <a:srgbClr val="00B0F0"/>
                </a:solidFill>
              </a:rPr>
              <a:t>BATERÍA O PRUEBAS INDIVIDUALES </a:t>
            </a:r>
          </a:p>
        </p:txBody>
      </p:sp>
      <p:pic>
        <p:nvPicPr>
          <p:cNvPr id="61443" name="Imagen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1188" y="1844675"/>
            <a:ext cx="41052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Imagen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859338" y="2366963"/>
            <a:ext cx="3251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CuadroTexto 6"/>
          <p:cNvSpPr txBox="1">
            <a:spLocks noChangeArrowheads="1"/>
          </p:cNvSpPr>
          <p:nvPr/>
        </p:nvSpPr>
        <p:spPr bwMode="auto">
          <a:xfrm>
            <a:off x="2617788" y="5372100"/>
            <a:ext cx="56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chemeClr val="tx1"/>
                </a:solidFill>
                <a:latin typeface="Arial" panose="020B0604020202020204" pitchFamily="34" charset="0"/>
              </a:rPr>
              <a:t>ENI</a:t>
            </a:r>
          </a:p>
        </p:txBody>
      </p:sp>
      <p:sp>
        <p:nvSpPr>
          <p:cNvPr id="61446" name="CuadroTexto 7"/>
          <p:cNvSpPr txBox="1">
            <a:spLocks noChangeArrowheads="1"/>
          </p:cNvSpPr>
          <p:nvPr/>
        </p:nvSpPr>
        <p:spPr bwMode="auto">
          <a:xfrm>
            <a:off x="6372225" y="53721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chemeClr val="tx1"/>
                </a:solidFill>
                <a:latin typeface="Arial" panose="020B0604020202020204" pitchFamily="34" charset="0"/>
              </a:rPr>
              <a:t>BADS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2466" name="Marcador de contenido 2"/>
          <p:cNvSpPr>
            <a:spLocks noGrp="1"/>
          </p:cNvSpPr>
          <p:nvPr>
            <p:ph idx="1"/>
          </p:nvPr>
        </p:nvSpPr>
        <p:spPr>
          <a:xfrm>
            <a:off x="457200" y="549275"/>
            <a:ext cx="8229600" cy="5616575"/>
          </a:xfrm>
        </p:spPr>
        <p:txBody>
          <a:bodyPr/>
          <a:lstStyle/>
          <a:p>
            <a:pPr algn="just" eaLnBrk="1" hangingPunct="1">
              <a:buFont typeface="Wingdings" panose="05000000000000000000" pitchFamily="2" charset="2"/>
              <a:buChar char="ü"/>
            </a:pPr>
            <a:r>
              <a:rPr lang="es-ES_tradnl" altLang="es-ES_tradnl" sz="2400" smtClean="0">
                <a:solidFill>
                  <a:srgbClr val="C00000"/>
                </a:solidFill>
              </a:rPr>
              <a:t>De aplicación individual </a:t>
            </a:r>
            <a:r>
              <a:rPr lang="es-ES_tradnl" altLang="es-ES_tradnl" sz="2400" smtClean="0"/>
              <a:t>medición de aspectos relativamente específicos del FE.</a:t>
            </a:r>
          </a:p>
          <a:p>
            <a:pPr algn="just" eaLnBrk="1" hangingPunct="1">
              <a:buFont typeface="Wingdings" panose="05000000000000000000" pitchFamily="2" charset="2"/>
              <a:buChar char="ü"/>
            </a:pPr>
            <a:endParaRPr lang="es-ES_tradnl" altLang="es-ES_tradnl" sz="2400" smtClean="0"/>
          </a:p>
          <a:p>
            <a:pPr algn="just" eaLnBrk="1" hangingPunct="1">
              <a:buFont typeface="Wingdings" panose="05000000000000000000" pitchFamily="2" charset="2"/>
              <a:buChar char="ü"/>
            </a:pPr>
            <a:r>
              <a:rPr lang="es-ES_tradnl" altLang="es-ES_tradnl" sz="2400" smtClean="0">
                <a:solidFill>
                  <a:srgbClr val="0070C0"/>
                </a:solidFill>
              </a:rPr>
              <a:t>Memoria de trabajo: </a:t>
            </a:r>
            <a:r>
              <a:rPr lang="es-ES_tradnl" altLang="es-ES_tradnl" sz="2400" smtClean="0"/>
              <a:t>se mide mediante pruebas especificas que requieren la manipulación y actualización de información. Mide </a:t>
            </a:r>
            <a:r>
              <a:rPr lang="es-ES_tradnl" altLang="es-ES_tradnl" sz="2400" i="1" smtClean="0"/>
              <a:t>span</a:t>
            </a:r>
            <a:r>
              <a:rPr lang="es-ES_tradnl" altLang="es-ES_tradnl" sz="2400" smtClean="0"/>
              <a:t> de la memoria de trabajo (i.e. letras o números). </a:t>
            </a:r>
          </a:p>
          <a:p>
            <a:pPr algn="just" eaLnBrk="1" hangingPunct="1"/>
            <a:endParaRPr lang="es-ES_tradnl" altLang="es-ES_tradnl" sz="2400" smtClean="0"/>
          </a:p>
          <a:p>
            <a:pPr algn="just" eaLnBrk="1" hangingPunct="1"/>
            <a:endParaRPr lang="es-ES_tradnl" altLang="es-ES_tradnl" sz="2400" smtClean="0"/>
          </a:p>
        </p:txBody>
      </p:sp>
      <p:pic>
        <p:nvPicPr>
          <p:cNvPr id="62467" name="Imagen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58888" y="3724275"/>
            <a:ext cx="280828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Imagen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003800" y="3630613"/>
            <a:ext cx="3106738"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706437"/>
          </a:xfrm>
        </p:spPr>
        <p:txBody>
          <a:bodyPr/>
          <a:lstStyle/>
          <a:p>
            <a:pPr eaLnBrk="1" hangingPunct="1"/>
            <a:r>
              <a:rPr lang="es-ES_tradnl" altLang="es-ES" sz="2400" b="1" smtClean="0">
                <a:solidFill>
                  <a:srgbClr val="C00000"/>
                </a:solidFill>
              </a:rPr>
              <a:t>FUNCIONES EJECUTIVAS</a:t>
            </a:r>
          </a:p>
        </p:txBody>
      </p:sp>
      <p:pic>
        <p:nvPicPr>
          <p:cNvPr id="23555" name="Picture 4" descr="dorsolateral-prefrontal-cortex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2588" y="273050"/>
            <a:ext cx="215423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65138" y="1527175"/>
            <a:ext cx="8274050" cy="19478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0050" lvl="1" algn="just" eaLnBrk="1" hangingPunct="1">
              <a:defRPr/>
            </a:pPr>
            <a:r>
              <a:rPr lang="es-ES_tradnl" sz="2000" dirty="0">
                <a:solidFill>
                  <a:schemeClr val="tx1"/>
                </a:solidFill>
                <a:latin typeface="+mj-lt"/>
                <a:ea typeface="Apple Braille" charset="0"/>
                <a:cs typeface="Apple Braille" charset="0"/>
              </a:rPr>
              <a:t>El término funciones ejecutivas se refiere a procesos cognitivos involucrados en procesos de resolución de problemas dirigidos a una meta, tales como memoria de trabajo, control inhibitorio y correcciones de errores</a:t>
            </a:r>
            <a:r>
              <a:rPr lang="es-ES_tradnl" sz="1600" dirty="0">
                <a:solidFill>
                  <a:schemeClr val="tx1"/>
                </a:solidFill>
                <a:latin typeface="+mj-lt"/>
                <a:ea typeface="Apple Braille" charset="0"/>
                <a:cs typeface="Apple Braille" charset="0"/>
              </a:rPr>
              <a:t> (Marcovitch &amp; Zelazo, 2009, p. 1). </a:t>
            </a:r>
          </a:p>
        </p:txBody>
      </p:sp>
      <p:sp>
        <p:nvSpPr>
          <p:cNvPr id="9" name="Rectángulo 8"/>
          <p:cNvSpPr/>
          <p:nvPr/>
        </p:nvSpPr>
        <p:spPr>
          <a:xfrm>
            <a:off x="534988" y="3933825"/>
            <a:ext cx="8074025" cy="23828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0050" lvl="1" algn="just" eaLnBrk="1" hangingPunct="1">
              <a:defRPr/>
            </a:pPr>
            <a:r>
              <a:rPr lang="es-ES_tradnl" sz="2000" dirty="0">
                <a:solidFill>
                  <a:schemeClr val="tx1"/>
                </a:solidFill>
                <a:ea typeface="Apple Braille" charset="0"/>
                <a:cs typeface="Apple Braille" charset="0"/>
              </a:rPr>
              <a:t>Las funciones ejecutivas incluyen procesos de alto orden (tales como control inhibitorio, memoria de trabajo y flexibilidad atencional) que regulan el comportamiento dirigido a una meta y respuestas adaptativas a situaciones complejas </a:t>
            </a:r>
            <a:r>
              <a:rPr lang="es-ES_tradnl" dirty="0">
                <a:solidFill>
                  <a:schemeClr val="tx1"/>
                </a:solidFill>
                <a:ea typeface="Apple Braille" charset="0"/>
                <a:cs typeface="Apple Braille" charset="0"/>
              </a:rPr>
              <a:t>(Hughes, 2011, pp. 251-252).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490" name="Marcador de contenido 2"/>
          <p:cNvSpPr>
            <a:spLocks noGrp="1"/>
          </p:cNvSpPr>
          <p:nvPr>
            <p:ph idx="1"/>
          </p:nvPr>
        </p:nvSpPr>
        <p:spPr>
          <a:xfrm>
            <a:off x="457200" y="404813"/>
            <a:ext cx="8229600" cy="5976937"/>
          </a:xfrm>
        </p:spPr>
        <p:txBody>
          <a:bodyPr/>
          <a:lstStyle/>
          <a:p>
            <a:pPr algn="just" eaLnBrk="1" hangingPunct="1">
              <a:buFont typeface="Wingdings" panose="05000000000000000000" pitchFamily="2" charset="2"/>
              <a:buChar char="ü"/>
            </a:pPr>
            <a:r>
              <a:rPr lang="es-ES_tradnl" altLang="es-ES_tradnl" sz="2400" b="1" smtClean="0">
                <a:solidFill>
                  <a:srgbClr val="C00000"/>
                </a:solidFill>
              </a:rPr>
              <a:t>Inhibición: </a:t>
            </a:r>
            <a:r>
              <a:rPr lang="es-ES_tradnl" altLang="es-ES_tradnl" sz="2400" smtClean="0"/>
              <a:t>Para evaluar inhibición de una respuesta motora se utilizan tareas </a:t>
            </a:r>
            <a:r>
              <a:rPr lang="es-ES_tradnl" altLang="es-ES_tradnl" sz="2400" smtClean="0">
                <a:solidFill>
                  <a:srgbClr val="0070C0"/>
                </a:solidFill>
              </a:rPr>
              <a:t>Go/No Go o Stop- Signal</a:t>
            </a:r>
            <a:r>
              <a:rPr lang="es-ES_tradnl" altLang="es-ES_tradnl" sz="2400" smtClean="0"/>
              <a:t>, las cuales ofrecen una medida de la capacidad para detener una respuesta motora prepotente y previamente aprendida. </a:t>
            </a:r>
          </a:p>
        </p:txBody>
      </p:sp>
      <p:pic>
        <p:nvPicPr>
          <p:cNvPr id="63491" name="Imagen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175" y="2565400"/>
            <a:ext cx="3116263"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Imagen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3250" y="2997200"/>
            <a:ext cx="450056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CuadroTexto 11"/>
          <p:cNvSpPr txBox="1">
            <a:spLocks noChangeArrowheads="1"/>
          </p:cNvSpPr>
          <p:nvPr/>
        </p:nvSpPr>
        <p:spPr bwMode="auto">
          <a:xfrm>
            <a:off x="3851275" y="5661025"/>
            <a:ext cx="2536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rgbClr val="FF0000"/>
                </a:solidFill>
                <a:latin typeface="Arial" panose="020B0604020202020204" pitchFamily="34" charset="0"/>
              </a:rPr>
              <a:t>TAREA GO-NOGO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4514" name="Marcador de contenido 2"/>
          <p:cNvSpPr>
            <a:spLocks noGrp="1"/>
          </p:cNvSpPr>
          <p:nvPr>
            <p:ph idx="1"/>
          </p:nvPr>
        </p:nvSpPr>
        <p:spPr>
          <a:xfrm>
            <a:off x="457200" y="692150"/>
            <a:ext cx="8229600" cy="5976938"/>
          </a:xfrm>
        </p:spPr>
        <p:txBody>
          <a:bodyPr/>
          <a:lstStyle/>
          <a:p>
            <a:pPr algn="just" eaLnBrk="1" hangingPunct="1">
              <a:buFont typeface="Wingdings" panose="05000000000000000000" pitchFamily="2" charset="2"/>
              <a:buChar char="ü"/>
            </a:pPr>
            <a:r>
              <a:rPr lang="es-ES_tradnl" altLang="es-ES_tradnl" sz="2400" b="1" smtClean="0">
                <a:solidFill>
                  <a:srgbClr val="C00000"/>
                </a:solidFill>
              </a:rPr>
              <a:t>Inhibición: </a:t>
            </a:r>
            <a:r>
              <a:rPr lang="es-ES_tradnl" altLang="es-ES_tradnl" sz="2400" smtClean="0"/>
              <a:t>La inhibición de la atención se utilizan test como el </a:t>
            </a:r>
            <a:r>
              <a:rPr lang="es-ES_tradnl" altLang="es-ES_tradnl" sz="2400" smtClean="0">
                <a:solidFill>
                  <a:srgbClr val="0070C0"/>
                </a:solidFill>
              </a:rPr>
              <a:t>Stroop </a:t>
            </a:r>
            <a:r>
              <a:rPr lang="es-ES_tradnl" altLang="es-ES_tradnl" smtClean="0"/>
              <a:t>(Golden, 2005</a:t>
            </a:r>
            <a:r>
              <a:rPr lang="es-ES_tradnl" altLang="es-ES_tradnl" sz="2400" smtClean="0"/>
              <a:t>) y el </a:t>
            </a:r>
            <a:r>
              <a:rPr lang="es-ES_tradnl" altLang="es-ES_tradnl" sz="2400" smtClean="0">
                <a:solidFill>
                  <a:srgbClr val="0070C0"/>
                </a:solidFill>
              </a:rPr>
              <a:t>Test de Redes Atencionales </a:t>
            </a:r>
            <a:r>
              <a:rPr lang="es-ES_tradnl" altLang="es-ES_tradnl" smtClean="0"/>
              <a:t>(Petersen &amp; Posner, 2012).</a:t>
            </a:r>
            <a:r>
              <a:rPr lang="es-ES_tradnl" altLang="es-ES_tradnl" sz="2400" smtClean="0"/>
              <a:t> </a:t>
            </a:r>
          </a:p>
        </p:txBody>
      </p:sp>
      <p:pic>
        <p:nvPicPr>
          <p:cNvPr id="64515" name="Imagen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3138" y="2492375"/>
            <a:ext cx="36004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Imagen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825" y="2724150"/>
            <a:ext cx="30956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CuadroTexto 1"/>
          <p:cNvSpPr txBox="1">
            <a:spLocks noChangeArrowheads="1"/>
          </p:cNvSpPr>
          <p:nvPr/>
        </p:nvSpPr>
        <p:spPr bwMode="auto">
          <a:xfrm>
            <a:off x="2193925" y="6092825"/>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chemeClr val="tx1"/>
                </a:solidFill>
                <a:latin typeface="Arial" panose="020B0604020202020204" pitchFamily="34" charset="0"/>
              </a:rPr>
              <a:t>STROOP</a:t>
            </a:r>
          </a:p>
        </p:txBody>
      </p:sp>
      <p:sp>
        <p:nvSpPr>
          <p:cNvPr id="64518" name="CuadroTexto 3"/>
          <p:cNvSpPr txBox="1">
            <a:spLocks noChangeArrowheads="1"/>
          </p:cNvSpPr>
          <p:nvPr/>
        </p:nvSpPr>
        <p:spPr bwMode="auto">
          <a:xfrm>
            <a:off x="6372225" y="6092825"/>
            <a:ext cx="65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chemeClr val="tx1"/>
                </a:solidFill>
                <a:latin typeface="Arial" panose="020B0604020202020204" pitchFamily="34" charset="0"/>
              </a:rPr>
              <a:t>ANT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5058" name="Marcador de contenido 2"/>
          <p:cNvSpPr>
            <a:spLocks noGrp="1"/>
          </p:cNvSpPr>
          <p:nvPr>
            <p:ph idx="1"/>
          </p:nvPr>
        </p:nvSpPr>
        <p:spPr>
          <a:xfrm>
            <a:off x="457200" y="404813"/>
            <a:ext cx="8229600" cy="2592387"/>
          </a:xfrm>
        </p:spPr>
        <p:txBody>
          <a:bodyPr rtlCol="0">
            <a:normAutofit fontScale="92500"/>
          </a:bodyPr>
          <a:lstStyle/>
          <a:p>
            <a:pPr algn="just" eaLnBrk="1" fontAlgn="auto" hangingPunct="1">
              <a:spcAft>
                <a:spcPts val="0"/>
              </a:spcAft>
              <a:buFont typeface="Wingdings" charset="2"/>
              <a:buChar char="ü"/>
              <a:defRPr/>
            </a:pPr>
            <a:r>
              <a:rPr lang="es-ES_tradnl" altLang="es-ES_tradnl" sz="2400" dirty="0">
                <a:solidFill>
                  <a:srgbClr val="C00000"/>
                </a:solidFill>
              </a:rPr>
              <a:t>Flexibilidad cognitiva: </a:t>
            </a:r>
            <a:r>
              <a:rPr lang="es-ES_tradnl" altLang="es-ES_tradnl" sz="2400" dirty="0">
                <a:solidFill>
                  <a:schemeClr val="tx1">
                    <a:lumMod val="75000"/>
                    <a:lumOff val="25000"/>
                  </a:schemeClr>
                </a:solidFill>
              </a:rPr>
              <a:t>Las tareas que miden esta habilidad tienen en </a:t>
            </a:r>
            <a:r>
              <a:rPr lang="es-ES_tradnl" altLang="es-ES_tradnl" sz="2400" dirty="0" smtClean="0">
                <a:solidFill>
                  <a:schemeClr val="tx1">
                    <a:lumMod val="75000"/>
                    <a:lumOff val="25000"/>
                  </a:schemeClr>
                </a:solidFill>
              </a:rPr>
              <a:t>común </a:t>
            </a:r>
            <a:r>
              <a:rPr lang="es-ES_tradnl" altLang="es-ES_tradnl" sz="2400" dirty="0">
                <a:solidFill>
                  <a:schemeClr val="tx1">
                    <a:lumMod val="75000"/>
                    <a:lumOff val="25000"/>
                  </a:schemeClr>
                </a:solidFill>
              </a:rPr>
              <a:t>la existencia de un conjunto de reglas </a:t>
            </a:r>
            <a:r>
              <a:rPr lang="es-ES_tradnl" altLang="es-ES_tradnl" sz="2400" dirty="0" smtClean="0">
                <a:solidFill>
                  <a:schemeClr val="tx1">
                    <a:lumMod val="75000"/>
                    <a:lumOff val="25000"/>
                  </a:schemeClr>
                </a:solidFill>
              </a:rPr>
              <a:t>implícitas </a:t>
            </a:r>
            <a:r>
              <a:rPr lang="es-ES_tradnl" altLang="es-ES_tradnl" sz="2400" dirty="0">
                <a:solidFill>
                  <a:schemeClr val="tx1">
                    <a:lumMod val="75000"/>
                    <a:lumOff val="25000"/>
                  </a:schemeClr>
                </a:solidFill>
              </a:rPr>
              <a:t>que determinan la </a:t>
            </a:r>
            <a:r>
              <a:rPr lang="es-ES_tradnl" altLang="es-ES_tradnl" sz="2400" dirty="0" smtClean="0">
                <a:solidFill>
                  <a:schemeClr val="tx1">
                    <a:lumMod val="75000"/>
                    <a:lumOff val="25000"/>
                  </a:schemeClr>
                </a:solidFill>
              </a:rPr>
              <a:t>selección </a:t>
            </a:r>
            <a:r>
              <a:rPr lang="es-ES_tradnl" altLang="es-ES_tradnl" sz="2400" dirty="0">
                <a:solidFill>
                  <a:schemeClr val="tx1">
                    <a:lumMod val="75000"/>
                    <a:lumOff val="25000"/>
                  </a:schemeClr>
                </a:solidFill>
              </a:rPr>
              <a:t>de </a:t>
            </a:r>
            <a:r>
              <a:rPr lang="es-ES_tradnl" altLang="es-ES_tradnl" sz="2400" dirty="0" smtClean="0">
                <a:solidFill>
                  <a:schemeClr val="tx1">
                    <a:lumMod val="75000"/>
                    <a:lumOff val="25000"/>
                  </a:schemeClr>
                </a:solidFill>
              </a:rPr>
              <a:t>estímulos </a:t>
            </a:r>
            <a:r>
              <a:rPr lang="es-ES_tradnl" altLang="es-ES_tradnl" sz="2400" dirty="0">
                <a:solidFill>
                  <a:schemeClr val="tx1">
                    <a:lumMod val="75000"/>
                    <a:lumOff val="25000"/>
                  </a:schemeClr>
                </a:solidFill>
              </a:rPr>
              <a:t>correctos vs. </a:t>
            </a:r>
            <a:r>
              <a:rPr lang="es-ES_tradnl" altLang="es-ES_tradnl" sz="2400" dirty="0" smtClean="0">
                <a:solidFill>
                  <a:schemeClr val="tx1">
                    <a:lumMod val="75000"/>
                    <a:lumOff val="25000"/>
                  </a:schemeClr>
                </a:solidFill>
              </a:rPr>
              <a:t>incorrectos, </a:t>
            </a:r>
            <a:r>
              <a:rPr lang="es-ES_tradnl" altLang="es-ES_tradnl" sz="2400" dirty="0">
                <a:solidFill>
                  <a:schemeClr val="tx1">
                    <a:lumMod val="75000"/>
                    <a:lumOff val="25000"/>
                  </a:schemeClr>
                </a:solidFill>
              </a:rPr>
              <a:t>teniendo en cuenta que: (a) las reglas deben ser inferidas </a:t>
            </a:r>
            <a:r>
              <a:rPr lang="es-ES_tradnl" altLang="es-ES_tradnl" sz="2400" dirty="0" smtClean="0">
                <a:solidFill>
                  <a:schemeClr val="tx1">
                    <a:lumMod val="75000"/>
                    <a:lumOff val="25000"/>
                  </a:schemeClr>
                </a:solidFill>
              </a:rPr>
              <a:t>en función </a:t>
            </a:r>
            <a:r>
              <a:rPr lang="es-ES_tradnl" altLang="es-ES_tradnl" sz="2400" dirty="0">
                <a:solidFill>
                  <a:schemeClr val="tx1">
                    <a:lumMod val="75000"/>
                    <a:lumOff val="25000"/>
                  </a:schemeClr>
                </a:solidFill>
              </a:rPr>
              <a:t>del feedback </a:t>
            </a:r>
            <a:r>
              <a:rPr lang="es-ES_tradnl" altLang="es-ES_tradnl" sz="2400" dirty="0" smtClean="0">
                <a:solidFill>
                  <a:schemeClr val="tx1">
                    <a:lumMod val="75000"/>
                    <a:lumOff val="25000"/>
                  </a:schemeClr>
                </a:solidFill>
              </a:rPr>
              <a:t>y </a:t>
            </a:r>
            <a:r>
              <a:rPr lang="es-ES_tradnl" altLang="es-ES_tradnl" sz="2400" dirty="0">
                <a:solidFill>
                  <a:schemeClr val="tx1">
                    <a:lumMod val="75000"/>
                    <a:lumOff val="25000"/>
                  </a:schemeClr>
                </a:solidFill>
              </a:rPr>
              <a:t>(b) las reglas se modifican de manera continua a </a:t>
            </a:r>
            <a:r>
              <a:rPr lang="es-ES_tradnl" altLang="es-ES_tradnl" dirty="0" smtClean="0">
                <a:solidFill>
                  <a:schemeClr val="tx1">
                    <a:lumMod val="75000"/>
                    <a:lumOff val="25000"/>
                  </a:schemeClr>
                </a:solidFill>
              </a:rPr>
              <a:t>(</a:t>
            </a:r>
            <a:r>
              <a:rPr lang="es-ES_tradnl" altLang="es-ES_tradnl" dirty="0">
                <a:solidFill>
                  <a:schemeClr val="tx1">
                    <a:lumMod val="75000"/>
                    <a:lumOff val="25000"/>
                  </a:schemeClr>
                </a:solidFill>
              </a:rPr>
              <a:t>Verdejo-García &amp; Bechara, 2010). </a:t>
            </a:r>
          </a:p>
        </p:txBody>
      </p:sp>
      <p:pic>
        <p:nvPicPr>
          <p:cNvPr id="65539" name="Picture 7" descr="Wisconsin%20Card%20Sor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550" y="3357563"/>
            <a:ext cx="3816350"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40" name="Picture 9" descr="vol2fig4"/>
          <p:cNvPicPr>
            <a:picLocks noChangeAspect="1" noChangeArrowheads="1"/>
          </p:cNvPicPr>
          <p:nvPr/>
        </p:nvPicPr>
        <p:blipFill>
          <a:blip r:embed="rId4" cstate="email">
            <a:lum bright="-6000" contrast="8000"/>
            <a:extLst>
              <a:ext uri="{28A0092B-C50C-407E-A947-70E740481C1C}">
                <a14:useLocalDpi xmlns:a14="http://schemas.microsoft.com/office/drawing/2010/main"/>
              </a:ext>
            </a:extLst>
          </a:blip>
          <a:srcRect/>
          <a:stretch>
            <a:fillRect/>
          </a:stretch>
        </p:blipFill>
        <p:spPr bwMode="auto">
          <a:xfrm>
            <a:off x="5580063" y="3271838"/>
            <a:ext cx="280828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CuadroTexto 5"/>
          <p:cNvSpPr txBox="1">
            <a:spLocks noChangeArrowheads="1"/>
          </p:cNvSpPr>
          <p:nvPr/>
        </p:nvSpPr>
        <p:spPr bwMode="auto">
          <a:xfrm>
            <a:off x="2627313" y="6156325"/>
            <a:ext cx="865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chemeClr val="tx1"/>
                </a:solidFill>
                <a:latin typeface="Arial" panose="020B0604020202020204" pitchFamily="34" charset="0"/>
              </a:rPr>
              <a:t>WCST</a:t>
            </a:r>
          </a:p>
        </p:txBody>
      </p:sp>
      <p:sp>
        <p:nvSpPr>
          <p:cNvPr id="7" name="CuadroTexto 6"/>
          <p:cNvSpPr txBox="1"/>
          <p:nvPr/>
        </p:nvSpPr>
        <p:spPr>
          <a:xfrm flipH="1">
            <a:off x="6642230" y="6381328"/>
            <a:ext cx="684075" cy="369332"/>
          </a:xfrm>
          <a:prstGeom prst="rect">
            <a:avLst/>
          </a:prstGeom>
          <a:noFill/>
          <a:effectLst>
            <a:reflection stA="45000" endPos="65000" dist="609600" dir="5400000" sy="-100000" algn="bl" rotWithShape="0"/>
          </a:effectLst>
        </p:spPr>
        <p:txBody>
          <a:bodyPr>
            <a:spAutoFit/>
          </a:bodyPr>
          <a:lstStyle/>
          <a:p>
            <a:pPr>
              <a:defRPr/>
            </a:pPr>
            <a:r>
              <a:rPr lang="es-ES_tradnl" b="1" dirty="0">
                <a:latin typeface="Arial" charset="0"/>
              </a:rPr>
              <a:t>TMT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6562" name="Marcador de contenido 2"/>
          <p:cNvSpPr>
            <a:spLocks noGrp="1"/>
          </p:cNvSpPr>
          <p:nvPr>
            <p:ph idx="1"/>
          </p:nvPr>
        </p:nvSpPr>
        <p:spPr>
          <a:xfrm>
            <a:off x="250825" y="228600"/>
            <a:ext cx="8424863" cy="1430338"/>
          </a:xfrm>
        </p:spPr>
        <p:txBody>
          <a:bodyPr/>
          <a:lstStyle/>
          <a:p>
            <a:pPr algn="just" eaLnBrk="1" hangingPunct="1">
              <a:buFont typeface="Wingdings" panose="05000000000000000000" pitchFamily="2" charset="2"/>
              <a:buChar char="ü"/>
            </a:pPr>
            <a:r>
              <a:rPr lang="es-ES_tradnl" altLang="es-ES_tradnl" sz="2400" smtClean="0">
                <a:solidFill>
                  <a:srgbClr val="C00000"/>
                </a:solidFill>
              </a:rPr>
              <a:t>Planificación: </a:t>
            </a:r>
            <a:r>
              <a:rPr lang="es-ES_tradnl" altLang="es-ES_tradnl" sz="2400" smtClean="0"/>
              <a:t>engloba distintas pruebas que requieren utilizar información de forma prospectiva en la simulación y resolución de problemas que demandan organización y secuenciación de conducta en el marco de ciertas reglas. </a:t>
            </a:r>
          </a:p>
        </p:txBody>
      </p:sp>
      <p:pic>
        <p:nvPicPr>
          <p:cNvPr id="66563" name="Picture 12" descr="img0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6963" y="4618038"/>
            <a:ext cx="28797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Imagen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3600" y="2665413"/>
            <a:ext cx="30607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Imagen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724525" y="2749550"/>
            <a:ext cx="25527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flipH="1">
            <a:off x="6658440" y="6056754"/>
            <a:ext cx="684075" cy="369332"/>
          </a:xfrm>
          <a:prstGeom prst="rect">
            <a:avLst/>
          </a:prstGeom>
          <a:noFill/>
          <a:effectLst>
            <a:reflection stA="45000" endPos="65000" dist="609600" dir="5400000" sy="-100000" algn="bl" rotWithShape="0"/>
          </a:effectLst>
        </p:spPr>
        <p:txBody>
          <a:bodyPr>
            <a:spAutoFit/>
          </a:bodyPr>
          <a:lstStyle/>
          <a:p>
            <a:pPr>
              <a:defRPr/>
            </a:pPr>
            <a:r>
              <a:rPr lang="es-ES_tradnl" b="1" dirty="0">
                <a:latin typeface="Arial" charset="0"/>
              </a:rPr>
              <a:t>TMT</a:t>
            </a:r>
          </a:p>
        </p:txBody>
      </p:sp>
      <p:sp>
        <p:nvSpPr>
          <p:cNvPr id="66567" name="CuadroTexto 9"/>
          <p:cNvSpPr txBox="1">
            <a:spLocks noChangeArrowheads="1"/>
          </p:cNvSpPr>
          <p:nvPr/>
        </p:nvSpPr>
        <p:spPr bwMode="auto">
          <a:xfrm>
            <a:off x="4140200" y="3378200"/>
            <a:ext cx="98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chemeClr val="tx1"/>
                </a:solidFill>
                <a:latin typeface="Arial" panose="020B0604020202020204" pitchFamily="34" charset="0"/>
              </a:rPr>
              <a:t>TORRE</a:t>
            </a:r>
          </a:p>
        </p:txBody>
      </p:sp>
      <p:sp>
        <p:nvSpPr>
          <p:cNvPr id="66568" name="CuadroTexto 10"/>
          <p:cNvSpPr txBox="1">
            <a:spLocks noChangeArrowheads="1"/>
          </p:cNvSpPr>
          <p:nvPr/>
        </p:nvSpPr>
        <p:spPr bwMode="auto">
          <a:xfrm>
            <a:off x="755650" y="5029200"/>
            <a:ext cx="1360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s-ES_tradnl" altLang="es-ES_tradnl" b="1">
                <a:solidFill>
                  <a:schemeClr val="tx1"/>
                </a:solidFill>
                <a:latin typeface="Arial" panose="020B0604020202020204" pitchFamily="34" charset="0"/>
              </a:rPr>
              <a:t>PORTEUS </a:t>
            </a:r>
          </a:p>
          <a:p>
            <a:pPr algn="ctr">
              <a:spcBef>
                <a:spcPct val="0"/>
              </a:spcBef>
              <a:buClrTx/>
              <a:buFontTx/>
              <a:buNone/>
            </a:pPr>
            <a:r>
              <a:rPr lang="es-ES_tradnl" altLang="es-ES_tradnl" b="1">
                <a:solidFill>
                  <a:schemeClr val="tx1"/>
                </a:solidFill>
                <a:latin typeface="Arial" panose="020B0604020202020204" pitchFamily="34" charset="0"/>
              </a:rPr>
              <a:t>MAZE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586" name="Marcador de contenido 2"/>
          <p:cNvSpPr>
            <a:spLocks noGrp="1"/>
          </p:cNvSpPr>
          <p:nvPr>
            <p:ph idx="1"/>
          </p:nvPr>
        </p:nvSpPr>
        <p:spPr>
          <a:xfrm>
            <a:off x="323850" y="476250"/>
            <a:ext cx="8229600" cy="1685925"/>
          </a:xfrm>
        </p:spPr>
        <p:txBody>
          <a:bodyPr/>
          <a:lstStyle/>
          <a:p>
            <a:pPr algn="just" eaLnBrk="1" hangingPunct="1">
              <a:buFont typeface="Wingdings" panose="05000000000000000000" pitchFamily="2" charset="2"/>
              <a:buChar char="ü"/>
            </a:pPr>
            <a:r>
              <a:rPr lang="es-ES_tradnl" altLang="es-ES_tradnl" sz="2400" smtClean="0">
                <a:solidFill>
                  <a:srgbClr val="C00000"/>
                </a:solidFill>
              </a:rPr>
              <a:t>Toma de decisiones: </a:t>
            </a:r>
            <a:r>
              <a:rPr lang="es-ES_tradnl" altLang="es-ES_tradnl" sz="2400" smtClean="0"/>
              <a:t>los tests utilizados evalúan el rendimiento en toma de decisiones en condiciones de riesgo explicito y en condiciones de ambigüedad e incertidumbre sobre posibles recompensas y castigos. </a:t>
            </a:r>
          </a:p>
        </p:txBody>
      </p:sp>
      <p:pic>
        <p:nvPicPr>
          <p:cNvPr id="67587" name="Imagen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5650" y="3121025"/>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Imagen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003800" y="2957513"/>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CuadroTexto 7"/>
          <p:cNvSpPr txBox="1">
            <a:spLocks noChangeArrowheads="1"/>
          </p:cNvSpPr>
          <p:nvPr/>
        </p:nvSpPr>
        <p:spPr bwMode="auto">
          <a:xfrm>
            <a:off x="3224213" y="5732463"/>
            <a:ext cx="2767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chemeClr val="tx1"/>
                </a:solidFill>
                <a:latin typeface="Arial" panose="020B0604020202020204" pitchFamily="34" charset="0"/>
              </a:rPr>
              <a:t>IOWA GAMBLING TEST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3"/>
          <p:cNvPicPr>
            <a:picLocks noGrp="1" noChangeAspect="1" noChangeArrowheads="1"/>
          </p:cNvPicPr>
          <p:nvPr>
            <p:ph type="title"/>
          </p:nvPr>
        </p:nvPicPr>
        <p:blipFill>
          <a:blip r:embed="rId3">
            <a:extLst>
              <a:ext uri="{28A0092B-C50C-407E-A947-70E740481C1C}">
                <a14:useLocalDpi xmlns:a14="http://schemas.microsoft.com/office/drawing/2010/main"/>
              </a:ext>
            </a:extLst>
          </a:blip>
          <a:srcRect/>
          <a:stretch>
            <a:fillRect/>
          </a:stretch>
        </p:blipFill>
        <p:spPr>
          <a:xfrm>
            <a:off x="684213" y="1700213"/>
            <a:ext cx="4248150" cy="4249737"/>
          </a:xfrm>
          <a:ln w="12700">
            <a:solidFill>
              <a:srgbClr val="3366FF"/>
            </a:solidFill>
            <a:miter lim="800000"/>
            <a:headEnd/>
            <a:tailEnd/>
          </a:ln>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68611" name="Marcador de contenido 2"/>
          <p:cNvSpPr>
            <a:spLocks noGrp="1"/>
          </p:cNvSpPr>
          <p:nvPr>
            <p:ph idx="1"/>
          </p:nvPr>
        </p:nvSpPr>
        <p:spPr>
          <a:xfrm>
            <a:off x="446088" y="260350"/>
            <a:ext cx="8229600" cy="720725"/>
          </a:xfrm>
        </p:spPr>
        <p:txBody>
          <a:bodyPr/>
          <a:lstStyle/>
          <a:p>
            <a:pPr algn="just" eaLnBrk="1" hangingPunct="1">
              <a:buFont typeface="Wingdings" panose="05000000000000000000" pitchFamily="2" charset="2"/>
              <a:buChar char="ü"/>
            </a:pPr>
            <a:r>
              <a:rPr lang="es-ES_tradnl" altLang="es-ES_tradnl" sz="2400" smtClean="0">
                <a:solidFill>
                  <a:srgbClr val="C00000"/>
                </a:solidFill>
              </a:rPr>
              <a:t>Atenci</a:t>
            </a:r>
            <a:r>
              <a:rPr lang="es-ES" altLang="es-ES_tradnl" sz="2400" smtClean="0">
                <a:solidFill>
                  <a:srgbClr val="C00000"/>
                </a:solidFill>
              </a:rPr>
              <a:t>ón: </a:t>
            </a:r>
            <a:r>
              <a:rPr lang="es-ES" altLang="es-ES_tradnl" sz="2400" smtClean="0"/>
              <a:t>evalúa diferentes procesos atencionales: focalización, sostenimiento, control atencional, control de la interferencia.</a:t>
            </a:r>
            <a:endParaRPr lang="es-ES_tradnl" altLang="es-ES_tradnl" sz="2400" smtClean="0"/>
          </a:p>
        </p:txBody>
      </p:sp>
      <p:pic>
        <p:nvPicPr>
          <p:cNvPr id="68612" name="Imagen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1500" y="1733550"/>
            <a:ext cx="294005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CuadroTexto 4"/>
          <p:cNvSpPr txBox="1">
            <a:spLocks noChangeArrowheads="1"/>
          </p:cNvSpPr>
          <p:nvPr/>
        </p:nvSpPr>
        <p:spPr bwMode="auto">
          <a:xfrm>
            <a:off x="2268538" y="6237288"/>
            <a:ext cx="833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chemeClr val="tx1"/>
                </a:solidFill>
                <a:latin typeface="Arial" panose="020B0604020202020204" pitchFamily="34" charset="0"/>
              </a:rPr>
              <a:t>EMAV</a:t>
            </a:r>
          </a:p>
        </p:txBody>
      </p:sp>
      <p:sp>
        <p:nvSpPr>
          <p:cNvPr id="68614" name="CuadroTexto 8"/>
          <p:cNvSpPr txBox="1">
            <a:spLocks noChangeArrowheads="1"/>
          </p:cNvSpPr>
          <p:nvPr/>
        </p:nvSpPr>
        <p:spPr bwMode="auto">
          <a:xfrm>
            <a:off x="6732588" y="6232525"/>
            <a:ext cx="100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chemeClr val="tx1"/>
                </a:solidFill>
                <a:latin typeface="Arial" panose="020B0604020202020204" pitchFamily="34" charset="0"/>
              </a:rPr>
              <a:t>CARAS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9634" name="Marcador de contenido 2"/>
          <p:cNvSpPr>
            <a:spLocks noGrp="1"/>
          </p:cNvSpPr>
          <p:nvPr>
            <p:ph idx="1"/>
          </p:nvPr>
        </p:nvSpPr>
        <p:spPr>
          <a:xfrm>
            <a:off x="457200" y="549275"/>
            <a:ext cx="8229600" cy="4525963"/>
          </a:xfrm>
        </p:spPr>
        <p:txBody>
          <a:bodyPr/>
          <a:lstStyle/>
          <a:p>
            <a:pPr algn="just" eaLnBrk="1" hangingPunct="1">
              <a:buFont typeface="Wingdings" panose="05000000000000000000" pitchFamily="2" charset="2"/>
              <a:buChar char="ü"/>
            </a:pPr>
            <a:r>
              <a:rPr lang="es-ES_tradnl" altLang="es-ES_tradnl" sz="2400" smtClean="0">
                <a:solidFill>
                  <a:srgbClr val="C00000"/>
                </a:solidFill>
              </a:rPr>
              <a:t>Multitarea: </a:t>
            </a:r>
            <a:r>
              <a:rPr lang="es-ES_tradnl" altLang="es-ES_tradnl" sz="2400" smtClean="0"/>
              <a:t>se utiliza para evaluar la habilidad de realizar varias tareas simultáneamente en un tiempo limitado. Estas pruebas se caracterizan por brindar libertad a la persona para afrontar las tareas en el orden que estime más oportuno, que pueda emplear diferentes recursos de ayuda o apoyo propios o disponibles en el entorno, que tenga que trazar su propio plan o planes para su resolución y, en general, que la resolución de la prueba ofrezca varias posibilidades de éxito (final abierto). De esta forma, un resultado exitoso en estas tareas depende de las capacidades de la persona para priorizar, organizar y ejecutar un numero variable de tareas en un tiempo definido, así como de crear y activar intenciones demoradas en el momento oportuno </a:t>
            </a:r>
            <a:r>
              <a:rPr lang="es-ES_tradnl" altLang="es-ES_tradnl" smtClean="0"/>
              <a:t>(Bomb</a:t>
            </a:r>
            <a:r>
              <a:rPr lang="es-ES" altLang="es-ES_tradnl" smtClean="0"/>
              <a:t>ín</a:t>
            </a:r>
            <a:r>
              <a:rPr lang="es-ES_tradnl" altLang="es-ES_tradnl" smtClean="0"/>
              <a:t>-Gonz</a:t>
            </a:r>
            <a:r>
              <a:rPr lang="es-ES" altLang="es-ES_tradnl" smtClean="0"/>
              <a:t>á</a:t>
            </a:r>
            <a:r>
              <a:rPr lang="es-ES_tradnl" altLang="es-ES_tradnl" smtClean="0"/>
              <a:t>lez et al., 2014)</a:t>
            </a:r>
          </a:p>
          <a:p>
            <a:pPr algn="just" eaLnBrk="1" hangingPunct="1"/>
            <a:endParaRPr lang="es-ES_tradnl" altLang="es-ES_tradnl"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0658" name="Marcador de contenido 2"/>
          <p:cNvSpPr>
            <a:spLocks noGrp="1"/>
          </p:cNvSpPr>
          <p:nvPr>
            <p:ph idx="1"/>
          </p:nvPr>
        </p:nvSpPr>
        <p:spPr>
          <a:xfrm>
            <a:off x="457200" y="549275"/>
            <a:ext cx="8229600" cy="4525963"/>
          </a:xfrm>
        </p:spPr>
        <p:txBody>
          <a:bodyPr/>
          <a:lstStyle/>
          <a:p>
            <a:pPr algn="just" eaLnBrk="1" hangingPunct="1">
              <a:buFont typeface="Wingdings" panose="05000000000000000000" pitchFamily="2" charset="2"/>
              <a:buChar char="ü"/>
            </a:pPr>
            <a:r>
              <a:rPr lang="es-ES_tradnl" altLang="es-ES_tradnl" sz="2800" smtClean="0">
                <a:solidFill>
                  <a:srgbClr val="C00000"/>
                </a:solidFill>
              </a:rPr>
              <a:t>Multitarea</a:t>
            </a:r>
            <a:r>
              <a:rPr lang="es-ES_tradnl" altLang="es-ES_tradnl" sz="2000" smtClean="0">
                <a:solidFill>
                  <a:srgbClr val="C00000"/>
                </a:solidFill>
              </a:rPr>
              <a:t>:</a:t>
            </a:r>
          </a:p>
          <a:p>
            <a:pPr algn="just" eaLnBrk="1" hangingPunct="1">
              <a:buFont typeface="Wingdings" panose="05000000000000000000" pitchFamily="2" charset="2"/>
              <a:buChar char="ü"/>
            </a:pPr>
            <a:endParaRPr lang="es-ES_tradnl" altLang="es-ES_tradnl" sz="2000" smtClean="0"/>
          </a:p>
        </p:txBody>
      </p:sp>
      <p:pic>
        <p:nvPicPr>
          <p:cNvPr id="70659" name="Imagen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913" y="1412875"/>
            <a:ext cx="6148387"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CuadroTexto 3"/>
          <p:cNvSpPr txBox="1">
            <a:spLocks noChangeArrowheads="1"/>
          </p:cNvSpPr>
          <p:nvPr/>
        </p:nvSpPr>
        <p:spPr bwMode="auto">
          <a:xfrm>
            <a:off x="3203575" y="5743575"/>
            <a:ext cx="2771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_tradnl" b="1">
                <a:solidFill>
                  <a:schemeClr val="tx1"/>
                </a:solidFill>
                <a:latin typeface="Arial" panose="020B0604020202020204" pitchFamily="34" charset="0"/>
              </a:rPr>
              <a:t>TEST DEL ZOOL</a:t>
            </a:r>
            <a:r>
              <a:rPr lang="es-ES" altLang="es-ES_tradnl" b="1">
                <a:solidFill>
                  <a:schemeClr val="tx1"/>
                </a:solidFill>
                <a:latin typeface="Arial" panose="020B0604020202020204" pitchFamily="34" charset="0"/>
              </a:rPr>
              <a:t>ÓGICO</a:t>
            </a:r>
            <a:endParaRPr lang="es-ES_tradnl" altLang="es-ES_tradnl" b="1">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682" name="Marcador de contenido 2"/>
          <p:cNvSpPr>
            <a:spLocks noGrp="1"/>
          </p:cNvSpPr>
          <p:nvPr>
            <p:ph idx="1"/>
          </p:nvPr>
        </p:nvSpPr>
        <p:spPr>
          <a:xfrm>
            <a:off x="457200" y="549275"/>
            <a:ext cx="8229600" cy="4525963"/>
          </a:xfrm>
        </p:spPr>
        <p:txBody>
          <a:bodyPr/>
          <a:lstStyle/>
          <a:p>
            <a:pPr algn="just" eaLnBrk="1" hangingPunct="1">
              <a:buFont typeface="Wingdings" panose="05000000000000000000" pitchFamily="2" charset="2"/>
              <a:buChar char="ü"/>
            </a:pPr>
            <a:r>
              <a:rPr lang="es-ES_tradnl" altLang="es-ES_tradnl" sz="2400" b="1" smtClean="0">
                <a:solidFill>
                  <a:srgbClr val="C00000"/>
                </a:solidFill>
              </a:rPr>
              <a:t>Escalas de funcionamiento ejecutivo: </a:t>
            </a:r>
            <a:r>
              <a:rPr lang="es-ES_tradnl" altLang="es-ES_tradnl" sz="2400" smtClean="0"/>
              <a:t>eval</a:t>
            </a:r>
            <a:r>
              <a:rPr lang="es-ES" altLang="es-ES_tradnl" sz="2400" smtClean="0"/>
              <a:t>úan el funcionamiento ejecutivo mediante la observación o reporte de la conducta en el hacer cotidiano.</a:t>
            </a:r>
          </a:p>
          <a:p>
            <a:pPr algn="just" eaLnBrk="1" hangingPunct="1"/>
            <a:endParaRPr lang="es-ES_tradnl" altLang="es-ES_tradnl" sz="2400" smtClean="0"/>
          </a:p>
        </p:txBody>
      </p:sp>
      <p:pic>
        <p:nvPicPr>
          <p:cNvPr id="71683" name="Imagen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32138" y="2997200"/>
            <a:ext cx="2303462"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3538" y="549275"/>
            <a:ext cx="8229600" cy="346075"/>
          </a:xfrm>
        </p:spPr>
        <p:txBody>
          <a:bodyPr rtlCol="0">
            <a:normAutofit fontScale="90000"/>
          </a:bodyPr>
          <a:lstStyle/>
          <a:p>
            <a:pPr algn="ctr" eaLnBrk="1" fontAlgn="auto" hangingPunct="1">
              <a:spcAft>
                <a:spcPts val="0"/>
              </a:spcAft>
              <a:defRPr/>
            </a:pPr>
            <a:r>
              <a:rPr lang="es-ES_tradnl" altLang="es-ES" sz="3200" b="1" dirty="0" smtClean="0">
                <a:solidFill>
                  <a:srgbClr val="0070C0"/>
                </a:solidFill>
                <a:latin typeface="+mn-lt"/>
              </a:rPr>
              <a:t>Desarrollo evolutivo de las FE</a:t>
            </a:r>
          </a:p>
        </p:txBody>
      </p:sp>
      <p:sp>
        <p:nvSpPr>
          <p:cNvPr id="72707" name="Rectangle 3"/>
          <p:cNvSpPr>
            <a:spLocks noGrp="1" noChangeArrowheads="1"/>
          </p:cNvSpPr>
          <p:nvPr>
            <p:ph idx="1"/>
          </p:nvPr>
        </p:nvSpPr>
        <p:spPr>
          <a:xfrm>
            <a:off x="390525" y="1412875"/>
            <a:ext cx="8362950" cy="5329238"/>
          </a:xfrm>
        </p:spPr>
        <p:txBody>
          <a:bodyPr/>
          <a:lstStyle/>
          <a:p>
            <a:pPr algn="just" eaLnBrk="1" hangingPunct="1">
              <a:lnSpc>
                <a:spcPct val="80000"/>
              </a:lnSpc>
            </a:pPr>
            <a:r>
              <a:rPr lang="es-ES_tradnl" altLang="es-ES_tradnl" sz="2400" smtClean="0"/>
              <a:t>El desarrollo de las FE comienza entre los 6 y 12 meses de edad y sigue un curso de desarrollo postnatal prolongado que continúa hasta la adultez </a:t>
            </a:r>
            <a:r>
              <a:rPr lang="es-ES_tradnl" altLang="es-ES_tradnl" sz="1600" smtClean="0"/>
              <a:t>(Diamond, 2002; Hughes, 2011)</a:t>
            </a:r>
            <a:r>
              <a:rPr lang="es-ES_tradnl" altLang="es-ES_tradnl" sz="2400" smtClean="0"/>
              <a:t>.</a:t>
            </a:r>
          </a:p>
          <a:p>
            <a:pPr algn="just" eaLnBrk="1" hangingPunct="1">
              <a:lnSpc>
                <a:spcPct val="80000"/>
              </a:lnSpc>
            </a:pPr>
            <a:endParaRPr lang="es-ES_tradnl" altLang="es-ES_tradnl" sz="2400" smtClean="0"/>
          </a:p>
          <a:p>
            <a:pPr algn="just" eaLnBrk="1" hangingPunct="1">
              <a:lnSpc>
                <a:spcPct val="80000"/>
              </a:lnSpc>
            </a:pPr>
            <a:r>
              <a:rPr lang="es-ES_tradnl" altLang="es-ES_tradnl" sz="2400" smtClean="0"/>
              <a:t>Su desarrollo resulta de la delicada y continua interacción entre la maduraci</a:t>
            </a:r>
            <a:r>
              <a:rPr lang="es-ES" altLang="es-ES_tradnl" sz="2400" smtClean="0"/>
              <a:t>ón del SN y la estimulación ambiental</a:t>
            </a:r>
            <a:r>
              <a:rPr lang="es-ES_tradnl" altLang="es-ES_tradnl" sz="2400" smtClean="0"/>
              <a:t>.</a:t>
            </a:r>
          </a:p>
          <a:p>
            <a:pPr algn="just" eaLnBrk="1" hangingPunct="1">
              <a:lnSpc>
                <a:spcPct val="80000"/>
              </a:lnSpc>
            </a:pPr>
            <a:endParaRPr lang="es-ES_tradnl" altLang="es-ES_tradnl" sz="2400" smtClean="0"/>
          </a:p>
          <a:p>
            <a:pPr algn="just" eaLnBrk="1" hangingPunct="1">
              <a:lnSpc>
                <a:spcPct val="80000"/>
              </a:lnSpc>
            </a:pPr>
            <a:r>
              <a:rPr lang="es-ES_tradnl" altLang="es-ES" sz="2400" smtClean="0"/>
              <a:t>Proceso de múltiples estados, con diferentes funciones madurando en diferentes momentos </a:t>
            </a:r>
            <a:r>
              <a:rPr lang="es-ES_tradnl" altLang="es-ES" smtClean="0"/>
              <a:t>(Romine &amp; Reynolds, 2005). </a:t>
            </a:r>
          </a:p>
          <a:p>
            <a:pPr algn="just" eaLnBrk="1" hangingPunct="1">
              <a:lnSpc>
                <a:spcPct val="80000"/>
              </a:lnSpc>
            </a:pPr>
            <a:endParaRPr lang="es-ES_tradnl" altLang="es-ES_tradnl" sz="2400" smtClean="0"/>
          </a:p>
          <a:p>
            <a:pPr algn="just" eaLnBrk="1" hangingPunct="1">
              <a:lnSpc>
                <a:spcPct val="80000"/>
              </a:lnSpc>
            </a:pPr>
            <a:endParaRPr lang="es-ES_tradnl" altLang="es-ES" sz="2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68313" y="3500438"/>
            <a:ext cx="8064500" cy="2808287"/>
          </a:xfrm>
        </p:spPr>
        <p:txBody>
          <a:bodyPr/>
          <a:lstStyle/>
          <a:p>
            <a:pPr marL="0" indent="0" algn="just" eaLnBrk="1" hangingPunct="1">
              <a:lnSpc>
                <a:spcPct val="90000"/>
              </a:lnSpc>
              <a:buFontTx/>
              <a:buNone/>
            </a:pPr>
            <a:r>
              <a:rPr lang="es-ES_tradnl" altLang="es-ES" sz="1900" smtClean="0"/>
              <a:t>Marino (2010) propone una estructura para analizar similitudes y diferencias entre las conceptualizaciones:</a:t>
            </a:r>
          </a:p>
          <a:p>
            <a:pPr marL="0" indent="0" algn="just" eaLnBrk="1" hangingPunct="1">
              <a:lnSpc>
                <a:spcPct val="90000"/>
              </a:lnSpc>
              <a:buFontTx/>
              <a:buNone/>
            </a:pPr>
            <a:endParaRPr lang="es-ES_tradnl" altLang="es-ES" sz="1900" smtClean="0"/>
          </a:p>
          <a:p>
            <a:pPr marL="857250" lvl="1" indent="-457200" algn="just" eaLnBrk="1" hangingPunct="1">
              <a:lnSpc>
                <a:spcPct val="90000"/>
              </a:lnSpc>
              <a:buFontTx/>
              <a:buAutoNum type="arabicPeriod"/>
            </a:pPr>
            <a:r>
              <a:rPr lang="es-ES_tradnl" altLang="es-ES" sz="1900" smtClean="0">
                <a:solidFill>
                  <a:srgbClr val="0070C0"/>
                </a:solidFill>
              </a:rPr>
              <a:t>Ontología</a:t>
            </a:r>
            <a:r>
              <a:rPr lang="es-ES" altLang="es-ES" sz="1900" smtClean="0"/>
              <a:t>: </a:t>
            </a:r>
            <a:r>
              <a:rPr lang="es-ES" altLang="es-ES" sz="1900" i="1" smtClean="0"/>
              <a:t>qué</a:t>
            </a:r>
            <a:r>
              <a:rPr lang="es-ES" altLang="es-ES" sz="1900" smtClean="0"/>
              <a:t> son las FE: capacidades cognitivas, procesos alto orden, </a:t>
            </a:r>
          </a:p>
          <a:p>
            <a:pPr marL="857250" lvl="1" indent="-457200" algn="just" eaLnBrk="1" hangingPunct="1">
              <a:lnSpc>
                <a:spcPct val="90000"/>
              </a:lnSpc>
              <a:buFontTx/>
              <a:buAutoNum type="arabicPeriod"/>
            </a:pPr>
            <a:r>
              <a:rPr lang="es-ES" altLang="es-ES" sz="1900" smtClean="0">
                <a:solidFill>
                  <a:srgbClr val="0070C0"/>
                </a:solidFill>
              </a:rPr>
              <a:t>Listado de Funciones</a:t>
            </a:r>
          </a:p>
          <a:p>
            <a:pPr marL="857250" lvl="1" indent="-457200" algn="just" eaLnBrk="1" hangingPunct="1">
              <a:lnSpc>
                <a:spcPct val="90000"/>
              </a:lnSpc>
              <a:buFontTx/>
              <a:buAutoNum type="arabicPeriod"/>
            </a:pPr>
            <a:r>
              <a:rPr lang="es-ES" altLang="es-ES" sz="1900" smtClean="0">
                <a:solidFill>
                  <a:srgbClr val="0070C0"/>
                </a:solidFill>
              </a:rPr>
              <a:t>Finalidad</a:t>
            </a:r>
            <a:r>
              <a:rPr lang="es-ES" altLang="es-ES" sz="1900" smtClean="0"/>
              <a:t>: metas, resolución de problemas, respuestas adaptativas</a:t>
            </a:r>
            <a:endParaRPr lang="es-ES_tradnl" altLang="es-ES" sz="1900" smtClean="0"/>
          </a:p>
        </p:txBody>
      </p:sp>
      <p:sp>
        <p:nvSpPr>
          <p:cNvPr id="6" name="Rectángulo 5"/>
          <p:cNvSpPr/>
          <p:nvPr/>
        </p:nvSpPr>
        <p:spPr>
          <a:xfrm>
            <a:off x="611188" y="476250"/>
            <a:ext cx="7777162" cy="25923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00050" lvl="1" algn="just" eaLnBrk="1" hangingPunct="1">
              <a:defRPr/>
            </a:pPr>
            <a:r>
              <a:rPr lang="es-ES_tradnl" altLang="es-ES" sz="2000" dirty="0">
                <a:solidFill>
                  <a:schemeClr val="tx1"/>
                </a:solidFill>
                <a:latin typeface="+mj-lt"/>
                <a:ea typeface="Apple Braille" charset="0"/>
                <a:cs typeface="Apple Braille" charset="0"/>
              </a:rPr>
              <a:t>Las funciones ejecutivas son </a:t>
            </a:r>
            <a:r>
              <a:rPr lang="es-ES_tradnl" altLang="es-ES" sz="2000" i="1" u="sng" dirty="0">
                <a:solidFill>
                  <a:schemeClr val="tx1"/>
                </a:solidFill>
                <a:latin typeface="+mj-lt"/>
                <a:ea typeface="Apple Braille" charset="0"/>
                <a:cs typeface="Apple Braille" charset="0"/>
              </a:rPr>
              <a:t>actividades mentales complejas</a:t>
            </a:r>
            <a:r>
              <a:rPr lang="es-ES_tradnl" altLang="es-ES" sz="2000" dirty="0">
                <a:solidFill>
                  <a:schemeClr val="tx1"/>
                </a:solidFill>
                <a:latin typeface="+mj-lt"/>
                <a:ea typeface="Apple Braille" charset="0"/>
                <a:cs typeface="Apple Braille" charset="0"/>
              </a:rPr>
              <a:t> que se ponen en marcha en situaciones en las que el sujeto debe realizar una acción final</a:t>
            </a:r>
            <a:r>
              <a:rPr lang="es-ES" altLang="es-ES" sz="2000" dirty="0">
                <a:solidFill>
                  <a:schemeClr val="tx1"/>
                </a:solidFill>
                <a:latin typeface="+mj-lt"/>
                <a:ea typeface="Apple Braille" charset="0"/>
                <a:cs typeface="Apple Braille" charset="0"/>
              </a:rPr>
              <a:t>í</a:t>
            </a:r>
            <a:r>
              <a:rPr lang="es-ES_tradnl" altLang="es-ES" sz="2000" dirty="0">
                <a:solidFill>
                  <a:schemeClr val="tx1"/>
                </a:solidFill>
                <a:latin typeface="+mj-lt"/>
                <a:ea typeface="Apple Braille" charset="0"/>
                <a:cs typeface="Apple Braille" charset="0"/>
              </a:rPr>
              <a:t>stica, no rutinaria o poco aprendida, que exige inhibir respuestas habituales, requiere planificación de la conducta, toma de decisiones y que precisan del ejercicio de la atención consciente </a:t>
            </a:r>
            <a:r>
              <a:rPr lang="es-ES_tradnl" altLang="es-ES" dirty="0">
                <a:solidFill>
                  <a:schemeClr val="tx1"/>
                </a:solidFill>
                <a:latin typeface="+mj-lt"/>
                <a:ea typeface="Apple Braille" charset="0"/>
                <a:cs typeface="Apple Braille" charset="0"/>
              </a:rPr>
              <a:t>(Sánchez-Carpintero &amp; Narbona, 2004).</a:t>
            </a:r>
            <a:r>
              <a:rPr lang="es-ES" altLang="es-ES" dirty="0">
                <a:solidFill>
                  <a:schemeClr val="tx1"/>
                </a:solidFill>
                <a:latin typeface="+mj-lt"/>
                <a:ea typeface="Apple Braille" charset="0"/>
                <a:cs typeface="Apple Braille"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Diagrama 2"/>
          <p:cNvGraphicFramePr/>
          <p:nvPr/>
        </p:nvGraphicFramePr>
        <p:xfrm>
          <a:off x="2686080" y="1247856"/>
          <a:ext cx="4046161" cy="3842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534988" y="620713"/>
            <a:ext cx="2366962" cy="1784350"/>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ES_tradnl" altLang="es-AR" sz="2000" smtClean="0">
                <a:solidFill>
                  <a:srgbClr val="6AAC91"/>
                </a:solidFill>
                <a:effectLst>
                  <a:outerShdw blurRad="38100" dist="38100" dir="2700000" algn="tl">
                    <a:srgbClr val="C0C0C0"/>
                  </a:outerShdw>
                </a:effectLst>
              </a:rPr>
              <a:t>Maduraci</a:t>
            </a:r>
            <a:r>
              <a:rPr lang="es-ES" altLang="es-AR" sz="2000" smtClean="0">
                <a:solidFill>
                  <a:srgbClr val="6AAC91"/>
                </a:solidFill>
                <a:effectLst>
                  <a:outerShdw blurRad="38100" dist="38100" dir="2700000" algn="tl">
                    <a:srgbClr val="C0C0C0"/>
                  </a:outerShdw>
                </a:effectLst>
              </a:rPr>
              <a:t>ón del </a:t>
            </a:r>
            <a:r>
              <a:rPr lang="es-ES_tradnl" altLang="es-AR" sz="2000" smtClean="0">
                <a:solidFill>
                  <a:srgbClr val="6AAC91"/>
                </a:solidFill>
                <a:effectLst>
                  <a:outerShdw blurRad="38100" dist="38100" dir="2700000" algn="tl">
                    <a:srgbClr val="C0C0C0"/>
                  </a:outerShdw>
                </a:effectLst>
              </a:rPr>
              <a:t>SN</a:t>
            </a:r>
          </a:p>
          <a:p>
            <a:pPr>
              <a:defRPr/>
            </a:pPr>
            <a:endParaRPr lang="es-ES_tradnl" altLang="es-AR" smtClean="0"/>
          </a:p>
          <a:p>
            <a:pPr>
              <a:buFont typeface="Arial" panose="020B0604020202020204" pitchFamily="34" charset="0"/>
              <a:buChar char="•"/>
              <a:defRPr/>
            </a:pPr>
            <a:r>
              <a:rPr lang="es-ES_tradnl" altLang="es-AR" smtClean="0">
                <a:solidFill>
                  <a:schemeClr val="accent1"/>
                </a:solidFill>
                <a:effectLst>
                  <a:outerShdw blurRad="38100" dist="38100" dir="2700000" algn="tl">
                    <a:srgbClr val="C0C0C0"/>
                  </a:outerShdw>
                </a:effectLst>
              </a:rPr>
              <a:t>Mielinizaci</a:t>
            </a:r>
            <a:r>
              <a:rPr lang="es-ES" altLang="es-AR" smtClean="0">
                <a:solidFill>
                  <a:schemeClr val="accent1"/>
                </a:solidFill>
                <a:effectLst>
                  <a:outerShdw blurRad="38100" dist="38100" dir="2700000" algn="tl">
                    <a:srgbClr val="C0C0C0"/>
                  </a:outerShdw>
                </a:effectLst>
              </a:rPr>
              <a:t>ón</a:t>
            </a:r>
          </a:p>
          <a:p>
            <a:pPr>
              <a:buFont typeface="Arial" panose="020B0604020202020204" pitchFamily="34" charset="0"/>
              <a:buChar char="•"/>
              <a:defRPr/>
            </a:pPr>
            <a:r>
              <a:rPr lang="es-ES" altLang="es-AR" smtClean="0">
                <a:solidFill>
                  <a:schemeClr val="accent1"/>
                </a:solidFill>
                <a:effectLst>
                  <a:outerShdw blurRad="38100" dist="38100" dir="2700000" algn="tl">
                    <a:srgbClr val="C0C0C0"/>
                  </a:outerShdw>
                </a:effectLst>
              </a:rPr>
              <a:t>Sinaptogénesis</a:t>
            </a:r>
          </a:p>
          <a:p>
            <a:pPr>
              <a:buFont typeface="Arial" panose="020B0604020202020204" pitchFamily="34" charset="0"/>
              <a:buChar char="•"/>
              <a:defRPr/>
            </a:pPr>
            <a:r>
              <a:rPr lang="es-ES" altLang="es-AR" smtClean="0">
                <a:solidFill>
                  <a:schemeClr val="accent1"/>
                </a:solidFill>
                <a:effectLst>
                  <a:outerShdw blurRad="38100" dist="38100" dir="2700000" algn="tl">
                    <a:srgbClr val="C0C0C0"/>
                  </a:outerShdw>
                </a:effectLst>
              </a:rPr>
              <a:t>Poda Sináptica</a:t>
            </a:r>
          </a:p>
          <a:p>
            <a:pPr>
              <a:buFont typeface="Arial" panose="020B0604020202020204" pitchFamily="34" charset="0"/>
              <a:buChar char="•"/>
              <a:defRPr/>
            </a:pPr>
            <a:r>
              <a:rPr lang="es-ES_tradnl" altLang="es-AR" smtClean="0">
                <a:solidFill>
                  <a:schemeClr val="accent1"/>
                </a:solidFill>
                <a:effectLst>
                  <a:outerShdw blurRad="38100" dist="38100" dir="2700000" algn="tl">
                    <a:srgbClr val="C0C0C0"/>
                  </a:outerShdw>
                </a:effectLst>
              </a:rPr>
              <a:t>Metabolismo</a:t>
            </a:r>
          </a:p>
        </p:txBody>
      </p:sp>
      <p:sp>
        <p:nvSpPr>
          <p:cNvPr id="6" name="Flecha abajo 5"/>
          <p:cNvSpPr/>
          <p:nvPr/>
        </p:nvSpPr>
        <p:spPr>
          <a:xfrm>
            <a:off x="1187450" y="2636838"/>
            <a:ext cx="420688"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AR" altLang="es-AR" smtClean="0">
              <a:solidFill>
                <a:srgbClr val="FFFFFF"/>
              </a:solidFill>
              <a:latin typeface="Century Gothic" panose="020B0502020202020204" pitchFamily="34" charset="0"/>
            </a:endParaRPr>
          </a:p>
        </p:txBody>
      </p:sp>
      <p:sp>
        <p:nvSpPr>
          <p:cNvPr id="7" name="CuadroTexto 6"/>
          <p:cNvSpPr txBox="1"/>
          <p:nvPr/>
        </p:nvSpPr>
        <p:spPr>
          <a:xfrm>
            <a:off x="534988" y="3527425"/>
            <a:ext cx="2120900" cy="1477963"/>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ES_tradnl" altLang="es-AR" smtClean="0">
                <a:effectLst>
                  <a:outerShdw blurRad="38100" dist="38100" dir="2700000" algn="tl">
                    <a:srgbClr val="C0C0C0"/>
                  </a:outerShdw>
                </a:effectLst>
              </a:rPr>
              <a:t>Per</a:t>
            </a:r>
            <a:r>
              <a:rPr lang="es-ES" altLang="es-AR" smtClean="0">
                <a:effectLst>
                  <a:outerShdw blurRad="38100" dist="38100" dir="2700000" algn="tl">
                    <a:srgbClr val="C0C0C0"/>
                  </a:outerShdw>
                </a:effectLst>
              </a:rPr>
              <a:t>iodos sensibles</a:t>
            </a:r>
          </a:p>
          <a:p>
            <a:pPr>
              <a:defRPr/>
            </a:pPr>
            <a:endParaRPr lang="es-ES" altLang="es-AR" smtClean="0">
              <a:effectLst>
                <a:outerShdw blurRad="38100" dist="38100" dir="2700000" algn="tl">
                  <a:srgbClr val="C0C0C0"/>
                </a:outerShdw>
              </a:effectLst>
            </a:endParaRPr>
          </a:p>
          <a:p>
            <a:pPr>
              <a:buFont typeface="Arial" panose="020B0604020202020204" pitchFamily="34" charset="0"/>
              <a:buChar char="•"/>
              <a:defRPr/>
            </a:pPr>
            <a:r>
              <a:rPr lang="es-ES_tradnl" altLang="es-ES" smtClean="0">
                <a:solidFill>
                  <a:schemeClr val="accent1"/>
                </a:solidFill>
                <a:effectLst>
                  <a:outerShdw blurRad="38100" dist="38100" dir="2700000" algn="tl">
                    <a:srgbClr val="C0C0C0"/>
                  </a:outerShdw>
                </a:effectLst>
              </a:rPr>
              <a:t>4-8 años</a:t>
            </a:r>
          </a:p>
          <a:p>
            <a:pPr>
              <a:buFont typeface="Arial" panose="020B0604020202020204" pitchFamily="34" charset="0"/>
              <a:buChar char="•"/>
              <a:defRPr/>
            </a:pPr>
            <a:r>
              <a:rPr lang="es-ES_tradnl" altLang="es-ES" smtClean="0">
                <a:solidFill>
                  <a:schemeClr val="accent1"/>
                </a:solidFill>
                <a:effectLst>
                  <a:outerShdw blurRad="38100" dist="38100" dir="2700000" algn="tl">
                    <a:srgbClr val="C0C0C0"/>
                  </a:outerShdw>
                </a:effectLst>
              </a:rPr>
              <a:t>10-12 años </a:t>
            </a:r>
          </a:p>
          <a:p>
            <a:pPr>
              <a:buFont typeface="Arial" panose="020B0604020202020204" pitchFamily="34" charset="0"/>
              <a:buChar char="•"/>
              <a:defRPr/>
            </a:pPr>
            <a:r>
              <a:rPr lang="es-ES_tradnl" altLang="es-ES" smtClean="0">
                <a:solidFill>
                  <a:schemeClr val="accent1"/>
                </a:solidFill>
                <a:effectLst>
                  <a:outerShdw blurRad="38100" dist="38100" dir="2700000" algn="tl">
                    <a:srgbClr val="C0C0C0"/>
                  </a:outerShdw>
                </a:effectLst>
              </a:rPr>
              <a:t>16-19 años</a:t>
            </a:r>
            <a:endParaRPr lang="es-ES_tradnl" altLang="es-AR" smtClean="0">
              <a:solidFill>
                <a:schemeClr val="accent1"/>
              </a:solidFill>
              <a:effectLst>
                <a:outerShdw blurRad="38100" dist="38100" dir="2700000" algn="tl">
                  <a:srgbClr val="C0C0C0"/>
                </a:outerShdw>
              </a:effectLst>
            </a:endParaRPr>
          </a:p>
        </p:txBody>
      </p:sp>
      <p:sp>
        <p:nvSpPr>
          <p:cNvPr id="73734" name="CuadroTexto 7"/>
          <p:cNvSpPr txBox="1">
            <a:spLocks noChangeArrowheads="1"/>
          </p:cNvSpPr>
          <p:nvPr/>
        </p:nvSpPr>
        <p:spPr bwMode="auto">
          <a:xfrm>
            <a:off x="287338" y="5591175"/>
            <a:ext cx="4860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
                <a:solidFill>
                  <a:schemeClr val="tx1"/>
                </a:solidFill>
                <a:latin typeface="Arial" panose="020B0604020202020204" pitchFamily="34" charset="0"/>
              </a:rPr>
              <a:t>Se asocian con las ganancias infantiles en las competencias ejecutivas</a:t>
            </a:r>
            <a:endParaRPr lang="es-ES_tradnl" altLang="es-ES_tradnl">
              <a:solidFill>
                <a:schemeClr val="tx1"/>
              </a:solidFill>
              <a:latin typeface="Arial" panose="020B0604020202020204" pitchFamily="34" charset="0"/>
            </a:endParaRPr>
          </a:p>
        </p:txBody>
      </p:sp>
      <p:sp>
        <p:nvSpPr>
          <p:cNvPr id="12" name="Flecha abajo 11"/>
          <p:cNvSpPr/>
          <p:nvPr/>
        </p:nvSpPr>
        <p:spPr>
          <a:xfrm>
            <a:off x="2235200" y="4835525"/>
            <a:ext cx="420688" cy="511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AR" altLang="es-AR" smtClean="0">
              <a:solidFill>
                <a:srgbClr val="FFFFFF"/>
              </a:solidFill>
              <a:latin typeface="Century Gothic" panose="020B0502020202020204" pitchFamily="34" charset="0"/>
            </a:endParaRPr>
          </a:p>
        </p:txBody>
      </p:sp>
      <p:sp>
        <p:nvSpPr>
          <p:cNvPr id="10" name="CuadroTexto 9"/>
          <p:cNvSpPr txBox="1"/>
          <p:nvPr/>
        </p:nvSpPr>
        <p:spPr>
          <a:xfrm>
            <a:off x="6437313" y="644525"/>
            <a:ext cx="2708275" cy="708025"/>
          </a:xfrm>
          <a:prstGeom prst="rect">
            <a:avLst/>
          </a:prstGeom>
          <a:no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ES_tradnl" altLang="es-AR" sz="2000" smtClean="0">
                <a:solidFill>
                  <a:schemeClr val="accent1"/>
                </a:solidFill>
                <a:effectLst>
                  <a:outerShdw blurRad="38100" dist="38100" dir="2700000" algn="tl">
                    <a:srgbClr val="C0C0C0"/>
                  </a:outerShdw>
                </a:effectLst>
              </a:rPr>
              <a:t>Contexto sociocultural</a:t>
            </a:r>
          </a:p>
          <a:p>
            <a:pPr>
              <a:defRPr/>
            </a:pPr>
            <a:endParaRPr lang="es-ES_tradnl" altLang="es-AR" sz="2000" smtClean="0"/>
          </a:p>
        </p:txBody>
      </p:sp>
      <p:sp>
        <p:nvSpPr>
          <p:cNvPr id="11" name="CuadroTexto 10"/>
          <p:cNvSpPr txBox="1"/>
          <p:nvPr/>
        </p:nvSpPr>
        <p:spPr>
          <a:xfrm>
            <a:off x="6732588" y="1358900"/>
            <a:ext cx="2225675" cy="2032000"/>
          </a:xfrm>
          <a:prstGeom prst="rect">
            <a:avLst/>
          </a:prstGeom>
          <a:noFill/>
          <a:ln>
            <a:noFill/>
          </a:ln>
        </p:spPr>
        <p:txBody>
          <a:bodyPr>
            <a:spAutoFit/>
          </a:bodyPr>
          <a:lstStyle/>
          <a:p>
            <a:pPr>
              <a:defRPr/>
            </a:pPr>
            <a:r>
              <a:rPr lang="es-ES_tradnl" dirty="0">
                <a:ln w="0"/>
                <a:effectLst>
                  <a:outerShdw blurRad="38100" dist="19050" dir="2700000" algn="tl" rotWithShape="0">
                    <a:schemeClr val="dk1">
                      <a:alpha val="40000"/>
                    </a:schemeClr>
                  </a:outerShdw>
                </a:effectLst>
                <a:latin typeface="Arial" charset="0"/>
              </a:rPr>
              <a:t>Familia</a:t>
            </a:r>
          </a:p>
          <a:p>
            <a:pPr marL="285750" indent="-285750">
              <a:buFont typeface="Arial" charset="0"/>
              <a:buChar char="•"/>
              <a:defRPr/>
            </a:pPr>
            <a:r>
              <a:rPr lang="es-ES_tradnl" dirty="0">
                <a:ln w="0"/>
                <a:solidFill>
                  <a:schemeClr val="accent1"/>
                </a:solidFill>
                <a:effectLst>
                  <a:outerShdw blurRad="38100" dist="25400" dir="5400000" algn="ctr" rotWithShape="0">
                    <a:srgbClr val="6E747A">
                      <a:alpha val="43000"/>
                    </a:srgbClr>
                  </a:outerShdw>
                </a:effectLst>
                <a:latin typeface="Arial" charset="0"/>
              </a:rPr>
              <a:t>Interacciones colaborativas</a:t>
            </a:r>
          </a:p>
          <a:p>
            <a:pPr marL="285750" indent="-285750">
              <a:buFont typeface="Arial" charset="0"/>
              <a:buChar char="•"/>
              <a:defRPr/>
            </a:pPr>
            <a:r>
              <a:rPr lang="es-ES_tradnl" dirty="0">
                <a:ln w="0"/>
                <a:solidFill>
                  <a:schemeClr val="accent1"/>
                </a:solidFill>
                <a:effectLst>
                  <a:outerShdw blurRad="38100" dist="25400" dir="5400000" algn="ctr" rotWithShape="0">
                    <a:srgbClr val="6E747A">
                      <a:alpha val="43000"/>
                    </a:srgbClr>
                  </a:outerShdw>
                </a:effectLst>
                <a:latin typeface="Arial" charset="0"/>
              </a:rPr>
              <a:t>Nivel educativo padres</a:t>
            </a:r>
          </a:p>
          <a:p>
            <a:pPr marL="285750" indent="-285750">
              <a:buFont typeface="Arial" charset="0"/>
              <a:buChar char="•"/>
              <a:defRPr/>
            </a:pPr>
            <a:r>
              <a:rPr lang="es-ES_tradnl" dirty="0">
                <a:ln w="0"/>
                <a:solidFill>
                  <a:schemeClr val="accent1"/>
                </a:solidFill>
                <a:effectLst>
                  <a:outerShdw blurRad="38100" dist="25400" dir="5400000" algn="ctr" rotWithShape="0">
                    <a:srgbClr val="6E747A">
                      <a:alpha val="43000"/>
                    </a:srgbClr>
                  </a:outerShdw>
                </a:effectLst>
                <a:latin typeface="Arial" charset="0"/>
              </a:rPr>
              <a:t>Estimulaci</a:t>
            </a:r>
            <a:r>
              <a:rPr lang="es-ES" dirty="0">
                <a:ln w="0"/>
                <a:solidFill>
                  <a:schemeClr val="accent1"/>
                </a:solidFill>
                <a:effectLst>
                  <a:outerShdw blurRad="38100" dist="25400" dir="5400000" algn="ctr" rotWithShape="0">
                    <a:srgbClr val="6E747A">
                      <a:alpha val="43000"/>
                    </a:srgbClr>
                  </a:outerShdw>
                </a:effectLst>
                <a:latin typeface="Arial" charset="0"/>
              </a:rPr>
              <a:t>ó</a:t>
            </a:r>
            <a:r>
              <a:rPr lang="es-ES_tradnl" dirty="0">
                <a:ln w="0"/>
                <a:solidFill>
                  <a:schemeClr val="accent1"/>
                </a:solidFill>
                <a:effectLst>
                  <a:outerShdw blurRad="38100" dist="25400" dir="5400000" algn="ctr" rotWithShape="0">
                    <a:srgbClr val="6E747A">
                      <a:alpha val="43000"/>
                    </a:srgbClr>
                  </a:outerShdw>
                </a:effectLst>
                <a:latin typeface="Arial" charset="0"/>
              </a:rPr>
              <a:t>n cognitiva</a:t>
            </a:r>
          </a:p>
        </p:txBody>
      </p:sp>
      <p:sp>
        <p:nvSpPr>
          <p:cNvPr id="13" name="CuadroTexto 12"/>
          <p:cNvSpPr txBox="1"/>
          <p:nvPr/>
        </p:nvSpPr>
        <p:spPr>
          <a:xfrm>
            <a:off x="6732588" y="3527425"/>
            <a:ext cx="2184400" cy="1477963"/>
          </a:xfrm>
          <a:prstGeom prst="rect">
            <a:avLst/>
          </a:prstGeom>
          <a:noFill/>
        </p:spPr>
        <p:txBody>
          <a:bodyPr>
            <a:spAutoFit/>
          </a:bodyPr>
          <a:lstStyle/>
          <a:p>
            <a:pPr>
              <a:defRPr/>
            </a:pPr>
            <a:r>
              <a:rPr lang="es-ES_tradnl" dirty="0">
                <a:ln w="0"/>
                <a:effectLst>
                  <a:outerShdw blurRad="38100" dist="19050" dir="2700000" algn="tl" rotWithShape="0">
                    <a:schemeClr val="dk1">
                      <a:alpha val="40000"/>
                    </a:schemeClr>
                  </a:outerShdw>
                </a:effectLst>
                <a:latin typeface="Arial" charset="0"/>
              </a:rPr>
              <a:t>Escuela</a:t>
            </a:r>
          </a:p>
          <a:p>
            <a:pPr marL="285750" indent="-285750">
              <a:buFont typeface="Arial" charset="0"/>
              <a:buChar char="•"/>
              <a:defRPr/>
            </a:pPr>
            <a:r>
              <a:rPr lang="es-ES_tradnl" dirty="0">
                <a:ln w="0"/>
                <a:solidFill>
                  <a:schemeClr val="accent1"/>
                </a:solidFill>
                <a:effectLst>
                  <a:outerShdw blurRad="38100" dist="25400" dir="5400000" algn="ctr" rotWithShape="0">
                    <a:srgbClr val="6E747A">
                      <a:alpha val="43000"/>
                    </a:srgbClr>
                  </a:outerShdw>
                </a:effectLst>
                <a:latin typeface="Arial" charset="0"/>
              </a:rPr>
              <a:t>Disponibilidad de recursos</a:t>
            </a:r>
          </a:p>
          <a:p>
            <a:pPr marL="285750" indent="-285750">
              <a:buFont typeface="Arial" charset="0"/>
              <a:buChar char="•"/>
              <a:defRPr/>
            </a:pPr>
            <a:r>
              <a:rPr lang="es-ES_tradnl" dirty="0">
                <a:ln w="0"/>
                <a:solidFill>
                  <a:schemeClr val="accent1"/>
                </a:solidFill>
                <a:effectLst>
                  <a:outerShdw blurRad="38100" dist="25400" dir="5400000" algn="ctr" rotWithShape="0">
                    <a:srgbClr val="6E747A">
                      <a:alpha val="43000"/>
                    </a:srgbClr>
                  </a:outerShdw>
                </a:effectLst>
                <a:latin typeface="Arial" charset="0"/>
              </a:rPr>
              <a:t>Interacciones colaborativas</a:t>
            </a:r>
          </a:p>
        </p:txBody>
      </p:sp>
      <p:sp>
        <p:nvSpPr>
          <p:cNvPr id="14" name="CuadroTexto 13"/>
          <p:cNvSpPr txBox="1"/>
          <p:nvPr/>
        </p:nvSpPr>
        <p:spPr>
          <a:xfrm>
            <a:off x="6732588" y="5153025"/>
            <a:ext cx="2224087" cy="1200150"/>
          </a:xfrm>
          <a:prstGeom prst="rect">
            <a:avLst/>
          </a:prstGeom>
          <a:noFill/>
        </p:spPr>
        <p:txBody>
          <a:bodyPr>
            <a:spAutoFit/>
          </a:bodyPr>
          <a:lstStyle/>
          <a:p>
            <a:pPr>
              <a:defRPr/>
            </a:pPr>
            <a:r>
              <a:rPr lang="es-ES_tradnl" dirty="0">
                <a:ln w="0"/>
                <a:effectLst>
                  <a:outerShdw blurRad="38100" dist="19050" dir="2700000" algn="tl" rotWithShape="0">
                    <a:schemeClr val="dk1">
                      <a:alpha val="40000"/>
                    </a:schemeClr>
                  </a:outerShdw>
                </a:effectLst>
                <a:latin typeface="Arial" charset="0"/>
              </a:rPr>
              <a:t>Sociedad</a:t>
            </a:r>
          </a:p>
          <a:p>
            <a:pPr marL="285750" indent="-285750">
              <a:buFont typeface="Arial" charset="0"/>
              <a:buChar char="•"/>
              <a:defRPr/>
            </a:pPr>
            <a:r>
              <a:rPr lang="es-ES_tradnl" dirty="0">
                <a:ln w="0"/>
                <a:solidFill>
                  <a:schemeClr val="accent1"/>
                </a:solidFill>
                <a:effectLst>
                  <a:outerShdw blurRad="38100" dist="25400" dir="5400000" algn="ctr" rotWithShape="0">
                    <a:srgbClr val="6E747A">
                      <a:alpha val="43000"/>
                    </a:srgbClr>
                  </a:outerShdw>
                </a:effectLst>
                <a:latin typeface="Arial" charset="0"/>
              </a:rPr>
              <a:t>NSE</a:t>
            </a:r>
          </a:p>
          <a:p>
            <a:pPr marL="285750" indent="-285750">
              <a:buFont typeface="Arial" charset="0"/>
              <a:buChar char="•"/>
              <a:defRPr/>
            </a:pPr>
            <a:r>
              <a:rPr lang="es-ES_tradnl" dirty="0">
                <a:ln w="0"/>
                <a:solidFill>
                  <a:schemeClr val="accent1"/>
                </a:solidFill>
                <a:effectLst>
                  <a:outerShdw blurRad="38100" dist="25400" dir="5400000" algn="ctr" rotWithShape="0">
                    <a:srgbClr val="6E747A">
                      <a:alpha val="43000"/>
                    </a:srgbClr>
                  </a:outerShdw>
                </a:effectLst>
                <a:latin typeface="Arial" charset="0"/>
              </a:rPr>
              <a:t>Redes de apoyo</a:t>
            </a:r>
          </a:p>
          <a:p>
            <a:pPr marL="285750" indent="-285750">
              <a:buFont typeface="Arial" charset="0"/>
              <a:buChar char="•"/>
              <a:defRPr/>
            </a:pPr>
            <a:r>
              <a:rPr lang="es-ES_tradnl" dirty="0">
                <a:ln w="0"/>
                <a:solidFill>
                  <a:schemeClr val="accent1"/>
                </a:solidFill>
                <a:effectLst>
                  <a:outerShdw blurRad="38100" dist="25400" dir="5400000" algn="ctr" rotWithShape="0">
                    <a:srgbClr val="6E747A">
                      <a:alpha val="43000"/>
                    </a:srgbClr>
                  </a:outerShdw>
                </a:effectLst>
                <a:latin typeface="Arial" charset="0"/>
              </a:rPr>
              <a:t>Cultura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AutoShape 9"/>
          <p:cNvSpPr>
            <a:spLocks noChangeArrowheads="1"/>
          </p:cNvSpPr>
          <p:nvPr/>
        </p:nvSpPr>
        <p:spPr bwMode="auto">
          <a:xfrm flipV="1">
            <a:off x="127000" y="204788"/>
            <a:ext cx="3241675" cy="1058862"/>
          </a:xfrm>
          <a:prstGeom prst="curvedRightArrow">
            <a:avLst>
              <a:gd name="adj1" fmla="val 13074"/>
              <a:gd name="adj2" fmla="val 40000"/>
              <a:gd name="adj3" fmla="val 103962"/>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ES" altLang="es-ES_tradnl">
              <a:solidFill>
                <a:schemeClr val="tx1"/>
              </a:solidFill>
              <a:latin typeface="Arial" panose="020B0604020202020204" pitchFamily="34" charset="0"/>
            </a:endParaRPr>
          </a:p>
        </p:txBody>
      </p:sp>
      <p:sp>
        <p:nvSpPr>
          <p:cNvPr id="74755" name="AutoShape 11"/>
          <p:cNvSpPr>
            <a:spLocks noChangeArrowheads="1"/>
          </p:cNvSpPr>
          <p:nvPr/>
        </p:nvSpPr>
        <p:spPr bwMode="auto">
          <a:xfrm>
            <a:off x="5526088" y="376238"/>
            <a:ext cx="3587750" cy="1027112"/>
          </a:xfrm>
          <a:prstGeom prst="curvedLeftArrow">
            <a:avLst>
              <a:gd name="adj1" fmla="val 20000"/>
              <a:gd name="adj2" fmla="val 40000"/>
              <a:gd name="adj3" fmla="val 105907"/>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s-ES" altLang="es-ES_tradnl">
              <a:solidFill>
                <a:schemeClr val="tx1"/>
              </a:solidFill>
              <a:latin typeface="Arial" panose="020B0604020202020204" pitchFamily="34" charset="0"/>
            </a:endParaRPr>
          </a:p>
        </p:txBody>
      </p:sp>
      <p:sp>
        <p:nvSpPr>
          <p:cNvPr id="138252" name="Rectangle 12"/>
          <p:cNvSpPr>
            <a:spLocks noChangeArrowheads="1"/>
          </p:cNvSpPr>
          <p:nvPr/>
        </p:nvSpPr>
        <p:spPr bwMode="auto">
          <a:xfrm>
            <a:off x="481013" y="427038"/>
            <a:ext cx="2024062" cy="782637"/>
          </a:xfrm>
          <a:prstGeom prst="rect">
            <a:avLst/>
          </a:prstGeom>
          <a:solidFill>
            <a:schemeClr val="accent4">
              <a:lumMod val="60000"/>
              <a:lumOff val="4000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ES_tradnl" altLang="es-ES" sz="2000" smtClean="0"/>
              <a:t>MADURACIÓN</a:t>
            </a:r>
          </a:p>
          <a:p>
            <a:pPr algn="ctr">
              <a:defRPr/>
            </a:pPr>
            <a:r>
              <a:rPr lang="es-ES_tradnl" altLang="es-ES" sz="2000" smtClean="0"/>
              <a:t>CEREBRAL</a:t>
            </a:r>
          </a:p>
        </p:txBody>
      </p:sp>
      <p:sp>
        <p:nvSpPr>
          <p:cNvPr id="138253" name="Rectangle 13"/>
          <p:cNvSpPr>
            <a:spLocks noChangeArrowheads="1"/>
          </p:cNvSpPr>
          <p:nvPr/>
        </p:nvSpPr>
        <p:spPr bwMode="auto">
          <a:xfrm>
            <a:off x="6337300" y="376238"/>
            <a:ext cx="1979613" cy="823912"/>
          </a:xfrm>
          <a:prstGeom prst="rect">
            <a:avLst/>
          </a:prstGeom>
          <a:solidFill>
            <a:schemeClr val="accent4">
              <a:lumMod val="60000"/>
              <a:lumOff val="40000"/>
            </a:schemeClr>
          </a:solidFill>
          <a:ln>
            <a:noFill/>
          </a:ln>
          <a:effectLst/>
        </p:spPr>
        <p:txBody>
          <a:bodyPr wrap="none" anchor="ctr"/>
          <a:lstStyle/>
          <a:p>
            <a:pPr algn="ctr">
              <a:defRPr/>
            </a:pPr>
            <a:r>
              <a:rPr lang="es-ES_tradnl" altLang="es-ES" sz="2000" dirty="0">
                <a:latin typeface="Arial" charset="0"/>
              </a:rPr>
              <a:t>INFLUENCIA </a:t>
            </a:r>
          </a:p>
          <a:p>
            <a:pPr algn="ctr">
              <a:defRPr/>
            </a:pPr>
            <a:r>
              <a:rPr lang="es-ES_tradnl" altLang="es-ES" sz="2000" dirty="0">
                <a:latin typeface="Arial" charset="0"/>
              </a:rPr>
              <a:t>AMBIENTAL</a:t>
            </a:r>
          </a:p>
        </p:txBody>
      </p:sp>
      <p:sp>
        <p:nvSpPr>
          <p:cNvPr id="138254" name="Rectangle 14"/>
          <p:cNvSpPr>
            <a:spLocks noChangeArrowheads="1"/>
          </p:cNvSpPr>
          <p:nvPr/>
        </p:nvSpPr>
        <p:spPr bwMode="auto">
          <a:xfrm>
            <a:off x="5219700" y="2079625"/>
            <a:ext cx="2593975"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820738"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228725"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36713"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nSpc>
                <a:spcPct val="90000"/>
              </a:lnSpc>
              <a:spcBef>
                <a:spcPct val="0"/>
              </a:spcBef>
              <a:buClrTx/>
              <a:buFontTx/>
              <a:buNone/>
              <a:defRPr/>
            </a:pPr>
            <a:endParaRPr lang="es-ES_tradnl" altLang="es-ES" sz="1500" smtClean="0">
              <a:solidFill>
                <a:schemeClr val="tx1"/>
              </a:solidFill>
              <a:latin typeface="Arial" panose="020B0604020202020204" pitchFamily="34" charset="0"/>
            </a:endParaRPr>
          </a:p>
          <a:p>
            <a:pPr>
              <a:lnSpc>
                <a:spcPct val="90000"/>
              </a:lnSpc>
              <a:spcBef>
                <a:spcPct val="0"/>
              </a:spcBef>
              <a:buClrTx/>
              <a:buFontTx/>
              <a:buNone/>
              <a:defRPr/>
            </a:pPr>
            <a:endParaRPr lang="es-ES_tradnl" altLang="es-ES" sz="1500" smtClean="0">
              <a:solidFill>
                <a:schemeClr val="tx1"/>
              </a:solidFill>
              <a:latin typeface="Arial" panose="020B0604020202020204" pitchFamily="34" charset="0"/>
            </a:endParaRPr>
          </a:p>
          <a:p>
            <a:pPr>
              <a:lnSpc>
                <a:spcPct val="90000"/>
              </a:lnSpc>
              <a:spcBef>
                <a:spcPct val="0"/>
              </a:spcBef>
              <a:buClrTx/>
              <a:buFontTx/>
              <a:buNone/>
              <a:defRPr/>
            </a:pPr>
            <a:endParaRPr lang="es-ES_tradnl" altLang="es-ES" sz="1500" smtClean="0">
              <a:solidFill>
                <a:schemeClr val="tx1"/>
              </a:solidFill>
              <a:latin typeface="Arial" panose="020B0604020202020204" pitchFamily="34" charset="0"/>
            </a:endParaRPr>
          </a:p>
          <a:p>
            <a:pPr>
              <a:lnSpc>
                <a:spcPct val="90000"/>
              </a:lnSpc>
              <a:spcBef>
                <a:spcPct val="20000"/>
              </a:spcBef>
              <a:buClrTx/>
              <a:buFontTx/>
              <a:buChar char="•"/>
              <a:defRPr/>
            </a:pPr>
            <a:endParaRPr lang="es-ES_tradnl" altLang="es-ES" sz="1500" smtClean="0">
              <a:solidFill>
                <a:schemeClr val="tx1"/>
              </a:solidFill>
              <a:latin typeface="Arial" panose="020B0604020202020204" pitchFamily="34" charset="0"/>
            </a:endParaRPr>
          </a:p>
        </p:txBody>
      </p:sp>
      <p:sp>
        <p:nvSpPr>
          <p:cNvPr id="138258" name="Rectangle 18"/>
          <p:cNvSpPr>
            <a:spLocks noChangeArrowheads="1"/>
          </p:cNvSpPr>
          <p:nvPr/>
        </p:nvSpPr>
        <p:spPr bwMode="auto">
          <a:xfrm>
            <a:off x="150813" y="1763713"/>
            <a:ext cx="20574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820738"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228725"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36713"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 typeface="Wingdings" panose="05000000000000000000" pitchFamily="2" charset="2"/>
              <a:buNone/>
              <a:defRPr/>
            </a:pPr>
            <a:r>
              <a:rPr lang="es-ES_tradnl" altLang="es-ES" sz="2000" smtClean="0">
                <a:solidFill>
                  <a:schemeClr val="tx1"/>
                </a:solidFill>
                <a:latin typeface="Arial" panose="020B0604020202020204" pitchFamily="34" charset="0"/>
              </a:rPr>
              <a:t>NSE explica el </a:t>
            </a:r>
            <a:r>
              <a:rPr lang="es-ES_tradnl" altLang="es-ES" sz="2000" smtClean="0">
                <a:solidFill>
                  <a:srgbClr val="FF0000"/>
                </a:solidFill>
                <a:latin typeface="Arial" panose="020B0604020202020204" pitchFamily="34" charset="0"/>
              </a:rPr>
              <a:t>15.3% </a:t>
            </a:r>
            <a:r>
              <a:rPr lang="es-ES_tradnl" altLang="es-ES" sz="2000" smtClean="0">
                <a:solidFill>
                  <a:schemeClr val="tx1"/>
                </a:solidFill>
                <a:latin typeface="Arial" panose="020B0604020202020204" pitchFamily="34" charset="0"/>
              </a:rPr>
              <a:t>(Hackman et al., 2011).</a:t>
            </a:r>
          </a:p>
          <a:p>
            <a:pPr>
              <a:spcBef>
                <a:spcPct val="0"/>
              </a:spcBef>
              <a:buClrTx/>
              <a:buFontTx/>
              <a:buNone/>
              <a:defRPr/>
            </a:pPr>
            <a:endParaRPr lang="es-ES_tradnl" altLang="es-ES" sz="2000" smtClean="0">
              <a:solidFill>
                <a:srgbClr val="3366FF"/>
              </a:solidFill>
              <a:latin typeface="Arial" panose="020B0604020202020204" pitchFamily="34" charset="0"/>
            </a:endParaRPr>
          </a:p>
          <a:p>
            <a:pPr>
              <a:spcBef>
                <a:spcPct val="0"/>
              </a:spcBef>
              <a:buClrTx/>
              <a:buFont typeface="Wingdings" panose="05000000000000000000" pitchFamily="2" charset="2"/>
              <a:buNone/>
              <a:defRPr/>
            </a:pPr>
            <a:r>
              <a:rPr lang="es-ES_tradnl" altLang="es-ES" sz="2000" smtClean="0">
                <a:solidFill>
                  <a:schemeClr val="tx1"/>
                </a:solidFill>
                <a:latin typeface="Arial" panose="020B0604020202020204" pitchFamily="34" charset="0"/>
              </a:rPr>
              <a:t>        </a:t>
            </a:r>
          </a:p>
          <a:p>
            <a:pPr>
              <a:spcBef>
                <a:spcPct val="0"/>
              </a:spcBef>
              <a:buClrTx/>
              <a:buFontTx/>
              <a:buNone/>
              <a:defRPr/>
            </a:pPr>
            <a:endParaRPr lang="es-ES_tradnl" altLang="es-ES" sz="2000" smtClean="0">
              <a:solidFill>
                <a:schemeClr val="tx1"/>
              </a:solidFill>
              <a:latin typeface="Arial" panose="020B0604020202020204" pitchFamily="34" charset="0"/>
            </a:endParaRPr>
          </a:p>
          <a:p>
            <a:pPr>
              <a:spcBef>
                <a:spcPct val="20000"/>
              </a:spcBef>
              <a:buClrTx/>
              <a:buFontTx/>
              <a:buNone/>
              <a:defRPr/>
            </a:pPr>
            <a:endParaRPr lang="es-ES_tradnl" altLang="es-ES" sz="2000" smtClean="0">
              <a:solidFill>
                <a:schemeClr val="tx1"/>
              </a:solidFill>
              <a:latin typeface="Arial" panose="020B0604020202020204" pitchFamily="34" charset="0"/>
            </a:endParaRPr>
          </a:p>
        </p:txBody>
      </p:sp>
      <p:sp>
        <p:nvSpPr>
          <p:cNvPr id="138261" name="Rectangle 21"/>
          <p:cNvSpPr>
            <a:spLocks noChangeArrowheads="1"/>
          </p:cNvSpPr>
          <p:nvPr/>
        </p:nvSpPr>
        <p:spPr bwMode="auto">
          <a:xfrm>
            <a:off x="150813" y="6405563"/>
            <a:ext cx="85725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just">
              <a:defRPr/>
            </a:pPr>
            <a:r>
              <a:rPr lang="es-ES_tradnl" altLang="es-ES" sz="900" dirty="0">
                <a:latin typeface="Arial" charset="0"/>
              </a:rPr>
              <a:t>Arán Filippetti &amp; Richaud de Minzi, 2012; Bibok et al., 2009; Dadvison et al., 2006; Diamond, 2002; Canet-Juric et al., 2013; Capilla et al., 2004; </a:t>
            </a:r>
            <a:r>
              <a:rPr lang="da-DK" altLang="es-ES" sz="900" dirty="0">
                <a:latin typeface="Arial" charset="0"/>
              </a:rPr>
              <a:t>Giedd et al., 1999; </a:t>
            </a:r>
            <a:r>
              <a:rPr lang="es-ES_tradnl" altLang="es-ES" sz="900" dirty="0">
                <a:latin typeface="Arial" charset="0"/>
              </a:rPr>
              <a:t>Farah et al., 2006; Flores-Lázaro, et al., 2014; Hackman et al., 2011; Noble et al., 2007; Musso, 2010; Lipina et al., 2011; Orozco-Hormanza et al., 2012; </a:t>
            </a:r>
            <a:r>
              <a:rPr lang="da-DK" altLang="es-ES" sz="900" dirty="0">
                <a:latin typeface="Arial" charset="0"/>
              </a:rPr>
              <a:t>Paus, 2010; Segretin et al., 2014; </a:t>
            </a:r>
            <a:r>
              <a:rPr lang="es-ES_tradnl" altLang="es-ES" sz="900" dirty="0">
                <a:latin typeface="Arial" charset="0"/>
              </a:rPr>
              <a:t> Vigostky, 1991</a:t>
            </a:r>
          </a:p>
        </p:txBody>
      </p:sp>
      <p:sp>
        <p:nvSpPr>
          <p:cNvPr id="138262" name="Line 22"/>
          <p:cNvSpPr>
            <a:spLocks noChangeShapeType="1"/>
          </p:cNvSpPr>
          <p:nvPr/>
        </p:nvSpPr>
        <p:spPr bwMode="auto">
          <a:xfrm>
            <a:off x="150813" y="6281738"/>
            <a:ext cx="8636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ndParaRPr>
          </a:p>
        </p:txBody>
      </p:sp>
      <p:sp>
        <p:nvSpPr>
          <p:cNvPr id="20" name="Rectángulo redondeado 19"/>
          <p:cNvSpPr/>
          <p:nvPr/>
        </p:nvSpPr>
        <p:spPr>
          <a:xfrm>
            <a:off x="1949450" y="2886075"/>
            <a:ext cx="3594100" cy="3173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altLang="es-ES" sz="2000" dirty="0"/>
              <a:t>FAMILIA</a:t>
            </a:r>
          </a:p>
          <a:p>
            <a:pPr>
              <a:buFont typeface="Wingdings" charset="2"/>
              <a:buChar char="ü"/>
              <a:defRPr/>
            </a:pPr>
            <a:r>
              <a:rPr lang="es-ES_tradnl" altLang="es-ES" sz="2000" dirty="0"/>
              <a:t>Estrés pre y post-natal</a:t>
            </a:r>
          </a:p>
          <a:p>
            <a:pPr>
              <a:buFont typeface="Wingdings" charset="2"/>
              <a:buChar char="ü"/>
              <a:defRPr/>
            </a:pPr>
            <a:r>
              <a:rPr lang="es-ES_tradnl" altLang="es-ES" sz="2000" dirty="0"/>
              <a:t>Calidad del cuidado</a:t>
            </a:r>
          </a:p>
          <a:p>
            <a:pPr>
              <a:buFont typeface="Wingdings" charset="2"/>
              <a:buChar char="ü"/>
              <a:defRPr/>
            </a:pPr>
            <a:r>
              <a:rPr lang="es-ES_tradnl" altLang="es-ES" sz="2000" dirty="0"/>
              <a:t>Estimulación cognitiva</a:t>
            </a:r>
          </a:p>
          <a:p>
            <a:pPr>
              <a:buFont typeface="Wingdings" charset="2"/>
              <a:buChar char="ü"/>
              <a:defRPr/>
            </a:pPr>
            <a:r>
              <a:rPr lang="es-ES_tradnl" altLang="es-ES" sz="2000" dirty="0"/>
              <a:t>Expectativas Prácticas de crianza </a:t>
            </a:r>
          </a:p>
          <a:p>
            <a:pPr>
              <a:buFont typeface="Wingdings" charset="2"/>
              <a:buChar char="ü"/>
              <a:defRPr/>
            </a:pPr>
            <a:r>
              <a:rPr lang="es-ES_tradnl" altLang="es-ES" sz="2000" b="1" dirty="0">
                <a:solidFill>
                  <a:schemeClr val="bg1"/>
                </a:solidFill>
              </a:rPr>
              <a:t>Interacciones colaborativas</a:t>
            </a:r>
          </a:p>
        </p:txBody>
      </p:sp>
      <p:sp>
        <p:nvSpPr>
          <p:cNvPr id="4" name="Elipse 3"/>
          <p:cNvSpPr/>
          <p:nvPr/>
        </p:nvSpPr>
        <p:spPr>
          <a:xfrm>
            <a:off x="3708400" y="1828800"/>
            <a:ext cx="3924300" cy="669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FACTORES MEDIADORES</a:t>
            </a:r>
          </a:p>
        </p:txBody>
      </p:sp>
      <p:sp>
        <p:nvSpPr>
          <p:cNvPr id="22" name="Rectángulo redondeado 21"/>
          <p:cNvSpPr/>
          <p:nvPr/>
        </p:nvSpPr>
        <p:spPr>
          <a:xfrm>
            <a:off x="5702300" y="2855913"/>
            <a:ext cx="3249613" cy="3148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altLang="es-ES" dirty="0"/>
              <a:t>ESCUELA </a:t>
            </a:r>
          </a:p>
          <a:p>
            <a:pPr marL="214313" indent="-214313">
              <a:buFont typeface="Wingdings" charset="2"/>
              <a:buChar char="ü"/>
              <a:defRPr/>
            </a:pPr>
            <a:r>
              <a:rPr lang="es-ES_tradnl" altLang="es-ES" dirty="0"/>
              <a:t>Tipo de escuela</a:t>
            </a:r>
          </a:p>
          <a:p>
            <a:pPr>
              <a:buFont typeface="Wingdings" charset="2"/>
              <a:buChar char="ü"/>
              <a:defRPr/>
            </a:pPr>
            <a:r>
              <a:rPr lang="es-ES_tradnl" altLang="es-ES" b="1" dirty="0">
                <a:solidFill>
                  <a:schemeClr val="bg1"/>
                </a:solidFill>
              </a:rPr>
              <a:t>Prácticas docentes</a:t>
            </a:r>
          </a:p>
          <a:p>
            <a:pPr>
              <a:buFont typeface="Wingdings" charset="2"/>
              <a:buChar char="ü"/>
              <a:defRPr/>
            </a:pPr>
            <a:r>
              <a:rPr lang="es-ES_tradnl" altLang="es-ES" dirty="0"/>
              <a:t>Estructuración y manejo de la clase</a:t>
            </a:r>
          </a:p>
          <a:p>
            <a:pPr>
              <a:buFont typeface="Wingdings" charset="2"/>
              <a:buChar char="ü"/>
              <a:defRPr/>
            </a:pPr>
            <a:r>
              <a:rPr lang="es-ES_tradnl" altLang="es-ES" dirty="0"/>
              <a:t>Recursos didácticos</a:t>
            </a:r>
          </a:p>
          <a:p>
            <a:pPr>
              <a:buFont typeface="Wingdings" charset="2"/>
              <a:buChar char="ü"/>
              <a:defRPr/>
            </a:pPr>
            <a:r>
              <a:rPr lang="es-ES_tradnl" altLang="es-ES" b="1" dirty="0">
                <a:solidFill>
                  <a:schemeClr val="bg1"/>
                </a:solidFill>
              </a:rPr>
              <a:t>Interacciones colaborativas</a:t>
            </a:r>
          </a:p>
        </p:txBody>
      </p:sp>
      <p:sp>
        <p:nvSpPr>
          <p:cNvPr id="24" name="Rectángulo redondeado 23"/>
          <p:cNvSpPr/>
          <p:nvPr/>
        </p:nvSpPr>
        <p:spPr>
          <a:xfrm>
            <a:off x="2843213" y="160338"/>
            <a:ext cx="2836862" cy="1282700"/>
          </a:xfrm>
          <a:prstGeom prst="roundRect">
            <a:avLst/>
          </a:prstGeom>
          <a:solidFill>
            <a:srgbClr val="FF73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FUNCIONES EJECUTIVAS</a:t>
            </a:r>
          </a:p>
          <a:p>
            <a:pPr algn="ctr">
              <a:defRPr/>
            </a:pPr>
            <a:r>
              <a:rPr lang="es-ES" sz="2000" dirty="0"/>
              <a:t>Son sensibles a la experiencia</a:t>
            </a:r>
          </a:p>
        </p:txBody>
      </p:sp>
      <p:sp>
        <p:nvSpPr>
          <p:cNvPr id="23" name="AutoShape 23"/>
          <p:cNvSpPr>
            <a:spLocks noChangeArrowheads="1"/>
          </p:cNvSpPr>
          <p:nvPr/>
        </p:nvSpPr>
        <p:spPr bwMode="auto">
          <a:xfrm>
            <a:off x="3551238" y="2454275"/>
            <a:ext cx="508000" cy="385763"/>
          </a:xfrm>
          <a:prstGeom prst="downArrow">
            <a:avLst>
              <a:gd name="adj1" fmla="val 50000"/>
              <a:gd name="adj2" fmla="val 33212"/>
            </a:avLst>
          </a:prstGeom>
          <a:solidFill>
            <a:srgbClr val="00CCFF"/>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s-ES" altLang="es-AR" smtClean="0"/>
          </a:p>
        </p:txBody>
      </p:sp>
      <p:sp>
        <p:nvSpPr>
          <p:cNvPr id="25" name="AutoShape 23"/>
          <p:cNvSpPr>
            <a:spLocks noChangeArrowheads="1"/>
          </p:cNvSpPr>
          <p:nvPr/>
        </p:nvSpPr>
        <p:spPr bwMode="auto">
          <a:xfrm>
            <a:off x="7354888" y="2489200"/>
            <a:ext cx="554037" cy="317500"/>
          </a:xfrm>
          <a:prstGeom prst="downArrow">
            <a:avLst>
              <a:gd name="adj1" fmla="val 50000"/>
              <a:gd name="adj2" fmla="val 33212"/>
            </a:avLst>
          </a:prstGeom>
          <a:solidFill>
            <a:srgbClr val="00CCFF"/>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s-ES" altLang="es-AR" smtClean="0"/>
          </a:p>
        </p:txBody>
      </p:sp>
      <p:sp>
        <p:nvSpPr>
          <p:cNvPr id="26" name="AutoShape 23"/>
          <p:cNvSpPr>
            <a:spLocks noChangeArrowheads="1"/>
          </p:cNvSpPr>
          <p:nvPr/>
        </p:nvSpPr>
        <p:spPr bwMode="auto">
          <a:xfrm>
            <a:off x="6565900" y="1392238"/>
            <a:ext cx="554038" cy="317500"/>
          </a:xfrm>
          <a:prstGeom prst="downArrow">
            <a:avLst>
              <a:gd name="adj1" fmla="val 50000"/>
              <a:gd name="adj2" fmla="val 33212"/>
            </a:avLst>
          </a:prstGeom>
          <a:solidFill>
            <a:srgbClr val="00CCFF"/>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s-ES" altLang="es-AR"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54038" y="230188"/>
            <a:ext cx="7886700" cy="411162"/>
          </a:xfrm>
        </p:spPr>
        <p:txBody>
          <a:bodyPr rtlCol="0">
            <a:normAutofit fontScale="90000"/>
          </a:bodyPr>
          <a:lstStyle/>
          <a:p>
            <a:pPr algn="ctr" eaLnBrk="1" fontAlgn="auto" hangingPunct="1">
              <a:spcAft>
                <a:spcPts val="0"/>
              </a:spcAft>
              <a:defRPr/>
            </a:pPr>
            <a:r>
              <a:rPr lang="es-ES" b="1" dirty="0" smtClean="0">
                <a:solidFill>
                  <a:srgbClr val="FF0000"/>
                </a:solidFill>
              </a:rPr>
              <a:t>Interacciones colaborativas</a:t>
            </a:r>
            <a:endParaRPr lang="es-ES" b="1" dirty="0">
              <a:solidFill>
                <a:srgbClr val="FF0000"/>
              </a:solidFill>
            </a:endParaRPr>
          </a:p>
        </p:txBody>
      </p:sp>
      <p:sp>
        <p:nvSpPr>
          <p:cNvPr id="76803" name="Marcador de contenido 2"/>
          <p:cNvSpPr>
            <a:spLocks noGrp="1"/>
          </p:cNvSpPr>
          <p:nvPr>
            <p:ph idx="1"/>
          </p:nvPr>
        </p:nvSpPr>
        <p:spPr>
          <a:xfrm>
            <a:off x="554038" y="984250"/>
            <a:ext cx="7886700" cy="911225"/>
          </a:xfrm>
        </p:spPr>
        <p:txBody>
          <a:bodyPr/>
          <a:lstStyle/>
          <a:p>
            <a:pPr marL="0" indent="0" algn="ctr" eaLnBrk="1" hangingPunct="1">
              <a:buFont typeface="Wingdings 3" panose="05040102010807070707" pitchFamily="18" charset="2"/>
              <a:buNone/>
            </a:pPr>
            <a:r>
              <a:rPr lang="es-ES_tradnl" altLang="es-AR" sz="2000" smtClean="0"/>
              <a:t>El </a:t>
            </a:r>
            <a:r>
              <a:rPr lang="es-ES_tradnl" altLang="es-AR" sz="2000" b="1" smtClean="0"/>
              <a:t>andamiaje</a:t>
            </a:r>
            <a:r>
              <a:rPr lang="es-ES" altLang="es-AR" sz="2000" smtClean="0"/>
              <a:t> es una metáfora que captura la idea de un soporte ajustable y transitorio que capacita al niño para resolver un problema que no lograría sin recibir ayuda (Brown &amp; Palincsar, 1989)</a:t>
            </a:r>
            <a:r>
              <a:rPr lang="es-ES_tradnl" altLang="es-AR" sz="2000" smtClean="0"/>
              <a:t>. </a:t>
            </a:r>
          </a:p>
          <a:p>
            <a:pPr marL="0" indent="0" eaLnBrk="1" hangingPunct="1"/>
            <a:endParaRPr lang="es-AR" altLang="es-AR" sz="2000" smtClean="0"/>
          </a:p>
          <a:p>
            <a:pPr marL="0" indent="0" eaLnBrk="1" hangingPunct="1"/>
            <a:endParaRPr lang="es-AR" altLang="es-AR" sz="2000" smtClean="0"/>
          </a:p>
          <a:p>
            <a:pPr marL="0" indent="0" eaLnBrk="1" hangingPunct="1"/>
            <a:endParaRPr lang="es-ES" altLang="es-AR" sz="2000" smtClean="0"/>
          </a:p>
        </p:txBody>
      </p:sp>
      <p:pic>
        <p:nvPicPr>
          <p:cNvPr id="76804" name="Imagen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5132388"/>
            <a:ext cx="2033588"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redondeado 4"/>
          <p:cNvSpPr/>
          <p:nvPr/>
        </p:nvSpPr>
        <p:spPr>
          <a:xfrm>
            <a:off x="493713" y="2428875"/>
            <a:ext cx="2157412" cy="2547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2000" dirty="0"/>
              <a:t>Los adultos ayudan a planificar y organizar la actividad de los niños, mediante seis procesos: </a:t>
            </a:r>
          </a:p>
        </p:txBody>
      </p:sp>
      <p:sp>
        <p:nvSpPr>
          <p:cNvPr id="76806" name="Rectángulo 6"/>
          <p:cNvSpPr>
            <a:spLocks noChangeArrowheads="1"/>
          </p:cNvSpPr>
          <p:nvPr/>
        </p:nvSpPr>
        <p:spPr bwMode="auto">
          <a:xfrm>
            <a:off x="3033713" y="2557463"/>
            <a:ext cx="6107112" cy="255428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 typeface="Century Gothic" panose="020B0502020202020204" pitchFamily="34" charset="0"/>
              <a:buAutoNum type="arabicPeriod"/>
            </a:pPr>
            <a:r>
              <a:rPr lang="es-ES_tradnl" altLang="es-ES_tradnl" sz="2000">
                <a:solidFill>
                  <a:schemeClr val="bg1"/>
                </a:solidFill>
                <a:latin typeface="Arial" panose="020B0604020202020204" pitchFamily="34" charset="0"/>
              </a:rPr>
              <a:t>Focalización de la atención en los requerimientos de la tarea.</a:t>
            </a:r>
          </a:p>
          <a:p>
            <a:pPr>
              <a:spcBef>
                <a:spcPct val="0"/>
              </a:spcBef>
              <a:buClrTx/>
              <a:buFont typeface="Century Gothic" panose="020B0502020202020204" pitchFamily="34" charset="0"/>
              <a:buAutoNum type="arabicPeriod"/>
            </a:pPr>
            <a:r>
              <a:rPr lang="es-ES_tradnl" altLang="es-ES_tradnl" sz="2000">
                <a:solidFill>
                  <a:schemeClr val="bg1"/>
                </a:solidFill>
                <a:latin typeface="Arial" panose="020B0604020202020204" pitchFamily="34" charset="0"/>
              </a:rPr>
              <a:t>Mantenimiento de la meta.</a:t>
            </a:r>
          </a:p>
          <a:p>
            <a:pPr>
              <a:spcBef>
                <a:spcPct val="0"/>
              </a:spcBef>
              <a:buClrTx/>
              <a:buFont typeface="Century Gothic" panose="020B0502020202020204" pitchFamily="34" charset="0"/>
              <a:buAutoNum type="arabicPeriod"/>
            </a:pPr>
            <a:r>
              <a:rPr lang="es-ES_tradnl" altLang="es-ES_tradnl" sz="2000">
                <a:solidFill>
                  <a:schemeClr val="bg1"/>
                </a:solidFill>
                <a:latin typeface="Arial" panose="020B0604020202020204" pitchFamily="34" charset="0"/>
              </a:rPr>
              <a:t>Control de la frustración.</a:t>
            </a:r>
          </a:p>
          <a:p>
            <a:pPr>
              <a:spcBef>
                <a:spcPct val="0"/>
              </a:spcBef>
              <a:buClrTx/>
              <a:buFont typeface="Century Gothic" panose="020B0502020202020204" pitchFamily="34" charset="0"/>
              <a:buAutoNum type="arabicPeriod"/>
            </a:pPr>
            <a:r>
              <a:rPr lang="es-ES_tradnl" altLang="es-ES_tradnl" sz="2000">
                <a:solidFill>
                  <a:schemeClr val="bg1"/>
                </a:solidFill>
                <a:latin typeface="Arial" panose="020B0604020202020204" pitchFamily="34" charset="0"/>
              </a:rPr>
              <a:t>Disminución del grado de dificultad de la tarea.</a:t>
            </a:r>
          </a:p>
          <a:p>
            <a:pPr>
              <a:spcBef>
                <a:spcPct val="0"/>
              </a:spcBef>
              <a:buClrTx/>
              <a:buFont typeface="Century Gothic" panose="020B0502020202020204" pitchFamily="34" charset="0"/>
              <a:buAutoNum type="arabicPeriod"/>
            </a:pPr>
            <a:r>
              <a:rPr lang="es-ES_tradnl" altLang="es-ES_tradnl" sz="2000">
                <a:solidFill>
                  <a:schemeClr val="bg1"/>
                </a:solidFill>
                <a:latin typeface="Arial" panose="020B0604020202020204" pitchFamily="34" charset="0"/>
              </a:rPr>
              <a:t>Destacar características principales de la tarea.</a:t>
            </a:r>
          </a:p>
          <a:p>
            <a:pPr>
              <a:spcBef>
                <a:spcPct val="0"/>
              </a:spcBef>
              <a:buClrTx/>
              <a:buFont typeface="Century Gothic" panose="020B0502020202020204" pitchFamily="34" charset="0"/>
              <a:buAutoNum type="arabicPeriod"/>
            </a:pPr>
            <a:r>
              <a:rPr lang="es-ES_tradnl" altLang="es-ES_tradnl" sz="2000">
                <a:solidFill>
                  <a:schemeClr val="bg1"/>
                </a:solidFill>
                <a:latin typeface="Arial" panose="020B0604020202020204" pitchFamily="34" charset="0"/>
              </a:rPr>
              <a:t>Demostración: modelar las estrategias ideales para solucionar la tarea.</a:t>
            </a:r>
            <a:endParaRPr lang="es-ES" altLang="es-ES_tradnl" sz="2000">
              <a:solidFill>
                <a:schemeClr val="bg1"/>
              </a:solidFill>
              <a:latin typeface="Arial" panose="020B0604020202020204" pitchFamily="34" charset="0"/>
            </a:endParaRPr>
          </a:p>
        </p:txBody>
      </p:sp>
      <p:sp>
        <p:nvSpPr>
          <p:cNvPr id="8" name="Line 22"/>
          <p:cNvSpPr>
            <a:spLocks noChangeShapeType="1"/>
          </p:cNvSpPr>
          <p:nvPr/>
        </p:nvSpPr>
        <p:spPr bwMode="auto">
          <a:xfrm>
            <a:off x="173038" y="6540500"/>
            <a:ext cx="8636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ndParaRPr>
          </a:p>
        </p:txBody>
      </p:sp>
      <p:sp>
        <p:nvSpPr>
          <p:cNvPr id="10" name="Rectangle 21"/>
          <p:cNvSpPr>
            <a:spLocks noChangeArrowheads="1"/>
          </p:cNvSpPr>
          <p:nvPr/>
        </p:nvSpPr>
        <p:spPr bwMode="auto">
          <a:xfrm>
            <a:off x="173038" y="6540500"/>
            <a:ext cx="537368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s-AR" altLang="es-AR" sz="900" smtClean="0"/>
              <a:t>Bibok, Carpendale &amp; Muller, 2009; </a:t>
            </a:r>
            <a:r>
              <a:rPr lang="es-ES_tradnl" altLang="es-AR" sz="900" smtClean="0"/>
              <a:t>Carrasco &amp; Fernández, 1998; Sastre-Riba, 2006</a:t>
            </a:r>
            <a:r>
              <a:rPr lang="es-AR" altLang="es-AR" sz="900" smtClean="0"/>
              <a:t> ; </a:t>
            </a:r>
            <a:r>
              <a:rPr lang="es-ES_tradnl" altLang="es-AR" sz="900" smtClean="0"/>
              <a:t>Vygostki, 1991</a:t>
            </a:r>
            <a:endParaRPr lang="es-ES_tradnl" altLang="es-ES" sz="9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32075" y="433388"/>
            <a:ext cx="6453188" cy="1617662"/>
          </a:xfrm>
          <a:solidFill>
            <a:schemeClr val="accent4">
              <a:lumMod val="60000"/>
              <a:lumOff val="40000"/>
            </a:schemeClr>
          </a:solidFill>
        </p:spPr>
        <p:txBody>
          <a:bodyPr rtlCol="0">
            <a:noAutofit/>
          </a:bodyPr>
          <a:lstStyle/>
          <a:p>
            <a:pPr marL="0" indent="0" eaLnBrk="1" fontAlgn="auto" hangingPunct="1">
              <a:spcAft>
                <a:spcPts val="0"/>
              </a:spcAft>
              <a:buFont typeface="Wingdings 3" charset="2"/>
              <a:buNone/>
              <a:defRPr/>
            </a:pPr>
            <a:r>
              <a:rPr lang="es-ES" sz="2200" b="1" dirty="0">
                <a:solidFill>
                  <a:schemeClr val="tx1">
                    <a:lumMod val="75000"/>
                    <a:lumOff val="25000"/>
                  </a:schemeClr>
                </a:solidFill>
              </a:rPr>
              <a:t>Directivo: </a:t>
            </a:r>
            <a:r>
              <a:rPr lang="es-ES" sz="2200" dirty="0">
                <a:solidFill>
                  <a:schemeClr val="tx1">
                    <a:lumMod val="75000"/>
                    <a:lumOff val="25000"/>
                  </a:schemeClr>
                </a:solidFill>
              </a:rPr>
              <a:t>decir expresamente al niño lo que debe hacer, reducir la complejidad de las tareas y disminuir el tamaño del problema, bloqueando las dificultades.</a:t>
            </a:r>
          </a:p>
        </p:txBody>
      </p:sp>
      <p:sp>
        <p:nvSpPr>
          <p:cNvPr id="9" name="Elipse 8"/>
          <p:cNvSpPr/>
          <p:nvPr/>
        </p:nvSpPr>
        <p:spPr>
          <a:xfrm>
            <a:off x="171450" y="1474788"/>
            <a:ext cx="2205038" cy="1020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00" dirty="0"/>
              <a:t>USO DEL LENGUAJE</a:t>
            </a:r>
          </a:p>
        </p:txBody>
      </p:sp>
      <p:sp>
        <p:nvSpPr>
          <p:cNvPr id="10" name="Elipse 9"/>
          <p:cNvSpPr/>
          <p:nvPr/>
        </p:nvSpPr>
        <p:spPr>
          <a:xfrm>
            <a:off x="171450" y="4251325"/>
            <a:ext cx="3105150" cy="1154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CONTINGENCIA</a:t>
            </a:r>
          </a:p>
        </p:txBody>
      </p:sp>
      <p:sp>
        <p:nvSpPr>
          <p:cNvPr id="77829" name="Rectángulo 10"/>
          <p:cNvSpPr>
            <a:spLocks noChangeArrowheads="1"/>
          </p:cNvSpPr>
          <p:nvPr/>
        </p:nvSpPr>
        <p:spPr bwMode="auto">
          <a:xfrm>
            <a:off x="3592513" y="4275138"/>
            <a:ext cx="5529262" cy="1108075"/>
          </a:xfrm>
          <a:prstGeom prst="rect">
            <a:avLst/>
          </a:prstGeom>
          <a:solidFill>
            <a:srgbClr val="FEA8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 altLang="es-ES_tradnl" sz="2200">
                <a:solidFill>
                  <a:schemeClr val="tx1"/>
                </a:solidFill>
                <a:latin typeface="Arial" panose="020B0604020202020204" pitchFamily="34" charset="0"/>
              </a:rPr>
              <a:t>El andamiaje debe ser contingente a la actividad de construcción cognitiva del niño.</a:t>
            </a:r>
          </a:p>
        </p:txBody>
      </p:sp>
      <p:sp>
        <p:nvSpPr>
          <p:cNvPr id="12" name="Marcador de contenido 2"/>
          <p:cNvSpPr txBox="1">
            <a:spLocks/>
          </p:cNvSpPr>
          <p:nvPr/>
        </p:nvSpPr>
        <p:spPr>
          <a:xfrm>
            <a:off x="2632075" y="2290763"/>
            <a:ext cx="6327775" cy="1236662"/>
          </a:xfrm>
          <a:prstGeom prst="rect">
            <a:avLst/>
          </a:prstGeom>
          <a:solidFill>
            <a:schemeClr val="accent4">
              <a:lumMod val="60000"/>
              <a:lumOff val="40000"/>
            </a:schemeClr>
          </a:solidFill>
        </p:spPr>
        <p:txBody>
          <a:bodyPr lIns="68580" tIns="34290" rIns="68580" bIns="3429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defRPr/>
            </a:pPr>
            <a:r>
              <a:rPr lang="es-ES" sz="2200" b="1" dirty="0"/>
              <a:t>Elaborativo: </a:t>
            </a:r>
            <a:r>
              <a:rPr lang="es-ES" sz="2200" dirty="0"/>
              <a:t>brindar al niño recursos externos y auxiliares, modelos lingüísticos para representar los problemas y sus posibles soluciones. </a:t>
            </a:r>
          </a:p>
        </p:txBody>
      </p:sp>
      <p:sp>
        <p:nvSpPr>
          <p:cNvPr id="2" name="Flecha derecha 1"/>
          <p:cNvSpPr/>
          <p:nvPr/>
        </p:nvSpPr>
        <p:spPr>
          <a:xfrm rot="19779233">
            <a:off x="2135188" y="1116013"/>
            <a:ext cx="357187" cy="3937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ES" altLang="es-AR" smtClean="0">
              <a:solidFill>
                <a:srgbClr val="FFFFFF"/>
              </a:solidFill>
              <a:latin typeface="Century Gothic" panose="020B0502020202020204" pitchFamily="34" charset="0"/>
            </a:endParaRPr>
          </a:p>
        </p:txBody>
      </p:sp>
      <p:sp>
        <p:nvSpPr>
          <p:cNvPr id="13" name="Flecha derecha 12"/>
          <p:cNvSpPr/>
          <p:nvPr/>
        </p:nvSpPr>
        <p:spPr>
          <a:xfrm rot="1308854">
            <a:off x="2095500" y="2673350"/>
            <a:ext cx="357188" cy="3460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ES" altLang="es-AR" smtClean="0">
              <a:solidFill>
                <a:srgbClr val="FFFFFF"/>
              </a:solidFill>
              <a:latin typeface="Century Gothic" panose="020B0502020202020204" pitchFamily="34" charset="0"/>
            </a:endParaRPr>
          </a:p>
        </p:txBody>
      </p:sp>
      <p:sp>
        <p:nvSpPr>
          <p:cNvPr id="4" name="Flecha derecha 3"/>
          <p:cNvSpPr/>
          <p:nvPr/>
        </p:nvSpPr>
        <p:spPr>
          <a:xfrm>
            <a:off x="3241675" y="4622800"/>
            <a:ext cx="285750" cy="4619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ES" altLang="es-AR" smtClean="0">
              <a:solidFill>
                <a:srgbClr val="FFFFFF"/>
              </a:solidFill>
              <a:latin typeface="Century Gothic" panose="020B0502020202020204" pitchFamily="34" charset="0"/>
            </a:endParaRPr>
          </a:p>
        </p:txBody>
      </p:sp>
      <p:sp>
        <p:nvSpPr>
          <p:cNvPr id="14" name="Line 22"/>
          <p:cNvSpPr>
            <a:spLocks noChangeShapeType="1"/>
          </p:cNvSpPr>
          <p:nvPr/>
        </p:nvSpPr>
        <p:spPr bwMode="auto">
          <a:xfrm>
            <a:off x="171450" y="6524625"/>
            <a:ext cx="865188"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ndParaRPr>
          </a:p>
        </p:txBody>
      </p:sp>
      <p:sp>
        <p:nvSpPr>
          <p:cNvPr id="15" name="Rectangle 21"/>
          <p:cNvSpPr>
            <a:spLocks noChangeArrowheads="1"/>
          </p:cNvSpPr>
          <p:nvPr/>
        </p:nvSpPr>
        <p:spPr bwMode="auto">
          <a:xfrm>
            <a:off x="77788" y="6561138"/>
            <a:ext cx="537368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s-AR" altLang="es-AR" sz="900" smtClean="0"/>
              <a:t>Bibok, Carpendale &amp; Muller, 2009; </a:t>
            </a:r>
            <a:r>
              <a:rPr lang="es-ES_tradnl" altLang="es-AR" sz="900" smtClean="0"/>
              <a:t>Carrasco &amp; Fernández, 1998; Sastre-Riba, 2006</a:t>
            </a:r>
            <a:r>
              <a:rPr lang="es-AR" altLang="es-AR" sz="900" smtClean="0"/>
              <a:t> ; </a:t>
            </a:r>
            <a:r>
              <a:rPr lang="es-ES_tradnl" altLang="es-AR" sz="900" smtClean="0"/>
              <a:t>Vygostki, 1991</a:t>
            </a:r>
            <a:endParaRPr lang="es-ES_tradnl" altLang="es-ES" sz="9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88913"/>
            <a:ext cx="8229600" cy="346075"/>
          </a:xfrm>
        </p:spPr>
        <p:txBody>
          <a:bodyPr rtlCol="0">
            <a:normAutofit fontScale="90000"/>
          </a:bodyPr>
          <a:lstStyle/>
          <a:p>
            <a:pPr algn="ctr" eaLnBrk="1" fontAlgn="auto" hangingPunct="1">
              <a:spcAft>
                <a:spcPts val="0"/>
              </a:spcAft>
              <a:defRPr/>
            </a:pPr>
            <a:r>
              <a:rPr lang="es-ES_tradnl" altLang="es-ES" sz="3200" b="1" dirty="0" smtClean="0">
                <a:solidFill>
                  <a:srgbClr val="0070C0"/>
                </a:solidFill>
                <a:latin typeface="+mn-lt"/>
              </a:rPr>
              <a:t>Desarrollo evolutivo</a:t>
            </a:r>
          </a:p>
        </p:txBody>
      </p:sp>
      <p:sp>
        <p:nvSpPr>
          <p:cNvPr id="78851" name="Rectangle 3"/>
          <p:cNvSpPr>
            <a:spLocks noGrp="1" noChangeArrowheads="1"/>
          </p:cNvSpPr>
          <p:nvPr>
            <p:ph idx="1"/>
          </p:nvPr>
        </p:nvSpPr>
        <p:spPr>
          <a:xfrm>
            <a:off x="457200" y="763588"/>
            <a:ext cx="8362950" cy="5905500"/>
          </a:xfrm>
        </p:spPr>
        <p:txBody>
          <a:bodyPr/>
          <a:lstStyle/>
          <a:p>
            <a:pPr algn="just" eaLnBrk="1" hangingPunct="1">
              <a:lnSpc>
                <a:spcPct val="90000"/>
              </a:lnSpc>
            </a:pPr>
            <a:r>
              <a:rPr lang="es-ES_tradnl" altLang="es-ES" sz="2200" smtClean="0"/>
              <a:t>Una revisión de los períodos sensibles en la literatura permite afirmar que el período de mayor crecimiento ocurre entre los </a:t>
            </a:r>
            <a:r>
              <a:rPr lang="es-ES_tradnl" altLang="es-ES" sz="2200" b="1" smtClean="0"/>
              <a:t>6 y 8 años de edad</a:t>
            </a:r>
            <a:r>
              <a:rPr lang="es-ES_tradnl" altLang="es-ES" sz="2200" smtClean="0"/>
              <a:t> (Pineda, 2000). También, se observa un incremento, aunque más moderado, entre los </a:t>
            </a:r>
            <a:r>
              <a:rPr lang="es-ES_tradnl" altLang="es-ES" sz="2200" b="1" smtClean="0"/>
              <a:t>9 y 12 años </a:t>
            </a:r>
            <a:r>
              <a:rPr lang="es-ES_tradnl" altLang="es-ES" sz="2200" smtClean="0"/>
              <a:t>y algunos autores (Romine &amp; Reynolds, 2005) consignan un último período entre los </a:t>
            </a:r>
            <a:r>
              <a:rPr lang="es-ES_tradnl" altLang="es-ES" sz="2200" b="1" smtClean="0"/>
              <a:t>15 y 19 años</a:t>
            </a:r>
            <a:r>
              <a:rPr lang="es-ES_tradnl" altLang="es-ES" sz="2200" smtClean="0"/>
              <a:t>.</a:t>
            </a:r>
          </a:p>
          <a:p>
            <a:pPr algn="just" eaLnBrk="1" hangingPunct="1">
              <a:lnSpc>
                <a:spcPct val="90000"/>
              </a:lnSpc>
            </a:pPr>
            <a:endParaRPr lang="es-ES_tradnl" altLang="es-ES" sz="2200" smtClean="0"/>
          </a:p>
          <a:p>
            <a:pPr algn="just" eaLnBrk="1" hangingPunct="1">
              <a:lnSpc>
                <a:spcPct val="90000"/>
              </a:lnSpc>
              <a:buFont typeface="Wingdings" panose="05000000000000000000" pitchFamily="2" charset="2"/>
              <a:buChar char="ü"/>
            </a:pPr>
            <a:r>
              <a:rPr lang="es-ES_tradnl" altLang="es-ES" sz="2200" b="1" smtClean="0"/>
              <a:t>Niñez temprana</a:t>
            </a:r>
            <a:r>
              <a:rPr lang="es-ES_tradnl" altLang="es-ES" sz="2200" smtClean="0"/>
              <a:t>, emergen la inhibición de la conducta y rudimentarias formas de resolución de problemas (permanencia y recuperación del objeto).</a:t>
            </a:r>
          </a:p>
          <a:p>
            <a:pPr algn="just" eaLnBrk="1" hangingPunct="1">
              <a:lnSpc>
                <a:spcPct val="90000"/>
              </a:lnSpc>
              <a:buFont typeface="Wingdings" panose="05000000000000000000" pitchFamily="2" charset="2"/>
              <a:buChar char="ü"/>
            </a:pPr>
            <a:endParaRPr lang="es-ES_tradnl" altLang="es-ES" sz="2200" smtClean="0"/>
          </a:p>
          <a:p>
            <a:pPr algn="just" eaLnBrk="1" hangingPunct="1">
              <a:lnSpc>
                <a:spcPct val="90000"/>
              </a:lnSpc>
              <a:buFont typeface="Wingdings" panose="05000000000000000000" pitchFamily="2" charset="2"/>
              <a:buChar char="ü"/>
            </a:pPr>
            <a:r>
              <a:rPr lang="es-ES_tradnl" altLang="es-ES" sz="2200" b="1" smtClean="0"/>
              <a:t>Entre los 3 y 5 años</a:t>
            </a:r>
            <a:r>
              <a:rPr lang="es-ES_tradnl" altLang="es-ES" sz="2200" smtClean="0"/>
              <a:t>: elaboración de planes simples, la resolución de conflictos de moderada dificultad y las primeras formas de automonitoreo de la conducta </a:t>
            </a:r>
            <a:r>
              <a:rPr lang="es-ES_tradnl" altLang="es-ES" sz="1900" smtClean="0"/>
              <a:t>(Capilla et al., 2004; Marcovitch &amp; Zelazo, 2009). </a:t>
            </a:r>
          </a:p>
          <a:p>
            <a:pPr algn="just" eaLnBrk="1" hangingPunct="1">
              <a:lnSpc>
                <a:spcPct val="90000"/>
              </a:lnSpc>
            </a:pPr>
            <a:endParaRPr lang="es-ES_tradnl" altLang="es-ES" sz="2200" smtClean="0"/>
          </a:p>
          <a:p>
            <a:pPr algn="just" eaLnBrk="1" hangingPunct="1">
              <a:lnSpc>
                <a:spcPct val="90000"/>
              </a:lnSpc>
            </a:pPr>
            <a:endParaRPr lang="es-ES_tradnl" altLang="es-ES" sz="22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95513" y="563563"/>
            <a:ext cx="5338762" cy="346075"/>
          </a:xfrm>
        </p:spPr>
        <p:txBody>
          <a:bodyPr rtlCol="0">
            <a:normAutofit fontScale="90000"/>
          </a:bodyPr>
          <a:lstStyle/>
          <a:p>
            <a:pPr algn="ctr" eaLnBrk="1" fontAlgn="auto" hangingPunct="1">
              <a:spcAft>
                <a:spcPts val="0"/>
              </a:spcAft>
              <a:defRPr/>
            </a:pPr>
            <a:r>
              <a:rPr lang="es-ES_tradnl" altLang="es-ES" sz="3200" b="1" dirty="0" smtClean="0">
                <a:solidFill>
                  <a:srgbClr val="0070C0"/>
                </a:solidFill>
                <a:latin typeface="+mn-lt"/>
              </a:rPr>
              <a:t>Infancia y adolescencia</a:t>
            </a:r>
          </a:p>
        </p:txBody>
      </p:sp>
      <p:sp>
        <p:nvSpPr>
          <p:cNvPr id="79875" name="Rectangle 3"/>
          <p:cNvSpPr>
            <a:spLocks noGrp="1" noChangeArrowheads="1"/>
          </p:cNvSpPr>
          <p:nvPr>
            <p:ph idx="1"/>
          </p:nvPr>
        </p:nvSpPr>
        <p:spPr>
          <a:xfrm>
            <a:off x="457200" y="1052513"/>
            <a:ext cx="8362950" cy="5905500"/>
          </a:xfrm>
        </p:spPr>
        <p:txBody>
          <a:bodyPr/>
          <a:lstStyle/>
          <a:p>
            <a:pPr algn="just" eaLnBrk="1" hangingPunct="1">
              <a:lnSpc>
                <a:spcPct val="70000"/>
              </a:lnSpc>
              <a:buFontTx/>
              <a:buNone/>
            </a:pPr>
            <a:r>
              <a:rPr lang="es-ES_tradnl" altLang="es-ES" sz="2000" smtClean="0"/>
              <a:t>. </a:t>
            </a:r>
          </a:p>
          <a:p>
            <a:pPr algn="just" eaLnBrk="1" hangingPunct="1">
              <a:lnSpc>
                <a:spcPct val="70000"/>
              </a:lnSpc>
              <a:buFont typeface="Wingdings" panose="05000000000000000000" pitchFamily="2" charset="2"/>
              <a:buChar char="ü"/>
            </a:pPr>
            <a:r>
              <a:rPr lang="es-ES_tradnl" altLang="es-ES" sz="2400" b="1" smtClean="0"/>
              <a:t>Entre 6 y 8 años, período sensible</a:t>
            </a:r>
            <a:r>
              <a:rPr lang="es-ES_tradnl" altLang="es-ES" sz="2400" smtClean="0"/>
              <a:t>. Las habilidades de planificación y organización se desarrollan rápidamente, los niños manifiestan conductas estratégicas y habilidades de razonamiento más organizadas y eficientes </a:t>
            </a:r>
            <a:r>
              <a:rPr lang="es-ES_tradnl" altLang="es-ES" sz="2000" smtClean="0"/>
              <a:t>(Colombo &amp; Lipina, 2005). </a:t>
            </a:r>
            <a:r>
              <a:rPr lang="es-ES_tradnl" altLang="es-ES" sz="2400" smtClean="0"/>
              <a:t>Comienzan a dirigir su comportamiento en forma autónoma, mostrando una mayor independencia de las instrucciones adultas </a:t>
            </a:r>
            <a:r>
              <a:rPr lang="es-ES_tradnl" altLang="es-ES" sz="2000" smtClean="0"/>
              <a:t>(Davidson et al., 2006).</a:t>
            </a:r>
          </a:p>
          <a:p>
            <a:pPr algn="just" eaLnBrk="1" hangingPunct="1">
              <a:lnSpc>
                <a:spcPct val="70000"/>
              </a:lnSpc>
            </a:pPr>
            <a:endParaRPr lang="es-ES_tradnl" altLang="es-ES" sz="2400" smtClean="0"/>
          </a:p>
          <a:p>
            <a:pPr algn="just" eaLnBrk="1" hangingPunct="1">
              <a:lnSpc>
                <a:spcPct val="70000"/>
              </a:lnSpc>
              <a:buFont typeface="Wingdings" panose="05000000000000000000" pitchFamily="2" charset="2"/>
              <a:buChar char="ü"/>
            </a:pPr>
            <a:r>
              <a:rPr lang="es-ES_tradnl" altLang="es-ES" sz="2400" b="1" smtClean="0"/>
              <a:t>Entre los 12 y 14 años:</a:t>
            </a:r>
            <a:r>
              <a:rPr lang="es-ES_tradnl" altLang="es-ES" sz="2400" smtClean="0"/>
              <a:t> algunas funciones ejecutivas como el control inhibitorio alcanzan su techo en el desarrollo, pero otras como la flexibilidad cognitiva, la resolución de problemas y la memoria de trabajo, metacognici</a:t>
            </a:r>
            <a:r>
              <a:rPr lang="es-ES" altLang="es-ES" sz="2400" smtClean="0"/>
              <a:t>ón, la fluidez verbal,</a:t>
            </a:r>
            <a:r>
              <a:rPr lang="es-ES_tradnl" altLang="es-ES" sz="2400" smtClean="0"/>
              <a:t> planificaci</a:t>
            </a:r>
            <a:r>
              <a:rPr lang="es-ES" altLang="es-ES" sz="2400" smtClean="0"/>
              <a:t>ón, </a:t>
            </a:r>
            <a:r>
              <a:rPr lang="es-ES_tradnl" altLang="es-ES" sz="2400" smtClean="0"/>
              <a:t>continúan evolucionando </a:t>
            </a:r>
            <a:r>
              <a:rPr lang="es-ES_tradnl" altLang="es-ES" sz="2000" smtClean="0"/>
              <a:t>(Davidson et al.,2006)</a:t>
            </a:r>
            <a:r>
              <a:rPr lang="es-ES_tradnl" altLang="es-ES" sz="2400" smtClean="0"/>
              <a:t>. </a:t>
            </a:r>
          </a:p>
          <a:p>
            <a:pPr algn="just" eaLnBrk="1" hangingPunct="1">
              <a:lnSpc>
                <a:spcPct val="70000"/>
              </a:lnSpc>
              <a:buFont typeface="Wingdings" panose="05000000000000000000" pitchFamily="2" charset="2"/>
              <a:buChar char="ü"/>
            </a:pPr>
            <a:endParaRPr lang="es-ES_tradnl" altLang="es-ES" sz="2400" smtClean="0"/>
          </a:p>
          <a:p>
            <a:pPr algn="just" eaLnBrk="1" hangingPunct="1">
              <a:lnSpc>
                <a:spcPct val="70000"/>
              </a:lnSpc>
              <a:buFont typeface="Wingdings" panose="05000000000000000000" pitchFamily="2" charset="2"/>
              <a:buChar char="ü"/>
            </a:pPr>
            <a:r>
              <a:rPr lang="es-ES_tradnl" altLang="es-ES" sz="2400" b="1" smtClean="0"/>
              <a:t>Entre 15 y 19 años</a:t>
            </a:r>
            <a:r>
              <a:rPr lang="es-ES_tradnl" altLang="es-ES" sz="2400" smtClean="0"/>
              <a:t>: un nuevo período de intenso desarrollo </a:t>
            </a:r>
            <a:r>
              <a:rPr lang="es-ES_tradnl" altLang="es-ES" sz="2000" smtClean="0"/>
              <a:t>(Cassandra &amp; Reynolds, 2005)</a:t>
            </a:r>
            <a:r>
              <a:rPr lang="es-ES_tradnl" altLang="es-ES" sz="2400" smtClean="0"/>
              <a:t>.</a:t>
            </a:r>
          </a:p>
          <a:p>
            <a:pPr algn="just" eaLnBrk="1" hangingPunct="1">
              <a:lnSpc>
                <a:spcPct val="70000"/>
              </a:lnSpc>
            </a:pPr>
            <a:endParaRPr lang="es-ES_tradnl" altLang="es-ES" sz="2400" smtClean="0"/>
          </a:p>
          <a:p>
            <a:pPr algn="just" eaLnBrk="1" hangingPunct="1">
              <a:lnSpc>
                <a:spcPct val="70000"/>
              </a:lnSpc>
            </a:pPr>
            <a:endParaRPr lang="es-ES_tradnl" altLang="es-ES" sz="2000" smtClean="0"/>
          </a:p>
          <a:p>
            <a:pPr algn="just" eaLnBrk="1" hangingPunct="1">
              <a:lnSpc>
                <a:spcPct val="70000"/>
              </a:lnSpc>
            </a:pPr>
            <a:endParaRPr lang="es-ES_tradnl" altLang="es-ES" sz="2400" smtClean="0"/>
          </a:p>
          <a:p>
            <a:pPr algn="just" eaLnBrk="1" hangingPunct="1">
              <a:lnSpc>
                <a:spcPct val="70000"/>
              </a:lnSpc>
            </a:pPr>
            <a:endParaRPr lang="es-ES_tradnl" altLang="es-ES" sz="2400" smtClean="0"/>
          </a:p>
        </p:txBody>
      </p:sp>
      <p:pic>
        <p:nvPicPr>
          <p:cNvPr id="79876" name="Picture 4" descr="ANd9GcTr35apB9SENNNg8UG-go3-C-VTHfhEHlwOjljhB8lYsZ6fv3E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188913"/>
            <a:ext cx="165576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750" y="1196975"/>
            <a:ext cx="8280400" cy="5184775"/>
          </a:xfrm>
        </p:spPr>
        <p:txBody>
          <a:bodyPr rtlCol="0">
            <a:normAutofit fontScale="92500"/>
          </a:bodyPr>
          <a:lstStyle/>
          <a:p>
            <a:pPr algn="just" eaLnBrk="1" fontAlgn="auto" hangingPunct="1">
              <a:spcAft>
                <a:spcPts val="0"/>
              </a:spcAft>
              <a:buFont typeface="Wingdings 3" charset="2"/>
              <a:buChar char=""/>
              <a:defRPr/>
            </a:pPr>
            <a:r>
              <a:rPr lang="es-ES_tradnl" sz="2400" dirty="0">
                <a:solidFill>
                  <a:schemeClr val="tx1">
                    <a:lumMod val="75000"/>
                    <a:lumOff val="25000"/>
                  </a:schemeClr>
                </a:solidFill>
              </a:rPr>
              <a:t>Las FE siguen trayectorias diferentes, pero casi todas experimentan un pico de crecimiento entre los 6 y 10 años de edad, momento a partir del cual continúan su desarrollo más paulatinamente. </a:t>
            </a:r>
            <a:endParaRPr lang="es-ES_tradnl" sz="2400" dirty="0" smtClean="0">
              <a:solidFill>
                <a:schemeClr val="tx1">
                  <a:lumMod val="75000"/>
                  <a:lumOff val="25000"/>
                </a:schemeClr>
              </a:solidFill>
            </a:endParaRPr>
          </a:p>
          <a:p>
            <a:pPr algn="just" eaLnBrk="1" fontAlgn="auto" hangingPunct="1">
              <a:spcAft>
                <a:spcPts val="0"/>
              </a:spcAft>
              <a:buFont typeface="Wingdings 3" charset="2"/>
              <a:buChar char=""/>
              <a:defRPr/>
            </a:pPr>
            <a:r>
              <a:rPr lang="es-ES_tradnl" sz="2400" dirty="0">
                <a:solidFill>
                  <a:schemeClr val="tx1">
                    <a:lumMod val="75000"/>
                    <a:lumOff val="25000"/>
                  </a:schemeClr>
                </a:solidFill>
              </a:rPr>
              <a:t>L</a:t>
            </a:r>
            <a:r>
              <a:rPr lang="es-ES_tradnl" sz="2400" dirty="0" smtClean="0">
                <a:solidFill>
                  <a:schemeClr val="tx1">
                    <a:lumMod val="75000"/>
                    <a:lumOff val="25000"/>
                  </a:schemeClr>
                </a:solidFill>
              </a:rPr>
              <a:t>a </a:t>
            </a:r>
            <a:r>
              <a:rPr lang="es-ES_tradnl" sz="2400" dirty="0">
                <a:solidFill>
                  <a:schemeClr val="tx1">
                    <a:lumMod val="75000"/>
                    <a:lumOff val="25000"/>
                  </a:schemeClr>
                </a:solidFill>
              </a:rPr>
              <a:t>inhibición de respuesta y el control atencional maduran tempranamente, mientras que otras como la memoria de trabajo, la planificación, la categorización, la metacognición, la resolución de problemas, el control de la interferencia y la fluidez verbal evidencian mejoras en la adolescencia y en la adultez, mostrando un pico de crecimiento entre los 15 y 19 años. </a:t>
            </a:r>
            <a:endParaRPr lang="es-ES_tradnl" sz="2400" dirty="0" smtClean="0">
              <a:solidFill>
                <a:schemeClr val="tx1">
                  <a:lumMod val="75000"/>
                  <a:lumOff val="25000"/>
                </a:schemeClr>
              </a:solidFill>
            </a:endParaRPr>
          </a:p>
          <a:p>
            <a:pPr algn="just" eaLnBrk="1" fontAlgn="auto" hangingPunct="1">
              <a:spcAft>
                <a:spcPts val="0"/>
              </a:spcAft>
              <a:buFont typeface="Wingdings 3" charset="2"/>
              <a:buChar char=""/>
              <a:defRPr/>
            </a:pPr>
            <a:r>
              <a:rPr lang="es-ES_tradnl" sz="2400" dirty="0">
                <a:solidFill>
                  <a:schemeClr val="tx1">
                    <a:lumMod val="75000"/>
                    <a:lumOff val="25000"/>
                  </a:schemeClr>
                </a:solidFill>
              </a:rPr>
              <a:t>E</a:t>
            </a:r>
            <a:r>
              <a:rPr lang="es-ES_tradnl" sz="2400" dirty="0" smtClean="0">
                <a:solidFill>
                  <a:schemeClr val="tx1">
                    <a:lumMod val="75000"/>
                    <a:lumOff val="25000"/>
                  </a:schemeClr>
                </a:solidFill>
              </a:rPr>
              <a:t>stas </a:t>
            </a:r>
            <a:r>
              <a:rPr lang="es-ES_tradnl" sz="2400" dirty="0">
                <a:solidFill>
                  <a:schemeClr val="tx1">
                    <a:lumMod val="75000"/>
                    <a:lumOff val="25000"/>
                  </a:schemeClr>
                </a:solidFill>
              </a:rPr>
              <a:t>ganancias, reflejen la coordinación entre los diferentes procesos cognitivos, lo que </a:t>
            </a:r>
            <a:r>
              <a:rPr lang="es-ES_tradnl" sz="2400" dirty="0" smtClean="0">
                <a:solidFill>
                  <a:schemeClr val="tx1">
                    <a:lumMod val="75000"/>
                    <a:lumOff val="25000"/>
                  </a:schemeClr>
                </a:solidFill>
              </a:rPr>
              <a:t>conduciría a un mejor desempeño.</a:t>
            </a:r>
            <a:endParaRPr lang="es-ES_tradnl" sz="2400" dirty="0">
              <a:solidFill>
                <a:schemeClr val="tx1">
                  <a:lumMod val="75000"/>
                  <a:lumOff val="25000"/>
                </a:schemeClr>
              </a:solidFill>
            </a:endParaRPr>
          </a:p>
        </p:txBody>
      </p:sp>
      <p:sp>
        <p:nvSpPr>
          <p:cNvPr id="80899" name="Rectángulo 3"/>
          <p:cNvSpPr>
            <a:spLocks noChangeArrowheads="1"/>
          </p:cNvSpPr>
          <p:nvPr/>
        </p:nvSpPr>
        <p:spPr bwMode="auto">
          <a:xfrm>
            <a:off x="2717800" y="333375"/>
            <a:ext cx="3614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s-ES_tradnl" altLang="es-ES" sz="2800" b="1">
                <a:solidFill>
                  <a:srgbClr val="0070C0"/>
                </a:solidFill>
              </a:rPr>
              <a:t>Infancia y adolescencia</a:t>
            </a:r>
            <a:endParaRPr lang="es-ES_tradnl" altLang="es-AR" sz="2800" b="1">
              <a:solidFill>
                <a:srgbClr val="0070C0"/>
              </a:solidFill>
            </a:endParaRPr>
          </a:p>
        </p:txBody>
      </p:sp>
      <p:pic>
        <p:nvPicPr>
          <p:cNvPr id="80900" name="Picture 4" descr="ANd9GcTr35apB9SENNNg8UG-go3-C-VTHfhEHlwOjljhB8lYsZ6fv3E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114300"/>
            <a:ext cx="165576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22" name="Marcador de contenido 2"/>
          <p:cNvSpPr>
            <a:spLocks noGrp="1"/>
          </p:cNvSpPr>
          <p:nvPr>
            <p:ph idx="1"/>
          </p:nvPr>
        </p:nvSpPr>
        <p:spPr>
          <a:xfrm>
            <a:off x="468313" y="425450"/>
            <a:ext cx="8135937" cy="5400675"/>
          </a:xfrm>
        </p:spPr>
        <p:txBody>
          <a:bodyPr/>
          <a:lstStyle/>
          <a:p>
            <a:pPr algn="just" eaLnBrk="1" hangingPunct="1">
              <a:lnSpc>
                <a:spcPct val="90000"/>
              </a:lnSpc>
            </a:pPr>
            <a:r>
              <a:rPr lang="es-ES_tradnl" altLang="es-AR" sz="2200" smtClean="0"/>
              <a:t>Las ganancias ejecutivas en esta etapa vital, le permiten a los niños procesar y manipular de forma mental una mayor cantidad de información, construir esquemas mentales y comprender las condiciones más relevantes de las tareas o problemas dados </a:t>
            </a:r>
            <a:r>
              <a:rPr lang="es-ES_tradnl" altLang="es-AR" sz="1500" smtClean="0"/>
              <a:t>(Flores-Lázaro et al., 2014). </a:t>
            </a:r>
          </a:p>
          <a:p>
            <a:pPr algn="just" eaLnBrk="1" hangingPunct="1">
              <a:lnSpc>
                <a:spcPct val="90000"/>
              </a:lnSpc>
            </a:pPr>
            <a:endParaRPr lang="es-ES_tradnl" altLang="es-AR" sz="1500" smtClean="0"/>
          </a:p>
          <a:p>
            <a:pPr algn="just" eaLnBrk="1" hangingPunct="1">
              <a:lnSpc>
                <a:spcPct val="90000"/>
              </a:lnSpc>
            </a:pPr>
            <a:r>
              <a:rPr lang="es-ES_tradnl" altLang="es-AR" sz="2200" smtClean="0"/>
              <a:t>Posibilitan el uso eficiente de estrategias de memoria, promueven el aprendizaje, el desarrollo de diversas hipótesis o alternativas de solución a problemas, el desarrollo de la capacidad de abstracción y el avance en la organización y planeación de sus actividades </a:t>
            </a:r>
            <a:r>
              <a:rPr lang="es-ES_tradnl" altLang="es-AR" sz="1500" smtClean="0"/>
              <a:t>(Flores-Lázaro et al., 2014). </a:t>
            </a:r>
          </a:p>
          <a:p>
            <a:pPr algn="just" eaLnBrk="1" hangingPunct="1">
              <a:lnSpc>
                <a:spcPct val="90000"/>
              </a:lnSpc>
            </a:pPr>
            <a:endParaRPr lang="es-ES_tradnl" altLang="es-AR" sz="1500" smtClean="0"/>
          </a:p>
          <a:p>
            <a:pPr algn="just" eaLnBrk="1" hangingPunct="1">
              <a:lnSpc>
                <a:spcPct val="90000"/>
              </a:lnSpc>
            </a:pPr>
            <a:r>
              <a:rPr lang="es-ES_tradnl" altLang="es-AR" sz="2200" smtClean="0"/>
              <a:t>Estos logros tendrán importantes repercusiones en el ámbito escolar, social y emocional de los niños. </a:t>
            </a:r>
          </a:p>
          <a:p>
            <a:pPr algn="just" eaLnBrk="1" hangingPunct="1">
              <a:lnSpc>
                <a:spcPct val="90000"/>
              </a:lnSpc>
            </a:pPr>
            <a:endParaRPr lang="es-ES_tradnl" altLang="es-AR" sz="1700" smtClean="0"/>
          </a:p>
        </p:txBody>
      </p:sp>
      <p:pic>
        <p:nvPicPr>
          <p:cNvPr id="81923" name="Imagen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8450" y="5589588"/>
            <a:ext cx="19558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395288" y="620713"/>
            <a:ext cx="8229600" cy="6121400"/>
          </a:xfrm>
        </p:spPr>
        <p:txBody>
          <a:bodyPr/>
          <a:lstStyle/>
          <a:p>
            <a:pPr algn="just" eaLnBrk="1" hangingPunct="1"/>
            <a:r>
              <a:rPr lang="es-ES_tradnl" altLang="es-ES" sz="2200" smtClean="0"/>
              <a:t>El lento desarrollo de las funciones ejecutivas puede pensarse como una desventaja, pero por el contrario es un factor facilitador para la cognición, ya que </a:t>
            </a:r>
            <a:r>
              <a:rPr lang="es-ES_tradnl" altLang="es-ES" sz="2200" b="1" smtClean="0"/>
              <a:t>crea</a:t>
            </a:r>
            <a:r>
              <a:rPr lang="es-ES_tradnl" altLang="es-ES" sz="2200" smtClean="0"/>
              <a:t> </a:t>
            </a:r>
            <a:r>
              <a:rPr lang="es-ES_tradnl" altLang="es-ES" sz="2200" b="1" smtClean="0"/>
              <a:t>diversas ventanas de tiempo</a:t>
            </a:r>
            <a:r>
              <a:rPr lang="es-ES_tradnl" altLang="es-ES" sz="2200" smtClean="0"/>
              <a:t> en las cuales la plasticidad cerebral está incrementada y la experiencia tiene el máximo impacto en el desarrollo del cerebro. </a:t>
            </a:r>
          </a:p>
          <a:p>
            <a:pPr algn="just" eaLnBrk="1" hangingPunct="1"/>
            <a:endParaRPr lang="es-ES_tradnl" altLang="es-ES" sz="2200" smtClean="0"/>
          </a:p>
          <a:p>
            <a:pPr algn="just" eaLnBrk="1" hangingPunct="1"/>
            <a:r>
              <a:rPr lang="es-ES_tradnl" altLang="es-ES" sz="2200" smtClean="0"/>
              <a:t>Esto hace referencia a la existencia de diversos períodos sensibles (Armstrong et al., 2006) en los cuales el desarrollo del funcionamiento ejecutivo puede ser promovido y estimulado a través de adecuadas experiencias. </a:t>
            </a:r>
          </a:p>
          <a:p>
            <a:pPr algn="just" eaLnBrk="1" hangingPunct="1"/>
            <a:endParaRPr lang="es-ES_tradnl" altLang="es-ES" sz="2200" smtClean="0"/>
          </a:p>
          <a:p>
            <a:pPr algn="just" eaLnBrk="1" hangingPunct="1"/>
            <a:r>
              <a:rPr lang="es-ES_tradnl" altLang="es-ES" sz="2200" smtClean="0"/>
              <a:t>Por eso, pensar en su desarrollo implica analizar la compleja interacción entre la maduración del sistema nervioso y la estimulación ambiental.</a:t>
            </a:r>
          </a:p>
          <a:p>
            <a:pPr algn="just" eaLnBrk="1" hangingPunct="1"/>
            <a:endParaRPr lang="es-ES_tradnl" altLang="es-ES" sz="22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642938"/>
          </a:xfrm>
        </p:spPr>
        <p:txBody>
          <a:bodyPr rtlCol="0">
            <a:normAutofit/>
          </a:bodyPr>
          <a:lstStyle/>
          <a:p>
            <a:pPr algn="ctr" eaLnBrk="1" fontAlgn="auto" hangingPunct="1">
              <a:spcAft>
                <a:spcPts val="0"/>
              </a:spcAft>
              <a:defRPr/>
            </a:pPr>
            <a:r>
              <a:rPr lang="es-ES_tradnl" sz="2400" b="1" dirty="0" smtClean="0">
                <a:solidFill>
                  <a:srgbClr val="C00000"/>
                </a:solidFill>
                <a:latin typeface="+mn-lt"/>
              </a:rPr>
              <a:t>Funciones Ejecutivas y Rendimiento Escolar</a:t>
            </a:r>
            <a:endParaRPr lang="es-ES_tradnl" sz="2400" b="1" dirty="0">
              <a:solidFill>
                <a:srgbClr val="C00000"/>
              </a:solidFill>
              <a:latin typeface="+mn-lt"/>
            </a:endParaRPr>
          </a:p>
        </p:txBody>
      </p:sp>
      <p:sp>
        <p:nvSpPr>
          <p:cNvPr id="83971" name="Rectangle 3"/>
          <p:cNvSpPr>
            <a:spLocks noGrp="1" noChangeArrowheads="1"/>
          </p:cNvSpPr>
          <p:nvPr>
            <p:ph idx="1"/>
          </p:nvPr>
        </p:nvSpPr>
        <p:spPr>
          <a:xfrm>
            <a:off x="457200" y="1196975"/>
            <a:ext cx="8229600" cy="5761038"/>
          </a:xfrm>
        </p:spPr>
        <p:txBody>
          <a:bodyPr/>
          <a:lstStyle/>
          <a:p>
            <a:pPr algn="just" eaLnBrk="1" hangingPunct="1">
              <a:lnSpc>
                <a:spcPct val="80000"/>
              </a:lnSpc>
            </a:pPr>
            <a:r>
              <a:rPr lang="es-ES_tradnl" altLang="es-ES" sz="2400" smtClean="0"/>
              <a:t>El contexto educativo brinda experiencias nuevas que pueden promover el ejercicio de las funciones ejecutivas. A su vez, estas funciones pueden potenciar los procesos de aprendizaje escolar, creándose así un círculo virtuoso.</a:t>
            </a:r>
          </a:p>
          <a:p>
            <a:pPr algn="just" eaLnBrk="1" hangingPunct="1">
              <a:lnSpc>
                <a:spcPct val="80000"/>
              </a:lnSpc>
            </a:pPr>
            <a:endParaRPr lang="es-ES_tradnl" altLang="es-ES_tradnl" sz="2400" smtClean="0"/>
          </a:p>
          <a:p>
            <a:pPr algn="just" eaLnBrk="1" hangingPunct="1">
              <a:lnSpc>
                <a:spcPct val="80000"/>
              </a:lnSpc>
            </a:pPr>
            <a:r>
              <a:rPr lang="es-ES_tradnl" altLang="es-ES_tradnl" sz="2400" smtClean="0"/>
              <a:t>En la etapa escolar, los niños realizan importantes avances en las FE y en las habilidades escolares de manera simultánea, sugiriendo la superposición de procesos de desarrollo </a:t>
            </a:r>
            <a:r>
              <a:rPr lang="es-ES_tradnl" altLang="es-ES_tradnl" sz="2000" smtClean="0"/>
              <a:t>(Fuhs, Nesbitt, Farran &amp; Dong, 2014; Korzeniowski, 2011)</a:t>
            </a:r>
            <a:r>
              <a:rPr lang="es-ES_tradnl" altLang="es-ES_tradnl" sz="2400" smtClean="0"/>
              <a:t>. </a:t>
            </a:r>
            <a:endParaRPr lang="es-ES_tradnl" altLang="es-ES" sz="2400" smtClean="0"/>
          </a:p>
        </p:txBody>
      </p:sp>
      <p:pic>
        <p:nvPicPr>
          <p:cNvPr id="83972" name="Picture 5" descr="NIO_ES%257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275" y="5372100"/>
            <a:ext cx="16922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706437"/>
          </a:xfrm>
        </p:spPr>
        <p:txBody>
          <a:bodyPr/>
          <a:lstStyle/>
          <a:p>
            <a:pPr eaLnBrk="1" hangingPunct="1"/>
            <a:r>
              <a:rPr lang="es-ES_tradnl" altLang="es-ES" sz="3200" smtClean="0"/>
              <a:t>Funciones Ejecutivas</a:t>
            </a:r>
          </a:p>
        </p:txBody>
      </p:sp>
      <p:sp>
        <p:nvSpPr>
          <p:cNvPr id="27651" name="Rectangle 3"/>
          <p:cNvSpPr>
            <a:spLocks noGrp="1" noChangeArrowheads="1"/>
          </p:cNvSpPr>
          <p:nvPr>
            <p:ph idx="1"/>
          </p:nvPr>
        </p:nvSpPr>
        <p:spPr>
          <a:xfrm>
            <a:off x="457200" y="1125538"/>
            <a:ext cx="8229600" cy="5327650"/>
          </a:xfrm>
        </p:spPr>
        <p:txBody>
          <a:bodyPr/>
          <a:lstStyle/>
          <a:p>
            <a:pPr algn="just" eaLnBrk="1" hangingPunct="1">
              <a:lnSpc>
                <a:spcPct val="80000"/>
              </a:lnSpc>
            </a:pPr>
            <a:r>
              <a:rPr lang="es-ES_tradnl" altLang="es-ES_tradnl" sz="2000" dirty="0" smtClean="0"/>
              <a:t>Las funciones ejecutivas son </a:t>
            </a:r>
            <a:r>
              <a:rPr lang="es-ES_tradnl" altLang="es-ES_tradnl" sz="2000" i="1" u="sng" dirty="0" smtClean="0">
                <a:solidFill>
                  <a:srgbClr val="0070C0"/>
                </a:solidFill>
              </a:rPr>
              <a:t>capacidades de control cognitivo </a:t>
            </a:r>
            <a:r>
              <a:rPr lang="es-ES_tradnl" altLang="es-ES_tradnl" sz="2000" dirty="0" smtClean="0"/>
              <a:t>que regulan los comportamientos, emociones y cogniciones necesarios para alcanzar metas, resolver problemas, realizar acciones poco aprendidas o no rutinarias y dar respuestas adaptativas a situaciones novedosas o complejas (</a:t>
            </a:r>
            <a:r>
              <a:rPr lang="es-ES_tradnl" altLang="es-ES_tradnl" sz="2000" dirty="0" err="1" smtClean="0"/>
              <a:t>Diamond</a:t>
            </a:r>
            <a:r>
              <a:rPr lang="es-ES_tradnl" altLang="es-ES_tradnl" sz="2000" dirty="0" smtClean="0"/>
              <a:t>, 2013; Hughes, 2011). </a:t>
            </a:r>
          </a:p>
          <a:p>
            <a:pPr algn="just" eaLnBrk="1" hangingPunct="1">
              <a:lnSpc>
                <a:spcPct val="80000"/>
              </a:lnSpc>
            </a:pPr>
            <a:endParaRPr lang="es-ES_tradnl" altLang="es-ES_tradnl" sz="2000" dirty="0" smtClean="0"/>
          </a:p>
          <a:p>
            <a:pPr algn="just" eaLnBrk="1" hangingPunct="1">
              <a:lnSpc>
                <a:spcPct val="80000"/>
              </a:lnSpc>
            </a:pPr>
            <a:r>
              <a:rPr lang="es-ES_tradnl" altLang="es-ES_tradnl" sz="2000" dirty="0" smtClean="0"/>
              <a:t>Estas funciones mantienen una </a:t>
            </a:r>
            <a:r>
              <a:rPr lang="es-ES_tradnl" altLang="es-ES_tradnl" sz="2000" i="1" u="sng" dirty="0" smtClean="0">
                <a:solidFill>
                  <a:srgbClr val="0070C0"/>
                </a:solidFill>
              </a:rPr>
              <a:t>relación jerárquica </a:t>
            </a:r>
            <a:r>
              <a:rPr lang="es-ES_tradnl" altLang="es-ES_tradnl" sz="2000" dirty="0" smtClean="0"/>
              <a:t>con procesos cognitivos más básicos como la percepción, la memoria, ejerciendo un control y supervisión sobre su funcionamiento para adecuarlo al logro de objetivos, seleccionando acciones y pensamientos que trascienden e integran temporalmente la información (Marino, 2010). </a:t>
            </a:r>
          </a:p>
          <a:p>
            <a:pPr algn="just" eaLnBrk="1" hangingPunct="1">
              <a:lnSpc>
                <a:spcPct val="80000"/>
              </a:lnSpc>
            </a:pPr>
            <a:endParaRPr lang="es-ES_tradnl" altLang="es-ES_tradnl" sz="2000" dirty="0" smtClean="0"/>
          </a:p>
          <a:p>
            <a:pPr algn="just" eaLnBrk="1" hangingPunct="1">
              <a:lnSpc>
                <a:spcPct val="80000"/>
              </a:lnSpc>
            </a:pPr>
            <a:r>
              <a:rPr lang="es-ES_tradnl" altLang="es-ES_tradnl" sz="2000" dirty="0" smtClean="0"/>
              <a:t>Existe consenso en identificar tres </a:t>
            </a:r>
            <a:r>
              <a:rPr lang="es-ES_tradnl" altLang="es-ES_tradnl" sz="2000" i="1" u="sng" dirty="0" smtClean="0">
                <a:solidFill>
                  <a:srgbClr val="0070C0"/>
                </a:solidFill>
              </a:rPr>
              <a:t>funciones ejecutivas </a:t>
            </a:r>
            <a:r>
              <a:rPr lang="es-ES" altLang="es-ES_tradnl" sz="2000" i="1" u="sng" dirty="0" smtClean="0">
                <a:solidFill>
                  <a:srgbClr val="0070C0"/>
                </a:solidFill>
              </a:rPr>
              <a:t>básicas</a:t>
            </a:r>
            <a:r>
              <a:rPr lang="es-ES" altLang="es-ES_tradnl" sz="2000" dirty="0" smtClean="0"/>
              <a:t>: control inhibitorio, </a:t>
            </a:r>
            <a:r>
              <a:rPr lang="es-ES_tradnl" altLang="es-ES_tradnl" sz="2000" dirty="0" smtClean="0"/>
              <a:t>memoria de trabajo y flexibilidad cognitiva, a partir de las cuales, se edifican otras más complejas como planificación, organización, control </a:t>
            </a:r>
            <a:r>
              <a:rPr lang="es-ES_tradnl" altLang="es-ES_tradnl" sz="2000" dirty="0" err="1" smtClean="0"/>
              <a:t>metacognitivo</a:t>
            </a:r>
            <a:r>
              <a:rPr lang="es-ES_tradnl" altLang="es-ES_tradnl" sz="2000" dirty="0" smtClean="0"/>
              <a:t>, monitoreo, formación de conceptos y fluidez. </a:t>
            </a:r>
          </a:p>
          <a:p>
            <a:pPr algn="just" eaLnBrk="1" hangingPunct="1">
              <a:lnSpc>
                <a:spcPct val="80000"/>
              </a:lnSpc>
            </a:pPr>
            <a:endParaRPr lang="es-ES_tradnl" altLang="es-ES" sz="2000" dirty="0" smtClean="0"/>
          </a:p>
        </p:txBody>
      </p:sp>
      <p:pic>
        <p:nvPicPr>
          <p:cNvPr id="27652" name="Picture 4" descr="dorsolateral-prefrontal-cortex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688" y="130175"/>
            <a:ext cx="20447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4994" name="Título 1"/>
          <p:cNvSpPr>
            <a:spLocks noGrp="1"/>
          </p:cNvSpPr>
          <p:nvPr>
            <p:ph type="title"/>
          </p:nvPr>
        </p:nvSpPr>
        <p:spPr>
          <a:xfrm>
            <a:off x="468313" y="404813"/>
            <a:ext cx="7886700" cy="647700"/>
          </a:xfrm>
        </p:spPr>
        <p:txBody>
          <a:bodyPr/>
          <a:lstStyle/>
          <a:p>
            <a:pPr algn="ctr" eaLnBrk="1" hangingPunct="1"/>
            <a:r>
              <a:rPr lang="es-ES_tradnl" altLang="es-AR" sz="2400" b="1" smtClean="0">
                <a:solidFill>
                  <a:srgbClr val="0070C0"/>
                </a:solidFill>
              </a:rPr>
              <a:t>¿C</a:t>
            </a:r>
            <a:r>
              <a:rPr lang="es-ES" altLang="es-AR" sz="2400" b="1" smtClean="0">
                <a:solidFill>
                  <a:srgbClr val="0070C0"/>
                </a:solidFill>
              </a:rPr>
              <a:t>ómo contribuyen las FE al rendimiento escolar?</a:t>
            </a:r>
            <a:endParaRPr lang="es-ES_tradnl" altLang="es-AR" sz="2400" b="1" smtClean="0">
              <a:solidFill>
                <a:srgbClr val="0070C0"/>
              </a:solidFill>
            </a:endParaRPr>
          </a:p>
        </p:txBody>
      </p:sp>
      <p:sp>
        <p:nvSpPr>
          <p:cNvPr id="84995" name="Marcador de contenido 2"/>
          <p:cNvSpPr>
            <a:spLocks noGrp="1"/>
          </p:cNvSpPr>
          <p:nvPr>
            <p:ph idx="1"/>
          </p:nvPr>
        </p:nvSpPr>
        <p:spPr>
          <a:xfrm>
            <a:off x="611188" y="1341438"/>
            <a:ext cx="7886700" cy="4895850"/>
          </a:xfrm>
        </p:spPr>
        <p:txBody>
          <a:bodyPr/>
          <a:lstStyle/>
          <a:p>
            <a:pPr eaLnBrk="1" hangingPunct="1">
              <a:buFont typeface="Wingdings" panose="05000000000000000000" pitchFamily="2" charset="2"/>
              <a:buChar char="§"/>
            </a:pPr>
            <a:r>
              <a:rPr lang="es-ES_tradnl" altLang="es-ES_tradnl" sz="2400" smtClean="0"/>
              <a:t>Selección de información relevante.</a:t>
            </a:r>
          </a:p>
          <a:p>
            <a:pPr eaLnBrk="1" hangingPunct="1">
              <a:buFont typeface="Wingdings" panose="05000000000000000000" pitchFamily="2" charset="2"/>
              <a:buChar char="§"/>
            </a:pPr>
            <a:r>
              <a:rPr lang="es-ES_tradnl" altLang="es-ES_tradnl" sz="2400" smtClean="0"/>
              <a:t>Sostenimiento de la atención. </a:t>
            </a:r>
          </a:p>
          <a:p>
            <a:pPr eaLnBrk="1" hangingPunct="1">
              <a:buFont typeface="Wingdings" panose="05000000000000000000" pitchFamily="2" charset="2"/>
              <a:buChar char="§"/>
            </a:pPr>
            <a:r>
              <a:rPr lang="es-ES_tradnl" altLang="es-ES_tradnl" sz="2400" smtClean="0"/>
              <a:t>Orquestan las habilidades de organización. planificación y monitoreo para el logro de metas </a:t>
            </a:r>
          </a:p>
          <a:p>
            <a:pPr algn="just" eaLnBrk="1" hangingPunct="1">
              <a:buFont typeface="Wingdings" panose="05000000000000000000" pitchFamily="2" charset="2"/>
              <a:buChar char="§"/>
            </a:pPr>
            <a:r>
              <a:rPr lang="es-ES_tradnl" altLang="es-ES_tradnl" sz="2400" smtClean="0"/>
              <a:t>Regular la flexibilidad para corregir errores o generar respuesta nuevas en función de las demandas del contexto. </a:t>
            </a:r>
          </a:p>
          <a:p>
            <a:pPr eaLnBrk="1" hangingPunct="1">
              <a:buFont typeface="Wingdings" panose="05000000000000000000" pitchFamily="2" charset="2"/>
              <a:buChar char="§"/>
            </a:pPr>
            <a:r>
              <a:rPr lang="es-ES_tradnl" altLang="es-ES_tradnl" sz="2400" smtClean="0"/>
              <a:t>Control del comportamiento y emociones</a:t>
            </a:r>
          </a:p>
          <a:p>
            <a:pPr eaLnBrk="1" hangingPunct="1">
              <a:buFont typeface="Wingdings" panose="05000000000000000000" pitchFamily="2" charset="2"/>
              <a:buChar char="§"/>
            </a:pPr>
            <a:r>
              <a:rPr lang="es-ES_tradnl" altLang="es-ES_tradnl" sz="2400" smtClean="0"/>
              <a:t>Comportamiento propositivo, socialmente ajustado y adecuado al contexto escolar</a:t>
            </a:r>
          </a:p>
        </p:txBody>
      </p:sp>
      <p:pic>
        <p:nvPicPr>
          <p:cNvPr id="84996" name="Picture 7" descr="ni%C3%B1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388" y="1076325"/>
            <a:ext cx="17208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6018" name="Marcador de contenido 2"/>
          <p:cNvSpPr>
            <a:spLocks noGrp="1"/>
          </p:cNvSpPr>
          <p:nvPr>
            <p:ph idx="1"/>
          </p:nvPr>
        </p:nvSpPr>
        <p:spPr>
          <a:xfrm>
            <a:off x="468313" y="549275"/>
            <a:ext cx="7886700" cy="5759450"/>
          </a:xfrm>
        </p:spPr>
        <p:txBody>
          <a:bodyPr/>
          <a:lstStyle/>
          <a:p>
            <a:pPr algn="just" eaLnBrk="1" hangingPunct="1"/>
            <a:r>
              <a:rPr lang="es-ES_tradnl" altLang="es-ES_tradnl" sz="2400" smtClean="0"/>
              <a:t>Los alumnos que presentan mayores capacidades ejecutivas, obtienen un mayor rendimiento escolar presentan un comportamiento social propositivo y menor incidencia de conductas disruptivas en el contexto escolar </a:t>
            </a:r>
            <a:r>
              <a:rPr lang="es-ES_tradnl" altLang="es-ES_tradnl" smtClean="0"/>
              <a:t>(Welsh et al., 2010; Willoughby, Blair, Wirth, Greenberg &amp; The Family Life Project Investigators, 2012).</a:t>
            </a:r>
          </a:p>
          <a:p>
            <a:pPr algn="just" eaLnBrk="1" hangingPunct="1"/>
            <a:endParaRPr lang="es-ES_tradnl" altLang="es-ES_tradnl" sz="2400" smtClean="0"/>
          </a:p>
          <a:p>
            <a:pPr algn="just" eaLnBrk="1" hangingPunct="1"/>
            <a:r>
              <a:rPr lang="es-ES_tradnl" altLang="es-ES_tradnl" sz="2400" smtClean="0"/>
              <a:t>Los estudios han observado cómo ciertas FE están más estrechamente relacionadas con ciertos subdominios de un área curricular que con otros </a:t>
            </a:r>
            <a:r>
              <a:rPr lang="es-ES_tradnl" altLang="es-ES_tradnl" smtClean="0"/>
              <a:t>(i.e. Houde Rossi, Lubin, &amp; Joliot, 2010).</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7042" name="Marcador de contenido 2"/>
          <p:cNvSpPr>
            <a:spLocks noGrp="1"/>
          </p:cNvSpPr>
          <p:nvPr>
            <p:ph idx="1"/>
          </p:nvPr>
        </p:nvSpPr>
        <p:spPr>
          <a:xfrm>
            <a:off x="468313" y="333375"/>
            <a:ext cx="8351837" cy="6408738"/>
          </a:xfrm>
        </p:spPr>
        <p:txBody>
          <a:bodyPr/>
          <a:lstStyle/>
          <a:p>
            <a:pPr marL="0" indent="0" algn="just" eaLnBrk="1" hangingPunct="1">
              <a:lnSpc>
                <a:spcPct val="90000"/>
              </a:lnSpc>
              <a:buFont typeface="Wingdings 3" panose="05040102010807070707" pitchFamily="18" charset="2"/>
              <a:buNone/>
            </a:pPr>
            <a:r>
              <a:rPr lang="es-ES_tradnl" altLang="es-AR" sz="2200" b="1" smtClean="0">
                <a:solidFill>
                  <a:srgbClr val="C00000"/>
                </a:solidFill>
              </a:rPr>
              <a:t>MATEM</a:t>
            </a:r>
            <a:r>
              <a:rPr lang="es-ES" altLang="es-AR" sz="2200" b="1" smtClean="0">
                <a:solidFill>
                  <a:srgbClr val="C00000"/>
                </a:solidFill>
              </a:rPr>
              <a:t>ÁTICA</a:t>
            </a:r>
          </a:p>
          <a:p>
            <a:pPr marL="0" indent="0" algn="just" eaLnBrk="1" hangingPunct="1">
              <a:lnSpc>
                <a:spcPct val="90000"/>
              </a:lnSpc>
            </a:pPr>
            <a:r>
              <a:rPr lang="es-ES_tradnl" altLang="es-AR" sz="2200" smtClean="0"/>
              <a:t>Capacidades aritm</a:t>
            </a:r>
            <a:r>
              <a:rPr lang="es-ES" altLang="es-AR" sz="2200" smtClean="0"/>
              <a:t>éticas (adición y sustracción): FE básicas</a:t>
            </a:r>
          </a:p>
          <a:p>
            <a:pPr marL="0" indent="0" algn="just" eaLnBrk="1" hangingPunct="1">
              <a:lnSpc>
                <a:spcPct val="90000"/>
              </a:lnSpc>
            </a:pPr>
            <a:r>
              <a:rPr lang="es-ES" altLang="es-AR" sz="2200" smtClean="0"/>
              <a:t>Resolución de problemas: planificación, organización, flexibilidad cognitiva, resolución de problemas, metacognición.</a:t>
            </a:r>
          </a:p>
          <a:p>
            <a:pPr marL="0" indent="0" algn="just" eaLnBrk="1" hangingPunct="1">
              <a:lnSpc>
                <a:spcPct val="90000"/>
              </a:lnSpc>
              <a:buFont typeface="Wingdings 3" panose="05040102010807070707" pitchFamily="18" charset="2"/>
              <a:buNone/>
            </a:pPr>
            <a:endParaRPr lang="es-ES" altLang="es-AR" sz="2200" b="1" smtClean="0">
              <a:solidFill>
                <a:srgbClr val="C00000"/>
              </a:solidFill>
            </a:endParaRPr>
          </a:p>
          <a:p>
            <a:pPr marL="0" indent="0" algn="just" eaLnBrk="1" hangingPunct="1">
              <a:lnSpc>
                <a:spcPct val="90000"/>
              </a:lnSpc>
              <a:buFont typeface="Wingdings 3" panose="05040102010807070707" pitchFamily="18" charset="2"/>
              <a:buNone/>
            </a:pPr>
            <a:r>
              <a:rPr lang="es-ES" altLang="es-AR" sz="2200" b="1" smtClean="0">
                <a:solidFill>
                  <a:srgbClr val="C00000"/>
                </a:solidFill>
              </a:rPr>
              <a:t>LECTURA</a:t>
            </a:r>
          </a:p>
          <a:p>
            <a:pPr marL="0" indent="0" algn="just" eaLnBrk="1" hangingPunct="1">
              <a:lnSpc>
                <a:spcPct val="90000"/>
              </a:lnSpc>
            </a:pPr>
            <a:r>
              <a:rPr lang="es-ES" altLang="es-AR" sz="2200" smtClean="0"/>
              <a:t>Habilidades básicas de lectoescritura: atención, control inhibitorio, memoria de trabajo</a:t>
            </a:r>
            <a:r>
              <a:rPr lang="es-ES_tradnl" altLang="es-AR" sz="2200" smtClean="0"/>
              <a:t> </a:t>
            </a:r>
            <a:r>
              <a:rPr lang="es-ES_tradnl" altLang="es-AR" sz="1700" smtClean="0"/>
              <a:t>(Booth, Boyle, &amp; Kelly, 2014; Korzeniowski &amp; Ison, 2016)</a:t>
            </a:r>
            <a:r>
              <a:rPr lang="es-ES" altLang="es-AR" sz="1700" smtClean="0"/>
              <a:t>.</a:t>
            </a:r>
          </a:p>
          <a:p>
            <a:pPr marL="0" indent="0" algn="just" eaLnBrk="1" hangingPunct="1">
              <a:lnSpc>
                <a:spcPct val="90000"/>
              </a:lnSpc>
            </a:pPr>
            <a:r>
              <a:rPr lang="es-ES" altLang="es-AR" sz="2200" smtClean="0"/>
              <a:t>Comprensión de textos: memoria de trabajo, atención, flexibilidad cognitiva, control inhibitorio, planificación y monitoreo </a:t>
            </a:r>
            <a:r>
              <a:rPr lang="es-ES_tradnl" altLang="es-AR" sz="1700" smtClean="0"/>
              <a:t>(Ison &amp; Korzeniowski, 2016; Richard ́s, Canet Juric, Introzzi. &amp; Urquijo, 2014). </a:t>
            </a:r>
          </a:p>
          <a:p>
            <a:pPr marL="0" indent="0" algn="just" eaLnBrk="1" hangingPunct="1">
              <a:lnSpc>
                <a:spcPct val="90000"/>
              </a:lnSpc>
            </a:pPr>
            <a:r>
              <a:rPr lang="es-ES_tradnl" altLang="es-ES" sz="2200" smtClean="0"/>
              <a:t>Relación significativa entre el funcionamiento ejecutivo y las habilidades metalingüísticas </a:t>
            </a:r>
            <a:r>
              <a:rPr lang="es-ES_tradnl" altLang="es-ES" sz="1700" smtClean="0"/>
              <a:t>(Canet Juric et al., 2009).</a:t>
            </a:r>
          </a:p>
          <a:p>
            <a:pPr marL="0" indent="0" algn="just" eaLnBrk="1" hangingPunct="1">
              <a:lnSpc>
                <a:spcPct val="90000"/>
              </a:lnSpc>
            </a:pPr>
            <a:endParaRPr lang="es-ES_tradnl" altLang="es-AR" sz="2200" smtClean="0"/>
          </a:p>
          <a:p>
            <a:pPr marL="0" indent="0" algn="just" eaLnBrk="1" hangingPunct="1">
              <a:lnSpc>
                <a:spcPct val="90000"/>
              </a:lnSpc>
            </a:pPr>
            <a:endParaRPr lang="es-ES_tradnl" altLang="es-AR" sz="2200" smtClean="0"/>
          </a:p>
          <a:p>
            <a:pPr marL="0" indent="0" algn="just" eaLnBrk="1" hangingPunct="1">
              <a:lnSpc>
                <a:spcPct val="90000"/>
              </a:lnSpc>
            </a:pPr>
            <a:endParaRPr lang="es-ES_tradnl" altLang="es-AR" sz="2200" smtClean="0"/>
          </a:p>
          <a:p>
            <a:pPr marL="0" indent="0" algn="just" eaLnBrk="1" hangingPunct="1">
              <a:lnSpc>
                <a:spcPct val="90000"/>
              </a:lnSpc>
            </a:pPr>
            <a:endParaRPr lang="es-ES_tradnl" altLang="es-AR" sz="2200" smtClean="0"/>
          </a:p>
          <a:p>
            <a:pPr marL="0" indent="0" algn="just" eaLnBrk="1" hangingPunct="1">
              <a:lnSpc>
                <a:spcPct val="90000"/>
              </a:lnSpc>
            </a:pPr>
            <a:endParaRPr lang="es-ES" altLang="es-AR" sz="2200" smtClean="0"/>
          </a:p>
          <a:p>
            <a:pPr marL="0" indent="0" algn="just" eaLnBrk="1" hangingPunct="1">
              <a:lnSpc>
                <a:spcPct val="90000"/>
              </a:lnSpc>
            </a:pPr>
            <a:endParaRPr lang="es-ES" altLang="es-AR" sz="2200" smtClean="0"/>
          </a:p>
          <a:p>
            <a:pPr marL="0" indent="0" algn="just" eaLnBrk="1" hangingPunct="1">
              <a:lnSpc>
                <a:spcPct val="90000"/>
              </a:lnSpc>
            </a:pPr>
            <a:endParaRPr lang="es-ES_tradnl" altLang="es-AR" sz="2200" smtClean="0"/>
          </a:p>
        </p:txBody>
      </p:sp>
      <p:pic>
        <p:nvPicPr>
          <p:cNvPr id="87043" name="Picture 3" descr="_ESTUDIAN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5663" y="2349500"/>
            <a:ext cx="15843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395288" y="260350"/>
            <a:ext cx="8353425" cy="6154738"/>
          </a:xfrm>
        </p:spPr>
        <p:txBody>
          <a:bodyPr/>
          <a:lstStyle/>
          <a:p>
            <a:pPr marL="0" indent="0" algn="just" eaLnBrk="1" hangingPunct="1">
              <a:buFont typeface="Wingdings 3" panose="05040102010807070707" pitchFamily="18" charset="2"/>
              <a:buNone/>
            </a:pPr>
            <a:r>
              <a:rPr lang="es-ES_tradnl" altLang="es-AR" sz="2400" b="1" smtClean="0">
                <a:solidFill>
                  <a:srgbClr val="C00000"/>
                </a:solidFill>
              </a:rPr>
              <a:t>ESCRITURA</a:t>
            </a:r>
          </a:p>
          <a:p>
            <a:pPr marL="0" indent="0" algn="just" eaLnBrk="1" hangingPunct="1">
              <a:buFont typeface="Wingdings 3" panose="05040102010807070707" pitchFamily="18" charset="2"/>
              <a:buNone/>
            </a:pPr>
            <a:endParaRPr lang="es-ES_tradnl" altLang="es-AR" sz="2400" b="1" smtClean="0">
              <a:solidFill>
                <a:srgbClr val="C00000"/>
              </a:solidFill>
            </a:endParaRPr>
          </a:p>
          <a:p>
            <a:pPr marL="0" indent="0" algn="just" eaLnBrk="1" hangingPunct="1"/>
            <a:r>
              <a:rPr lang="es-ES_tradnl" altLang="es-AR" sz="2400" smtClean="0"/>
              <a:t>FE contribuyen a autorregular el proceso de la escritura</a:t>
            </a:r>
            <a:r>
              <a:rPr lang="es-ES" altLang="es-AR" sz="2400" smtClean="0"/>
              <a:t> </a:t>
            </a:r>
            <a:r>
              <a:rPr lang="es-ES_tradnl" altLang="es-AR" smtClean="0"/>
              <a:t>(Hooper, Roberts., Nelson, Zeisel, &amp; Fannin, 2010). </a:t>
            </a:r>
          </a:p>
          <a:p>
            <a:pPr marL="0" indent="0" algn="just" eaLnBrk="1" hangingPunct="1">
              <a:lnSpc>
                <a:spcPct val="80000"/>
              </a:lnSpc>
            </a:pPr>
            <a:endParaRPr lang="es-ES_tradnl" altLang="es-ES" sz="2400" smtClean="0"/>
          </a:p>
          <a:p>
            <a:pPr marL="0" indent="0" algn="just" eaLnBrk="1" hangingPunct="1">
              <a:lnSpc>
                <a:spcPct val="80000"/>
              </a:lnSpc>
            </a:pPr>
            <a:r>
              <a:rPr lang="es-ES_tradnl" altLang="es-ES" sz="2400" smtClean="0"/>
              <a:t>Hooper et al. (2002) observaron que la planificación, la flexibilidad cognitiva, el control inhibitorio y la memoria de trabajo juegan un rol significativo en tareas de narración. </a:t>
            </a:r>
          </a:p>
          <a:p>
            <a:pPr marL="0" indent="0" algn="just" eaLnBrk="1" hangingPunct="1">
              <a:lnSpc>
                <a:spcPct val="80000"/>
              </a:lnSpc>
            </a:pPr>
            <a:endParaRPr lang="es-ES_tradnl" altLang="es-ES" sz="2400" smtClean="0"/>
          </a:p>
          <a:p>
            <a:pPr marL="0" indent="0" algn="just" eaLnBrk="1" hangingPunct="1">
              <a:lnSpc>
                <a:spcPct val="80000"/>
              </a:lnSpc>
            </a:pPr>
            <a:r>
              <a:rPr lang="es-ES_tradnl" altLang="es-ES" sz="2400" smtClean="0"/>
              <a:t>Altemeier et al. (2006) el control inhibitorio contribuye a la tarea de toma de notas, mientras que la fluidez verbal y la planificación son procesos significativos en la elaboración de un reporte escrito.</a:t>
            </a:r>
          </a:p>
          <a:p>
            <a:pPr marL="0" indent="0" algn="just" eaLnBrk="1" hangingPunct="1">
              <a:lnSpc>
                <a:spcPct val="80000"/>
              </a:lnSpc>
            </a:pPr>
            <a:endParaRPr lang="es-ES_tradnl" altLang="es-ES" sz="2400" smtClean="0"/>
          </a:p>
          <a:p>
            <a:pPr marL="0" indent="0" algn="just" eaLnBrk="1" hangingPunct="1">
              <a:lnSpc>
                <a:spcPct val="80000"/>
              </a:lnSpc>
            </a:pPr>
            <a:endParaRPr lang="es-ES_tradnl" altLang="es-ES" sz="2400" smtClean="0"/>
          </a:p>
          <a:p>
            <a:pPr marL="0" indent="0" algn="just" eaLnBrk="1" hangingPunct="1">
              <a:lnSpc>
                <a:spcPct val="80000"/>
              </a:lnSpc>
            </a:pPr>
            <a:endParaRPr lang="es-ES_tradnl" altLang="es-ES" sz="2400" smtClean="0"/>
          </a:p>
          <a:p>
            <a:pPr marL="0" indent="0" algn="just" eaLnBrk="1" hangingPunct="1">
              <a:lnSpc>
                <a:spcPct val="80000"/>
              </a:lnSpc>
            </a:pPr>
            <a:endParaRPr lang="es-ES_tradnl" altLang="es-ES" sz="2400" smtClean="0"/>
          </a:p>
          <a:p>
            <a:pPr marL="0" indent="0" algn="just" eaLnBrk="1" hangingPunct="1">
              <a:lnSpc>
                <a:spcPct val="80000"/>
              </a:lnSpc>
            </a:pPr>
            <a:endParaRPr lang="es-ES_tradnl" altLang="es-ES" sz="2000" smtClean="0"/>
          </a:p>
        </p:txBody>
      </p:sp>
      <p:pic>
        <p:nvPicPr>
          <p:cNvPr id="88067" name="Picture 7" descr="ni%C3%B1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1575" y="5732463"/>
            <a:ext cx="17208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323850" y="404813"/>
            <a:ext cx="8351838" cy="3240087"/>
          </a:xfrm>
        </p:spPr>
        <p:txBody>
          <a:bodyPr/>
          <a:lstStyle/>
          <a:p>
            <a:pPr algn="just" eaLnBrk="1" hangingPunct="1"/>
            <a:r>
              <a:rPr lang="es-ES_tradnl" altLang="es-ES" sz="2400" smtClean="0"/>
              <a:t>Bajo rendimiento escolar, la repitencia escolar se han sido asociado a un pobre desempeño de las funciones ejecutivas </a:t>
            </a:r>
            <a:r>
              <a:rPr lang="es-ES_tradnl" altLang="es-ES" smtClean="0"/>
              <a:t>(Gardner, 2009)</a:t>
            </a:r>
            <a:r>
              <a:rPr lang="es-ES_tradnl" altLang="es-ES" sz="2400" smtClean="0"/>
              <a:t>. </a:t>
            </a:r>
          </a:p>
          <a:p>
            <a:pPr algn="just" eaLnBrk="1" hangingPunct="1"/>
            <a:endParaRPr lang="es-ES_tradnl" altLang="es-ES" sz="2400" smtClean="0"/>
          </a:p>
          <a:p>
            <a:pPr algn="just" eaLnBrk="1" hangingPunct="1">
              <a:buFontTx/>
              <a:buNone/>
            </a:pPr>
            <a:endParaRPr lang="es-ES_tradnl" altLang="es-ES" sz="2400" smtClean="0"/>
          </a:p>
        </p:txBody>
      </p:sp>
      <p:sp>
        <p:nvSpPr>
          <p:cNvPr id="25604" name="Rectangle 4"/>
          <p:cNvSpPr>
            <a:spLocks noChangeArrowheads="1"/>
          </p:cNvSpPr>
          <p:nvPr/>
        </p:nvSpPr>
        <p:spPr bwMode="auto">
          <a:xfrm>
            <a:off x="573088" y="2349500"/>
            <a:ext cx="8137525" cy="3416300"/>
          </a:xfrm>
          <a:prstGeom prst="rect">
            <a:avLst/>
          </a:prstGeom>
          <a:solidFill>
            <a:schemeClr val="accent5">
              <a:lumMod val="60000"/>
              <a:lumOff val="40000"/>
            </a:schemeClr>
          </a:solidFill>
          <a:ln w="9525">
            <a:noFill/>
            <a:miter lim="800000"/>
            <a:headEnd/>
            <a:tailEnd/>
          </a:ln>
          <a:effectLs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s-ES_tradnl" altLang="es-ES" sz="2400" smtClean="0"/>
              <a:t>Las investigaciones ponen en evidencia que un buen desempeño de las capacidades ejecutivas, es un predictor del rendimiento escolar en los niños. </a:t>
            </a:r>
          </a:p>
          <a:p>
            <a:pPr algn="ctr" eaLnBrk="1" hangingPunct="1">
              <a:defRPr/>
            </a:pPr>
            <a:endParaRPr lang="es-ES_tradnl" altLang="es-ES" sz="2400" smtClean="0"/>
          </a:p>
          <a:p>
            <a:pPr algn="ctr" eaLnBrk="1" hangingPunct="1">
              <a:defRPr/>
            </a:pPr>
            <a:r>
              <a:rPr lang="es-ES_tradnl" altLang="es-ES" sz="2400" smtClean="0"/>
              <a:t>Por lo tanto, la temprana estimulación y promoción del funcionamiento ejecutivo a través de programas de intervención, puede ser un modo de favorecer el aprendizaje escolar y reducir su fracaso.</a:t>
            </a:r>
          </a:p>
          <a:p>
            <a:pPr algn="ctr" eaLnBrk="1" hangingPunct="1">
              <a:defRPr/>
            </a:pPr>
            <a:endParaRPr lang="es-ES_tradnl" altLang="es-ES" sz="24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Marcador de contenido 2"/>
          <p:cNvSpPr>
            <a:spLocks noGrp="1"/>
          </p:cNvSpPr>
          <p:nvPr>
            <p:ph idx="1"/>
          </p:nvPr>
        </p:nvSpPr>
        <p:spPr>
          <a:xfrm>
            <a:off x="4500563" y="2660650"/>
            <a:ext cx="4114800" cy="1690688"/>
          </a:xfrm>
          <a:solidFill>
            <a:srgbClr val="FF9529"/>
          </a:solidFill>
        </p:spPr>
        <p:txBody>
          <a:bodyPr/>
          <a:lstStyle/>
          <a:p>
            <a:pPr marL="0" indent="0" algn="just" eaLnBrk="1" hangingPunct="1">
              <a:buFont typeface="Wingdings 3" panose="05040102010807070707" pitchFamily="18" charset="2"/>
              <a:buNone/>
            </a:pPr>
            <a:r>
              <a:rPr lang="es-ES" altLang="es-ES_tradnl" sz="2000" smtClean="0">
                <a:solidFill>
                  <a:schemeClr val="bg1"/>
                </a:solidFill>
              </a:rPr>
              <a:t>La capacitación de los adultos significativos de su entorno como agentes promotores del desarrollo cognitivo infantil.</a:t>
            </a:r>
            <a:r>
              <a:rPr lang="es-AR" altLang="es-ES_tradnl" sz="2000" smtClean="0">
                <a:solidFill>
                  <a:schemeClr val="bg1"/>
                </a:solidFill>
              </a:rPr>
              <a:t> </a:t>
            </a:r>
            <a:endParaRPr lang="es-ES" altLang="es-ES_tradnl" sz="2000" smtClean="0">
              <a:solidFill>
                <a:schemeClr val="bg1"/>
              </a:solidFill>
            </a:endParaRPr>
          </a:p>
        </p:txBody>
      </p:sp>
      <p:pic>
        <p:nvPicPr>
          <p:cNvPr id="90115" name="Imagen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6863" y="4479925"/>
            <a:ext cx="1219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redondeado 5"/>
          <p:cNvSpPr/>
          <p:nvPr/>
        </p:nvSpPr>
        <p:spPr>
          <a:xfrm>
            <a:off x="414338" y="260350"/>
            <a:ext cx="3586162" cy="3783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169863" indent="-128588">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ES" altLang="es-AR" sz="2000" b="1" smtClean="0">
                <a:solidFill>
                  <a:srgbClr val="FFFFFF"/>
                </a:solidFill>
                <a:latin typeface="Century Gothic" panose="020B0502020202020204" pitchFamily="34" charset="0"/>
              </a:rPr>
              <a:t>El adecuado desarrollo de las FE se vincula:</a:t>
            </a:r>
          </a:p>
          <a:p>
            <a:pPr lvl="1">
              <a:buFont typeface="Arial" panose="020B0604020202020204" pitchFamily="34" charset="0"/>
              <a:buChar char="•"/>
              <a:defRPr/>
            </a:pPr>
            <a:r>
              <a:rPr lang="es-ES" altLang="es-AR" sz="2000" smtClean="0">
                <a:solidFill>
                  <a:srgbClr val="FFFFFF"/>
                </a:solidFill>
                <a:latin typeface="Century Gothic" panose="020B0502020202020204" pitchFamily="34" charset="0"/>
              </a:rPr>
              <a:t>Autorregulaci</a:t>
            </a:r>
            <a:r>
              <a:rPr lang="es-ES_tradnl" altLang="es-AR" sz="2000" smtClean="0">
                <a:solidFill>
                  <a:srgbClr val="FFFFFF"/>
                </a:solidFill>
                <a:latin typeface="Century Gothic" panose="020B0502020202020204" pitchFamily="34" charset="0"/>
              </a:rPr>
              <a:t>ón cognitiva y emocional</a:t>
            </a:r>
            <a:endParaRPr lang="es-ES" altLang="es-AR" sz="2000" smtClean="0">
              <a:solidFill>
                <a:srgbClr val="FFFFFF"/>
              </a:solidFill>
              <a:latin typeface="Century Gothic" panose="020B0502020202020204" pitchFamily="34" charset="0"/>
            </a:endParaRPr>
          </a:p>
          <a:p>
            <a:pPr lvl="1">
              <a:buFont typeface="Arial" panose="020B0604020202020204" pitchFamily="34" charset="0"/>
              <a:buChar char="•"/>
              <a:defRPr/>
            </a:pPr>
            <a:r>
              <a:rPr lang="es-ES" altLang="es-AR" sz="2000" smtClean="0">
                <a:solidFill>
                  <a:srgbClr val="FFFFFF"/>
                </a:solidFill>
                <a:latin typeface="Century Gothic" panose="020B0502020202020204" pitchFamily="34" charset="0"/>
              </a:rPr>
              <a:t>Comportamiento social propositivo</a:t>
            </a:r>
          </a:p>
          <a:p>
            <a:pPr lvl="1">
              <a:buFont typeface="Arial" panose="020B0604020202020204" pitchFamily="34" charset="0"/>
              <a:buChar char="•"/>
              <a:defRPr/>
            </a:pPr>
            <a:r>
              <a:rPr lang="es-ES" altLang="es-AR" sz="2000" smtClean="0">
                <a:solidFill>
                  <a:srgbClr val="FFFFFF"/>
                </a:solidFill>
                <a:latin typeface="Century Gothic" panose="020B0502020202020204" pitchFamily="34" charset="0"/>
              </a:rPr>
              <a:t>Desempeño escolar exitoso</a:t>
            </a:r>
          </a:p>
          <a:p>
            <a:pPr lvl="1">
              <a:buFont typeface="Arial" panose="020B0604020202020204" pitchFamily="34" charset="0"/>
              <a:buChar char="•"/>
              <a:defRPr/>
            </a:pPr>
            <a:r>
              <a:rPr lang="es-ES" altLang="es-AR" sz="2000" smtClean="0">
                <a:solidFill>
                  <a:srgbClr val="FFFFFF"/>
                </a:solidFill>
                <a:latin typeface="Century Gothic" panose="020B0502020202020204" pitchFamily="34" charset="0"/>
              </a:rPr>
              <a:t>Relaciones interpersonales positivas</a:t>
            </a:r>
          </a:p>
        </p:txBody>
      </p:sp>
      <p:sp>
        <p:nvSpPr>
          <p:cNvPr id="7" name="Elipse 6"/>
          <p:cNvSpPr/>
          <p:nvPr/>
        </p:nvSpPr>
        <p:spPr>
          <a:xfrm>
            <a:off x="5140325" y="668338"/>
            <a:ext cx="3000375" cy="14668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ES" altLang="es-AR" sz="2000" b="1" smtClean="0">
                <a:solidFill>
                  <a:srgbClr val="FFFFFF"/>
                </a:solidFill>
                <a:latin typeface="Century Gothic" panose="020B0502020202020204" pitchFamily="34" charset="0"/>
              </a:rPr>
              <a:t>INTERVENCIONES </a:t>
            </a:r>
            <a:r>
              <a:rPr lang="es-ES" altLang="es-AR" sz="2000" smtClean="0">
                <a:solidFill>
                  <a:srgbClr val="FFFFFF"/>
                </a:solidFill>
                <a:latin typeface="Century Gothic" panose="020B0502020202020204" pitchFamily="34" charset="0"/>
              </a:rPr>
              <a:t>TEMPRANAS, SISTEM</a:t>
            </a:r>
            <a:r>
              <a:rPr lang="es-ES_tradnl" altLang="es-AR" sz="2000" smtClean="0">
                <a:solidFill>
                  <a:srgbClr val="FFFFFF"/>
                </a:solidFill>
                <a:latin typeface="Century Gothic" panose="020B0502020202020204" pitchFamily="34" charset="0"/>
              </a:rPr>
              <a:t>ÁTCIAS E INTENSIVAS</a:t>
            </a:r>
            <a:endParaRPr lang="es-ES" altLang="es-AR" sz="2000" smtClean="0">
              <a:solidFill>
                <a:srgbClr val="FFFFFF"/>
              </a:solidFill>
              <a:latin typeface="Century Gothic" panose="020B0502020202020204" pitchFamily="34" charset="0"/>
            </a:endParaRPr>
          </a:p>
        </p:txBody>
      </p:sp>
      <p:sp>
        <p:nvSpPr>
          <p:cNvPr id="8" name="Flecha derecha 7"/>
          <p:cNvSpPr/>
          <p:nvPr/>
        </p:nvSpPr>
        <p:spPr>
          <a:xfrm>
            <a:off x="4137025" y="1073150"/>
            <a:ext cx="642938"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ES" altLang="es-AR" smtClean="0">
              <a:solidFill>
                <a:srgbClr val="FFFFFF"/>
              </a:solidFill>
              <a:latin typeface="Century Gothic" panose="020B0502020202020204" pitchFamily="34" charset="0"/>
            </a:endParaRPr>
          </a:p>
        </p:txBody>
      </p:sp>
      <p:sp>
        <p:nvSpPr>
          <p:cNvPr id="90119" name="Marcador de contenido 2"/>
          <p:cNvSpPr txBox="1">
            <a:spLocks/>
          </p:cNvSpPr>
          <p:nvPr/>
        </p:nvSpPr>
        <p:spPr bwMode="auto">
          <a:xfrm>
            <a:off x="4457700" y="4786313"/>
            <a:ext cx="4000500" cy="854075"/>
          </a:xfrm>
          <a:prstGeom prst="rect">
            <a:avLst/>
          </a:prstGeom>
          <a:solidFill>
            <a:srgbClr val="FF95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lnSpc>
                <a:spcPct val="90000"/>
              </a:lnSpc>
              <a:buClrTx/>
              <a:buFont typeface="Arial" panose="020B0604020202020204" pitchFamily="34" charset="0"/>
              <a:buNone/>
            </a:pPr>
            <a:r>
              <a:rPr lang="es-ES" altLang="es-ES_tradnl" sz="2000">
                <a:solidFill>
                  <a:schemeClr val="bg1"/>
                </a:solidFill>
              </a:rPr>
              <a:t>Aprender y aplicar estrategias y pautas espec</a:t>
            </a:r>
            <a:r>
              <a:rPr lang="es-ES_tradnl" altLang="es-ES_tradnl" sz="2000">
                <a:solidFill>
                  <a:schemeClr val="bg1"/>
                </a:solidFill>
              </a:rPr>
              <a:t>íficas.</a:t>
            </a:r>
          </a:p>
          <a:p>
            <a:pPr algn="ctr" eaLnBrk="1" hangingPunct="1">
              <a:lnSpc>
                <a:spcPct val="90000"/>
              </a:lnSpc>
              <a:buClrTx/>
              <a:buFont typeface="Arial" panose="020B0604020202020204" pitchFamily="34" charset="0"/>
              <a:buNone/>
            </a:pPr>
            <a:endParaRPr lang="es-ES" altLang="es-ES_tradnl" sz="2000">
              <a:solidFill>
                <a:schemeClr val="bg1"/>
              </a:solidFill>
            </a:endParaRPr>
          </a:p>
        </p:txBody>
      </p:sp>
      <p:sp>
        <p:nvSpPr>
          <p:cNvPr id="11" name="Flecha derecha 10"/>
          <p:cNvSpPr/>
          <p:nvPr/>
        </p:nvSpPr>
        <p:spPr>
          <a:xfrm rot="5400000">
            <a:off x="6491288" y="2187575"/>
            <a:ext cx="247650" cy="34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ES" altLang="es-AR" smtClean="0">
              <a:solidFill>
                <a:srgbClr val="FFFFFF"/>
              </a:solidFill>
              <a:latin typeface="Century Gothic" panose="020B0502020202020204" pitchFamily="34" charset="0"/>
            </a:endParaRPr>
          </a:p>
        </p:txBody>
      </p:sp>
      <p:sp>
        <p:nvSpPr>
          <p:cNvPr id="13" name="Flecha derecha 12"/>
          <p:cNvSpPr/>
          <p:nvPr/>
        </p:nvSpPr>
        <p:spPr>
          <a:xfrm rot="5400000">
            <a:off x="6557963" y="4357688"/>
            <a:ext cx="249237" cy="350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s-ES" altLang="es-AR" smtClean="0">
              <a:solidFill>
                <a:srgbClr val="FFFFFF"/>
              </a:solidFill>
              <a:latin typeface="Century Gothic" panose="020B0502020202020204" pitchFamily="34" charset="0"/>
            </a:endParaRPr>
          </a:p>
        </p:txBody>
      </p:sp>
      <p:sp>
        <p:nvSpPr>
          <p:cNvPr id="12" name="Rectangle 21"/>
          <p:cNvSpPr>
            <a:spLocks noChangeArrowheads="1"/>
          </p:cNvSpPr>
          <p:nvPr/>
        </p:nvSpPr>
        <p:spPr bwMode="auto">
          <a:xfrm>
            <a:off x="171450" y="6415088"/>
            <a:ext cx="857408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s-ES_tradnl" altLang="es-ES" sz="900" smtClean="0"/>
              <a:t>Best, Miller &amp; Naglieri, 2011; </a:t>
            </a:r>
            <a:r>
              <a:rPr lang="es-ES_tradnl" altLang="es-AR" sz="900" smtClean="0"/>
              <a:t>Diamond &amp; Lee, 2011; Hackman &amp; Farah, 2009; Ison, 2010, 2011; Korzeniowski &amp; Ison, 2008</a:t>
            </a:r>
            <a:r>
              <a:rPr lang="es-AR" altLang="es-AR" sz="900" smtClean="0"/>
              <a:t> , 2011; </a:t>
            </a:r>
            <a:r>
              <a:rPr lang="es-ES_tradnl" altLang="es-AR" sz="900" smtClean="0"/>
              <a:t>Röthlisberger, Neuenschwander, Cimeli, Michel, &amp; Roebers, 2012; Lipina et al., 2011; Parker et al., 1997;</a:t>
            </a:r>
            <a:r>
              <a:rPr lang="es-AR" altLang="es-AR" sz="900" smtClean="0"/>
              <a:t> </a:t>
            </a:r>
            <a:r>
              <a:rPr lang="es-ES_tradnl" altLang="es-AR" sz="900" smtClean="0"/>
              <a:t>Richaud de Minzi, 2007; Segretin et al., 2014;</a:t>
            </a:r>
            <a:r>
              <a:rPr lang="es-AR" altLang="es-AR" sz="900" smtClean="0"/>
              <a:t> </a:t>
            </a:r>
            <a:r>
              <a:rPr lang="es-ES_tradnl" altLang="es-AR" sz="900" smtClean="0"/>
              <a:t>Stevens &amp; Neville, 2011Willoughby et al., 2012</a:t>
            </a:r>
            <a:endParaRPr lang="es-ES_tradnl" altLang="es-ES" sz="900" smtClean="0"/>
          </a:p>
        </p:txBody>
      </p:sp>
      <p:sp>
        <p:nvSpPr>
          <p:cNvPr id="14" name="Line 22"/>
          <p:cNvSpPr>
            <a:spLocks noChangeShapeType="1"/>
          </p:cNvSpPr>
          <p:nvPr/>
        </p:nvSpPr>
        <p:spPr bwMode="auto">
          <a:xfrm>
            <a:off x="179388" y="6237288"/>
            <a:ext cx="863600"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1138" name="Título 1"/>
          <p:cNvSpPr>
            <a:spLocks noGrp="1"/>
          </p:cNvSpPr>
          <p:nvPr>
            <p:ph type="title"/>
          </p:nvPr>
        </p:nvSpPr>
        <p:spPr>
          <a:xfrm>
            <a:off x="628650" y="365125"/>
            <a:ext cx="7886700" cy="760413"/>
          </a:xfrm>
        </p:spPr>
        <p:txBody>
          <a:bodyPr/>
          <a:lstStyle/>
          <a:p>
            <a:pPr algn="ctr" eaLnBrk="1" hangingPunct="1"/>
            <a:r>
              <a:rPr lang="es-ES_tradnl" altLang="es-ES_tradnl" sz="2400" b="1" u="sng" smtClean="0">
                <a:solidFill>
                  <a:srgbClr val="C00000"/>
                </a:solidFill>
              </a:rPr>
              <a:t> PROMOCIÓN DE LAS FE EN EL CONTEXTO ESCOLAR</a:t>
            </a:r>
            <a:endParaRPr lang="es-ES_tradnl" altLang="es-ES_tradnl" sz="2400" smtClean="0">
              <a:solidFill>
                <a:srgbClr val="C00000"/>
              </a:solidFill>
            </a:endParaRPr>
          </a:p>
        </p:txBody>
      </p:sp>
      <p:sp>
        <p:nvSpPr>
          <p:cNvPr id="91139" name="Marcador de contenido 2"/>
          <p:cNvSpPr>
            <a:spLocks noGrp="1"/>
          </p:cNvSpPr>
          <p:nvPr>
            <p:ph idx="1"/>
          </p:nvPr>
        </p:nvSpPr>
        <p:spPr>
          <a:xfrm>
            <a:off x="395288" y="1125538"/>
            <a:ext cx="8497887" cy="5472112"/>
          </a:xfrm>
        </p:spPr>
        <p:txBody>
          <a:bodyPr/>
          <a:lstStyle/>
          <a:p>
            <a:pPr algn="just" eaLnBrk="1" hangingPunct="1"/>
            <a:r>
              <a:rPr lang="es-ES_tradnl" altLang="es-AR" sz="2200" smtClean="0"/>
              <a:t>La niñez media y la adolescencia es una etapa de vital importancia en el desarrollo de las funciones ejecutivas </a:t>
            </a:r>
            <a:r>
              <a:rPr lang="es-ES_tradnl" altLang="es-AR" sz="1700" smtClean="0"/>
              <a:t>(Hodgkinson &amp; Parks, 2016). </a:t>
            </a:r>
          </a:p>
          <a:p>
            <a:pPr algn="just" eaLnBrk="1" hangingPunct="1"/>
            <a:r>
              <a:rPr lang="es-ES_tradnl" altLang="es-AR" sz="2200" smtClean="0"/>
              <a:t>Las investigaciones evidencian cuán importantes son las funciones ejecutivas en la vida cotidiana de los escolares </a:t>
            </a:r>
            <a:r>
              <a:rPr lang="es-ES_tradnl" altLang="es-AR" sz="1700" smtClean="0"/>
              <a:t>(Hodgkinson &amp; Parks, 2016). </a:t>
            </a:r>
            <a:r>
              <a:rPr lang="es-ES_tradnl" altLang="es-AR" sz="2200" smtClean="0"/>
              <a:t>Las FE ayudan a los estudiantes a iniciar y completar tareas, establecer metas, planificar y organizar actividades, sostener el esfuerzo y perseverar frente a las dificultades, reconocer nuevas situaciones y formular planes alternativos cuando eventos atípicos ocurren e interfieren con sus expectativas </a:t>
            </a:r>
            <a:r>
              <a:rPr lang="es-ES_tradnl" altLang="es-AR" sz="1700" smtClean="0"/>
              <a:t>(Hodgkinson &amp; Parks, 2016; Korzeniowski et al., 2016, 2017).</a:t>
            </a:r>
          </a:p>
          <a:p>
            <a:pPr algn="just" eaLnBrk="1" hangingPunct="1"/>
            <a:r>
              <a:rPr lang="es-ES_tradnl" altLang="es-AR" sz="2200" smtClean="0">
                <a:solidFill>
                  <a:srgbClr val="0070C0"/>
                </a:solidFill>
              </a:rPr>
              <a:t>En este sentido, las FE ayudan a los escolares a manejar las demandas del contexto escolar y las demandas específicas de los procesos de aprendizaje</a:t>
            </a:r>
            <a:r>
              <a:rPr lang="es-ES_tradnl" altLang="es-AR" sz="2200" smtClean="0"/>
              <a:t>.</a:t>
            </a:r>
          </a:p>
          <a:p>
            <a:pPr algn="just" eaLnBrk="1" hangingPunct="1"/>
            <a:endParaRPr lang="es-ES_tradnl" altLang="es-AR" sz="22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162" name="Título 1"/>
          <p:cNvSpPr>
            <a:spLocks noGrp="1"/>
          </p:cNvSpPr>
          <p:nvPr>
            <p:ph type="title"/>
          </p:nvPr>
        </p:nvSpPr>
        <p:spPr>
          <a:xfrm>
            <a:off x="628650" y="365125"/>
            <a:ext cx="7886700" cy="615950"/>
          </a:xfrm>
        </p:spPr>
        <p:txBody>
          <a:bodyPr/>
          <a:lstStyle/>
          <a:p>
            <a:pPr eaLnBrk="1" hangingPunct="1"/>
            <a:r>
              <a:rPr lang="es-ES_tradnl" altLang="es-ES_tradnl" sz="2800" b="1" smtClean="0">
                <a:solidFill>
                  <a:srgbClr val="C00000"/>
                </a:solidFill>
              </a:rPr>
              <a:t>Dificultades en las FE</a:t>
            </a:r>
          </a:p>
        </p:txBody>
      </p:sp>
      <p:sp>
        <p:nvSpPr>
          <p:cNvPr id="3" name="Marcador de contenido 2"/>
          <p:cNvSpPr>
            <a:spLocks noGrp="1"/>
          </p:cNvSpPr>
          <p:nvPr>
            <p:ph idx="1"/>
          </p:nvPr>
        </p:nvSpPr>
        <p:spPr>
          <a:xfrm>
            <a:off x="468313" y="1268413"/>
            <a:ext cx="7886700" cy="5040312"/>
          </a:xfrm>
        </p:spPr>
        <p:txBody>
          <a:bodyPr rtlCol="0">
            <a:normAutofit lnSpcReduction="10000"/>
          </a:bodyPr>
          <a:lstStyle/>
          <a:p>
            <a:pPr algn="just" eaLnBrk="1" fontAlgn="auto" hangingPunct="1">
              <a:spcAft>
                <a:spcPts val="0"/>
              </a:spcAft>
              <a:buFont typeface="Wingdings 3" charset="2"/>
              <a:buChar char=""/>
              <a:defRPr/>
            </a:pPr>
            <a:r>
              <a:rPr lang="es-ES_tradnl" sz="2400" dirty="0">
                <a:solidFill>
                  <a:schemeClr val="tx1">
                    <a:lumMod val="75000"/>
                    <a:lumOff val="25000"/>
                  </a:schemeClr>
                </a:solidFill>
              </a:rPr>
              <a:t>Fracaso para traer los materiales educativos a clase (</a:t>
            </a:r>
            <a:r>
              <a:rPr lang="es-ES_tradnl" sz="2400" dirty="0">
                <a:solidFill>
                  <a:srgbClr val="0070C0"/>
                </a:solidFill>
              </a:rPr>
              <a:t>planificación/organización</a:t>
            </a:r>
            <a:r>
              <a:rPr lang="es-ES_tradnl" sz="2400" dirty="0">
                <a:solidFill>
                  <a:schemeClr val="tx1">
                    <a:lumMod val="75000"/>
                    <a:lumOff val="25000"/>
                  </a:schemeClr>
                </a:solidFill>
              </a:rPr>
              <a:t>).</a:t>
            </a:r>
          </a:p>
          <a:p>
            <a:pPr algn="just" eaLnBrk="1" fontAlgn="auto" hangingPunct="1">
              <a:spcAft>
                <a:spcPts val="0"/>
              </a:spcAft>
              <a:buFont typeface="Wingdings 3" charset="2"/>
              <a:buChar char=""/>
              <a:defRPr/>
            </a:pPr>
            <a:r>
              <a:rPr lang="es-ES_tradnl" sz="2400" dirty="0">
                <a:solidFill>
                  <a:schemeClr val="tx1">
                    <a:lumMod val="75000"/>
                    <a:lumOff val="25000"/>
                  </a:schemeClr>
                </a:solidFill>
              </a:rPr>
              <a:t>Perder tareas (</a:t>
            </a:r>
            <a:r>
              <a:rPr lang="es-ES_tradnl" sz="2400" dirty="0">
                <a:solidFill>
                  <a:srgbClr val="0070C0"/>
                </a:solidFill>
              </a:rPr>
              <a:t>organización</a:t>
            </a:r>
            <a:r>
              <a:rPr lang="es-ES_tradnl" sz="2400" dirty="0">
                <a:solidFill>
                  <a:schemeClr val="tx1">
                    <a:lumMod val="75000"/>
                    <a:lumOff val="25000"/>
                  </a:schemeClr>
                </a:solidFill>
              </a:rPr>
              <a:t>)</a:t>
            </a:r>
          </a:p>
          <a:p>
            <a:pPr algn="just" eaLnBrk="1" fontAlgn="auto" hangingPunct="1">
              <a:spcAft>
                <a:spcPts val="0"/>
              </a:spcAft>
              <a:buFont typeface="Wingdings 3" charset="2"/>
              <a:buChar char=""/>
              <a:defRPr/>
            </a:pPr>
            <a:r>
              <a:rPr lang="es-ES_tradnl" sz="2400" dirty="0">
                <a:solidFill>
                  <a:schemeClr val="tx1">
                    <a:lumMod val="75000"/>
                    <a:lumOff val="25000"/>
                  </a:schemeClr>
                </a:solidFill>
              </a:rPr>
              <a:t>Olvidar tareas que han completado (or</a:t>
            </a:r>
            <a:r>
              <a:rPr lang="es-ES_tradnl" sz="2400" dirty="0">
                <a:solidFill>
                  <a:srgbClr val="0070C0"/>
                </a:solidFill>
              </a:rPr>
              <a:t>ganización y memoria de trabajo</a:t>
            </a:r>
            <a:r>
              <a:rPr lang="es-ES_tradnl" sz="2400" dirty="0">
                <a:solidFill>
                  <a:schemeClr val="tx1">
                    <a:lumMod val="75000"/>
                    <a:lumOff val="25000"/>
                  </a:schemeClr>
                </a:solidFill>
              </a:rPr>
              <a:t>).</a:t>
            </a:r>
          </a:p>
          <a:p>
            <a:pPr algn="just" eaLnBrk="1" fontAlgn="auto" hangingPunct="1">
              <a:spcAft>
                <a:spcPts val="0"/>
              </a:spcAft>
              <a:buFont typeface="Wingdings 3" charset="2"/>
              <a:buChar char=""/>
              <a:defRPr/>
            </a:pPr>
            <a:r>
              <a:rPr lang="es-ES_tradnl" sz="2400" dirty="0">
                <a:solidFill>
                  <a:schemeClr val="tx1">
                    <a:lumMod val="75000"/>
                    <a:lumOff val="25000"/>
                  </a:schemeClr>
                </a:solidFill>
              </a:rPr>
              <a:t>Mostrar dificultades para iniciar tareas de aprendizaje (</a:t>
            </a:r>
            <a:r>
              <a:rPr lang="es-ES_tradnl" sz="2400" dirty="0">
                <a:solidFill>
                  <a:srgbClr val="0070C0"/>
                </a:solidFill>
              </a:rPr>
              <a:t>iniciación y planificación</a:t>
            </a:r>
            <a:r>
              <a:rPr lang="es-ES_tradnl" sz="2400" dirty="0">
                <a:solidFill>
                  <a:schemeClr val="tx1">
                    <a:lumMod val="75000"/>
                    <a:lumOff val="25000"/>
                  </a:schemeClr>
                </a:solidFill>
              </a:rPr>
              <a:t>).</a:t>
            </a:r>
          </a:p>
          <a:p>
            <a:pPr algn="just" eaLnBrk="1" fontAlgn="auto" hangingPunct="1">
              <a:spcAft>
                <a:spcPts val="0"/>
              </a:spcAft>
              <a:buFont typeface="Wingdings 3" charset="2"/>
              <a:buChar char=""/>
              <a:defRPr/>
            </a:pPr>
            <a:r>
              <a:rPr lang="es-ES_tradnl" sz="2400" dirty="0">
                <a:solidFill>
                  <a:schemeClr val="tx1">
                    <a:lumMod val="75000"/>
                    <a:lumOff val="25000"/>
                  </a:schemeClr>
                </a:solidFill>
              </a:rPr>
              <a:t>Inician la tarea pero no pueden sostener su focalización en ella (</a:t>
            </a:r>
            <a:r>
              <a:rPr lang="es-ES_tradnl" sz="2400" dirty="0">
                <a:solidFill>
                  <a:srgbClr val="0070C0"/>
                </a:solidFill>
              </a:rPr>
              <a:t>organización, planificación y memoria de trabajo</a:t>
            </a:r>
            <a:r>
              <a:rPr lang="es-ES_tradnl" sz="2400" dirty="0">
                <a:solidFill>
                  <a:schemeClr val="tx1">
                    <a:lumMod val="75000"/>
                    <a:lumOff val="25000"/>
                  </a:schemeClr>
                </a:solidFill>
              </a:rPr>
              <a:t>).</a:t>
            </a:r>
          </a:p>
          <a:p>
            <a:pPr algn="just" eaLnBrk="1" fontAlgn="auto" hangingPunct="1">
              <a:spcAft>
                <a:spcPts val="0"/>
              </a:spcAft>
              <a:buFont typeface="Wingdings 3" charset="2"/>
              <a:buChar char=""/>
              <a:defRPr/>
            </a:pPr>
            <a:r>
              <a:rPr lang="es-ES_tradnl" sz="2400" dirty="0">
                <a:solidFill>
                  <a:schemeClr val="tx1">
                    <a:lumMod val="75000"/>
                    <a:lumOff val="25000"/>
                  </a:schemeClr>
                </a:solidFill>
              </a:rPr>
              <a:t>Tienen dificultades en cambiar durante la marcha o en la transición de una actividad a la siguiente (</a:t>
            </a:r>
            <a:r>
              <a:rPr lang="es-ES_tradnl" sz="2400" dirty="0">
                <a:solidFill>
                  <a:srgbClr val="0070C0"/>
                </a:solidFill>
              </a:rPr>
              <a:t>flexibilidad mental</a:t>
            </a:r>
            <a:r>
              <a:rPr lang="es-ES_tradnl" sz="2400" dirty="0" smtClean="0">
                <a:solidFill>
                  <a:schemeClr val="tx1">
                    <a:lumMod val="75000"/>
                    <a:lumOff val="25000"/>
                  </a:schemeClr>
                </a:solidFill>
              </a:rPr>
              <a:t>).</a:t>
            </a:r>
            <a:endParaRPr lang="es-ES_tradnl" sz="2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3186" name="Marcador de contenido 2"/>
          <p:cNvSpPr>
            <a:spLocks noGrp="1"/>
          </p:cNvSpPr>
          <p:nvPr>
            <p:ph idx="1"/>
          </p:nvPr>
        </p:nvSpPr>
        <p:spPr>
          <a:xfrm>
            <a:off x="539750" y="908050"/>
            <a:ext cx="7886700" cy="5545138"/>
          </a:xfrm>
        </p:spPr>
        <p:txBody>
          <a:bodyPr/>
          <a:lstStyle/>
          <a:p>
            <a:pPr algn="just" eaLnBrk="1" hangingPunct="1"/>
            <a:r>
              <a:rPr lang="es-ES_tradnl" altLang="es-AR" sz="2200" smtClean="0"/>
              <a:t>Dificultades en evaluar cuánto tiempo una tarea durará (</a:t>
            </a:r>
            <a:r>
              <a:rPr lang="es-ES_tradnl" altLang="es-AR" sz="2200" smtClean="0">
                <a:solidFill>
                  <a:srgbClr val="0070C0"/>
                </a:solidFill>
              </a:rPr>
              <a:t>planificación</a:t>
            </a:r>
            <a:r>
              <a:rPr lang="es-ES_tradnl" altLang="es-AR" sz="2200" smtClean="0"/>
              <a:t>).</a:t>
            </a:r>
          </a:p>
          <a:p>
            <a:pPr algn="just" eaLnBrk="1" hangingPunct="1"/>
            <a:r>
              <a:rPr lang="es-ES_tradnl" altLang="es-AR" sz="2200" smtClean="0"/>
              <a:t>Dificultades en dividir tareas a largo plazo en partes manejables (</a:t>
            </a:r>
            <a:r>
              <a:rPr lang="es-ES_tradnl" altLang="es-AR" sz="2200" smtClean="0">
                <a:solidFill>
                  <a:srgbClr val="0070C0"/>
                </a:solidFill>
              </a:rPr>
              <a:t>organización, planificación y memoria de trabajo</a:t>
            </a:r>
            <a:r>
              <a:rPr lang="es-ES_tradnl" altLang="es-AR" sz="2200" smtClean="0"/>
              <a:t>).</a:t>
            </a:r>
          </a:p>
          <a:p>
            <a:pPr algn="just" eaLnBrk="1" hangingPunct="1"/>
            <a:r>
              <a:rPr lang="es-ES_tradnl" altLang="es-AR" sz="2200" smtClean="0"/>
              <a:t>Completar las tareas apresuradamente debido a la pobre planificación (</a:t>
            </a:r>
            <a:r>
              <a:rPr lang="es-ES_tradnl" altLang="es-AR" sz="2200" smtClean="0">
                <a:solidFill>
                  <a:srgbClr val="0070C0"/>
                </a:solidFill>
              </a:rPr>
              <a:t>planificación/organización</a:t>
            </a:r>
            <a:r>
              <a:rPr lang="es-ES_tradnl" altLang="es-AR" sz="2200" smtClean="0"/>
              <a:t>).</a:t>
            </a:r>
          </a:p>
          <a:p>
            <a:pPr algn="just" eaLnBrk="1" hangingPunct="1"/>
            <a:r>
              <a:rPr lang="es-ES_tradnl" altLang="es-AR" sz="2200" smtClean="0"/>
              <a:t>Frustrarse con facilidad cuando encuentran dificultades de aprendizaje (</a:t>
            </a:r>
            <a:r>
              <a:rPr lang="es-ES_tradnl" altLang="es-AR" sz="2200" smtClean="0">
                <a:solidFill>
                  <a:srgbClr val="0070C0"/>
                </a:solidFill>
              </a:rPr>
              <a:t>control de los impulsos</a:t>
            </a:r>
            <a:r>
              <a:rPr lang="es-ES_tradnl" altLang="es-AR" sz="2200" smtClean="0"/>
              <a:t>).</a:t>
            </a:r>
          </a:p>
          <a:p>
            <a:pPr algn="just" eaLnBrk="1" hangingPunct="1"/>
            <a:r>
              <a:rPr lang="es-ES_tradnl" altLang="es-AR" sz="2200" smtClean="0"/>
              <a:t>Actuar impulsivamente o hablar fuera de turno (</a:t>
            </a:r>
            <a:r>
              <a:rPr lang="es-ES_tradnl" altLang="es-AR" sz="2200" smtClean="0">
                <a:solidFill>
                  <a:srgbClr val="0070C0"/>
                </a:solidFill>
              </a:rPr>
              <a:t>control de los impulsos</a:t>
            </a:r>
            <a:r>
              <a:rPr lang="es-ES_tradnl" altLang="es-AR" sz="2200" smtClean="0"/>
              <a:t>).</a:t>
            </a:r>
          </a:p>
          <a:p>
            <a:pPr algn="just" eaLnBrk="1" hangingPunct="1"/>
            <a:r>
              <a:rPr lang="es-ES_tradnl" altLang="es-AR" sz="2200" smtClean="0"/>
              <a:t>Tomar decisiones impulsivas basadas en las emociones sin mediación del pensamiento.</a:t>
            </a:r>
          </a:p>
          <a:p>
            <a:pPr algn="just" eaLnBrk="1" hangingPunct="1"/>
            <a:endParaRPr lang="es-ES_tradnl" altLang="es-AR" sz="22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188913"/>
            <a:ext cx="7886700" cy="542925"/>
          </a:xfrm>
        </p:spPr>
        <p:txBody>
          <a:bodyPr rtlCol="0">
            <a:normAutofit/>
          </a:bodyPr>
          <a:lstStyle/>
          <a:p>
            <a:pPr algn="ctr" eaLnBrk="1" fontAlgn="auto" hangingPunct="1">
              <a:spcAft>
                <a:spcPts val="0"/>
              </a:spcAft>
              <a:defRPr/>
            </a:pPr>
            <a:r>
              <a:rPr lang="es-ES_tradnl" sz="2800" b="1" dirty="0" smtClean="0">
                <a:solidFill>
                  <a:srgbClr val="C00000"/>
                </a:solidFill>
                <a:latin typeface="+mn-lt"/>
              </a:rPr>
              <a:t>Intervenciones educativas</a:t>
            </a:r>
            <a:endParaRPr lang="es-ES_tradnl" sz="2800" b="1" dirty="0">
              <a:solidFill>
                <a:srgbClr val="C00000"/>
              </a:solidFill>
              <a:latin typeface="+mn-lt"/>
            </a:endParaRPr>
          </a:p>
        </p:txBody>
      </p:sp>
      <p:sp>
        <p:nvSpPr>
          <p:cNvPr id="94211" name="Marcador de contenido 2"/>
          <p:cNvSpPr>
            <a:spLocks noGrp="1"/>
          </p:cNvSpPr>
          <p:nvPr>
            <p:ph idx="1"/>
          </p:nvPr>
        </p:nvSpPr>
        <p:spPr>
          <a:xfrm>
            <a:off x="323850" y="908050"/>
            <a:ext cx="8496300" cy="5616575"/>
          </a:xfrm>
        </p:spPr>
        <p:txBody>
          <a:bodyPr/>
          <a:lstStyle/>
          <a:p>
            <a:pPr algn="just" eaLnBrk="1" hangingPunct="1">
              <a:lnSpc>
                <a:spcPct val="90000"/>
              </a:lnSpc>
            </a:pPr>
            <a:r>
              <a:rPr lang="es-ES_tradnl" altLang="es-AR" sz="2200" smtClean="0"/>
              <a:t>La neurociencia cognitiva ha diseñado e implementado una serie de intervenciones con el objeto de entrenar las funciones de control cognitivo en distintas poblaciones infantiles. </a:t>
            </a:r>
          </a:p>
          <a:p>
            <a:pPr algn="just" eaLnBrk="1" hangingPunct="1">
              <a:lnSpc>
                <a:spcPct val="90000"/>
              </a:lnSpc>
            </a:pPr>
            <a:r>
              <a:rPr lang="es-ES_tradnl" altLang="es-AR" sz="2200" smtClean="0"/>
              <a:t>Intervenciones educativas en Argentina, su aporte ha sido aplicar de manera grupal la ejercitación cognitiva, combinada con juegos grupales y en algunas experiencias, enriquecida con suplemento nutricional </a:t>
            </a:r>
            <a:r>
              <a:rPr lang="es-ES_tradnl" altLang="es-AR" sz="1700" smtClean="0"/>
              <a:t>(Ison, 2010, Korzeniowski, 2015;Lipina et al., 2011, Richaud de Minzi, 2007). </a:t>
            </a:r>
          </a:p>
          <a:p>
            <a:pPr algn="just" eaLnBrk="1" hangingPunct="1">
              <a:lnSpc>
                <a:spcPct val="90000"/>
              </a:lnSpc>
            </a:pPr>
            <a:r>
              <a:rPr lang="es-ES_tradnl" altLang="es-AR" sz="2200" smtClean="0">
                <a:solidFill>
                  <a:srgbClr val="0070C0"/>
                </a:solidFill>
              </a:rPr>
              <a:t>Mejoras en las capacidades de control cognitivo de los niños participantes, tales como atención, control inhibitorio, memoria de trabajo, flexibilidad cognitiva, metacognición, fluidez verbal y planificación. </a:t>
            </a:r>
          </a:p>
          <a:p>
            <a:pPr algn="just" eaLnBrk="1" hangingPunct="1">
              <a:lnSpc>
                <a:spcPct val="90000"/>
              </a:lnSpc>
            </a:pPr>
            <a:r>
              <a:rPr lang="es-ES_tradnl" altLang="es-AR" sz="2200" smtClean="0">
                <a:solidFill>
                  <a:srgbClr val="0070C0"/>
                </a:solidFill>
              </a:rPr>
              <a:t>Transferencia</a:t>
            </a:r>
            <a:r>
              <a:rPr lang="es-ES_tradnl" altLang="es-AR" sz="2200" smtClean="0"/>
              <a:t> a otras capacidades cognitivas, emocionales y académicas no entrenadas, incrementando así los recursos de los niños en riesgo frente a ambiente desfavorables.</a:t>
            </a:r>
          </a:p>
          <a:p>
            <a:pPr algn="just" eaLnBrk="1" hangingPunct="1">
              <a:lnSpc>
                <a:spcPct val="90000"/>
              </a:lnSpc>
            </a:pPr>
            <a:endParaRPr lang="es-ES_tradnl" altLang="es-AR" sz="2200" smtClean="0"/>
          </a:p>
          <a:p>
            <a:pPr algn="just" eaLnBrk="1" hangingPunct="1">
              <a:lnSpc>
                <a:spcPct val="90000"/>
              </a:lnSpc>
            </a:pPr>
            <a:endParaRPr lang="es-ES_tradnl" altLang="es-AR" sz="2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698" name="Título 1"/>
          <p:cNvSpPr>
            <a:spLocks noGrp="1"/>
          </p:cNvSpPr>
          <p:nvPr>
            <p:ph type="title"/>
          </p:nvPr>
        </p:nvSpPr>
        <p:spPr>
          <a:xfrm>
            <a:off x="457200" y="274638"/>
            <a:ext cx="8229600" cy="417512"/>
          </a:xfrm>
        </p:spPr>
        <p:txBody>
          <a:bodyPr/>
          <a:lstStyle/>
          <a:p>
            <a:pPr eaLnBrk="1" hangingPunct="1"/>
            <a:r>
              <a:rPr lang="es-ES_tradnl" altLang="es-AR" sz="2200" b="1" smtClean="0">
                <a:solidFill>
                  <a:srgbClr val="C00000"/>
                </a:solidFill>
              </a:rPr>
              <a:t>CARACTER</a:t>
            </a:r>
            <a:r>
              <a:rPr lang="es-ES" altLang="es-AR" sz="2200" b="1" smtClean="0">
                <a:solidFill>
                  <a:srgbClr val="C00000"/>
                </a:solidFill>
              </a:rPr>
              <a:t>ÍSTICAS DE LAS FE</a:t>
            </a:r>
            <a:endParaRPr lang="es-ES_tradnl" altLang="es-AR" sz="2200" b="1" smtClean="0">
              <a:solidFill>
                <a:srgbClr val="C00000"/>
              </a:solidFill>
            </a:endParaRPr>
          </a:p>
        </p:txBody>
      </p:sp>
      <p:sp>
        <p:nvSpPr>
          <p:cNvPr id="29699" name="Marcador de contenido 2"/>
          <p:cNvSpPr>
            <a:spLocks noGrp="1"/>
          </p:cNvSpPr>
          <p:nvPr>
            <p:ph idx="1"/>
          </p:nvPr>
        </p:nvSpPr>
        <p:spPr>
          <a:xfrm>
            <a:off x="457200" y="847725"/>
            <a:ext cx="8435975" cy="5676900"/>
          </a:xfrm>
        </p:spPr>
        <p:txBody>
          <a:bodyPr/>
          <a:lstStyle/>
          <a:p>
            <a:pPr algn="just" eaLnBrk="1" hangingPunct="1">
              <a:lnSpc>
                <a:spcPct val="90000"/>
              </a:lnSpc>
              <a:buFont typeface="Wingdings" panose="05000000000000000000" pitchFamily="2" charset="2"/>
              <a:buChar char="ü"/>
            </a:pPr>
            <a:r>
              <a:rPr lang="es-ES_tradnl" altLang="es-AR" sz="2000" smtClean="0"/>
              <a:t>Se ponen en marcha en situaciones novedosas y complejas. </a:t>
            </a:r>
          </a:p>
          <a:p>
            <a:pPr algn="just" eaLnBrk="1" hangingPunct="1">
              <a:lnSpc>
                <a:spcPct val="90000"/>
              </a:lnSpc>
              <a:buFont typeface="Wingdings" panose="05000000000000000000" pitchFamily="2" charset="2"/>
              <a:buChar char="ü"/>
            </a:pPr>
            <a:r>
              <a:rPr lang="es-ES_tradnl" altLang="es-AR" sz="2000" smtClean="0"/>
              <a:t>Objetivo: meta, resolver un problema. Naturaleza cognitiva, social o emocional.</a:t>
            </a:r>
          </a:p>
          <a:p>
            <a:pPr algn="just" eaLnBrk="1" hangingPunct="1">
              <a:lnSpc>
                <a:spcPct val="90000"/>
              </a:lnSpc>
              <a:buFont typeface="Wingdings" panose="05000000000000000000" pitchFamily="2" charset="2"/>
              <a:buChar char="ü"/>
            </a:pPr>
            <a:r>
              <a:rPr lang="es-ES_tradnl" altLang="es-AR" sz="2000" smtClean="0"/>
              <a:t>FE deben distanciarse del </a:t>
            </a:r>
            <a:r>
              <a:rPr lang="es-ES_tradnl" altLang="es-AR" sz="2000" i="1" smtClean="0">
                <a:solidFill>
                  <a:srgbClr val="0070C0"/>
                </a:solidFill>
              </a:rPr>
              <a:t>“input” </a:t>
            </a:r>
            <a:r>
              <a:rPr lang="es-ES_tradnl" altLang="es-AR" sz="2000" smtClean="0"/>
              <a:t>y coordinar la información procedente de los </a:t>
            </a:r>
            <a:r>
              <a:rPr lang="es-ES_tradnl" altLang="es-AR" sz="2000" smtClean="0">
                <a:solidFill>
                  <a:srgbClr val="0070C0"/>
                </a:solidFill>
              </a:rPr>
              <a:t>sistemas de entrada</a:t>
            </a:r>
            <a:r>
              <a:rPr lang="es-ES_tradnl" altLang="es-AR" sz="2000" smtClean="0"/>
              <a:t>, </a:t>
            </a:r>
            <a:r>
              <a:rPr lang="es-ES_tradnl" altLang="es-AR" sz="2000" smtClean="0">
                <a:solidFill>
                  <a:srgbClr val="0070C0"/>
                </a:solidFill>
              </a:rPr>
              <a:t>procesamiento</a:t>
            </a:r>
            <a:r>
              <a:rPr lang="es-ES_tradnl" altLang="es-AR" sz="2000" smtClean="0"/>
              <a:t> y </a:t>
            </a:r>
            <a:r>
              <a:rPr lang="es-ES_tradnl" altLang="es-AR" sz="2000" smtClean="0">
                <a:solidFill>
                  <a:srgbClr val="0070C0"/>
                </a:solidFill>
              </a:rPr>
              <a:t>salida</a:t>
            </a:r>
            <a:r>
              <a:rPr lang="es-ES_tradnl" altLang="es-AR" sz="2000" smtClean="0"/>
              <a:t>, siendo responsables de la </a:t>
            </a:r>
            <a:r>
              <a:rPr lang="es-ES_tradnl" altLang="es-AR" sz="2000" i="1" u="sng" smtClean="0">
                <a:solidFill>
                  <a:srgbClr val="0070C0"/>
                </a:solidFill>
              </a:rPr>
              <a:t>regulación de la conducta</a:t>
            </a:r>
            <a:r>
              <a:rPr lang="es-ES_tradnl" altLang="es-AR" sz="2000" smtClean="0"/>
              <a:t> manifiesta, como de los pensamientos, recuerdos y afectos. </a:t>
            </a:r>
          </a:p>
          <a:p>
            <a:pPr algn="just" eaLnBrk="1" hangingPunct="1">
              <a:lnSpc>
                <a:spcPct val="90000"/>
              </a:lnSpc>
              <a:buFont typeface="Wingdings" panose="05000000000000000000" pitchFamily="2" charset="2"/>
              <a:buChar char="ü"/>
            </a:pPr>
            <a:r>
              <a:rPr lang="es-ES_tradnl" altLang="es-AR" sz="2000" smtClean="0"/>
              <a:t>Articular </a:t>
            </a:r>
            <a:r>
              <a:rPr lang="es-ES_tradnl" altLang="es-AR" sz="2000" i="1" smtClean="0">
                <a:solidFill>
                  <a:srgbClr val="0070C0"/>
                </a:solidFill>
              </a:rPr>
              <a:t>medios y fines </a:t>
            </a:r>
            <a:r>
              <a:rPr lang="es-ES_tradnl" altLang="es-AR" sz="2000" smtClean="0"/>
              <a:t>para alcanzar una meta.</a:t>
            </a:r>
          </a:p>
          <a:p>
            <a:pPr algn="just" eaLnBrk="1" hangingPunct="1">
              <a:lnSpc>
                <a:spcPct val="90000"/>
              </a:lnSpc>
              <a:buFont typeface="Wingdings" panose="05000000000000000000" pitchFamily="2" charset="2"/>
              <a:buChar char="ü"/>
            </a:pPr>
            <a:r>
              <a:rPr lang="es-ES_tradnl" altLang="es-AR" sz="2000" smtClean="0"/>
              <a:t>Analizar las </a:t>
            </a:r>
            <a:r>
              <a:rPr lang="es-ES_tradnl" altLang="es-AR" sz="2000" i="1" smtClean="0">
                <a:solidFill>
                  <a:srgbClr val="0070C0"/>
                </a:solidFill>
              </a:rPr>
              <a:t>consecuencias</a:t>
            </a:r>
            <a:r>
              <a:rPr lang="es-ES_tradnl" altLang="es-AR" sz="2000" smtClean="0"/>
              <a:t> inmediatas, mediatas y largo plazo. </a:t>
            </a:r>
          </a:p>
          <a:p>
            <a:pPr algn="just" eaLnBrk="1" hangingPunct="1">
              <a:lnSpc>
                <a:spcPct val="90000"/>
              </a:lnSpc>
              <a:buFont typeface="Wingdings" panose="05000000000000000000" pitchFamily="2" charset="2"/>
              <a:buChar char="ü"/>
            </a:pPr>
            <a:r>
              <a:rPr lang="es-ES_tradnl" altLang="es-AR" sz="2000" smtClean="0"/>
              <a:t>La actividad ejecutiva, es en esencia, </a:t>
            </a:r>
            <a:r>
              <a:rPr lang="es-ES_tradnl" altLang="es-AR" sz="2000" i="1" u="sng" smtClean="0">
                <a:solidFill>
                  <a:srgbClr val="0070C0"/>
                </a:solidFill>
              </a:rPr>
              <a:t>temporalmente trascendente </a:t>
            </a:r>
          </a:p>
          <a:p>
            <a:pPr algn="just" eaLnBrk="1" hangingPunct="1">
              <a:lnSpc>
                <a:spcPct val="90000"/>
              </a:lnSpc>
              <a:buFont typeface="Wingdings" panose="05000000000000000000" pitchFamily="2" charset="2"/>
              <a:buChar char="ü"/>
            </a:pPr>
            <a:endParaRPr lang="es-ES_tradnl" altLang="es-AR" sz="2000" i="1" u="sng" smtClean="0">
              <a:solidFill>
                <a:srgbClr val="0070C0"/>
              </a:solidFill>
            </a:endParaRPr>
          </a:p>
          <a:p>
            <a:pPr algn="just" eaLnBrk="1" hangingPunct="1">
              <a:lnSpc>
                <a:spcPct val="90000"/>
              </a:lnSpc>
              <a:buFontTx/>
              <a:buNone/>
            </a:pPr>
            <a:r>
              <a:rPr lang="es-ES_tradnl" altLang="es-AR" sz="2000" smtClean="0">
                <a:solidFill>
                  <a:srgbClr val="0070C0"/>
                </a:solidFill>
              </a:rPr>
              <a:t>Las FE constituyen mecanismos de integración intermodal e intertemporal, que permiten proyectar cogniciones y emociones desde el pasado hacia el futuro, con objeto de encontrar la mejor solución a situaciones novedosas y complejas </a:t>
            </a:r>
            <a:r>
              <a:rPr lang="es-ES_tradnl" altLang="es-AR" sz="1600" smtClean="0">
                <a:solidFill>
                  <a:srgbClr val="0070C0"/>
                </a:solidFill>
              </a:rPr>
              <a:t>(Fuster, 2001; Marino, 2010; Verdejo-García &amp; Bechara, 2010)</a:t>
            </a:r>
            <a:r>
              <a:rPr lang="es-ES_tradnl" altLang="es-AR" sz="2000" smtClean="0">
                <a:solidFill>
                  <a:srgbClr val="0070C0"/>
                </a:solidFill>
              </a:rPr>
              <a:t>. </a:t>
            </a:r>
          </a:p>
          <a:p>
            <a:pPr algn="just" eaLnBrk="1" hangingPunct="1">
              <a:lnSpc>
                <a:spcPct val="90000"/>
              </a:lnSpc>
              <a:buFont typeface="Wingdings" panose="05000000000000000000" pitchFamily="2" charset="2"/>
              <a:buChar char="ü"/>
            </a:pPr>
            <a:endParaRPr lang="es-ES_tradnl" altLang="es-AR" sz="2000" smtClean="0"/>
          </a:p>
          <a:p>
            <a:pPr algn="just" eaLnBrk="1" hangingPunct="1">
              <a:lnSpc>
                <a:spcPct val="90000"/>
              </a:lnSpc>
              <a:buFont typeface="Wingdings" panose="05000000000000000000" pitchFamily="2" charset="2"/>
              <a:buChar char="ü"/>
            </a:pPr>
            <a:endParaRPr lang="es-ES_tradnl" altLang="es-AR" sz="2000" smtClean="0"/>
          </a:p>
          <a:p>
            <a:pPr algn="just" eaLnBrk="1" hangingPunct="1">
              <a:lnSpc>
                <a:spcPct val="90000"/>
              </a:lnSpc>
              <a:buFont typeface="Wingdings" panose="05000000000000000000" pitchFamily="2" charset="2"/>
              <a:buChar char="ü"/>
            </a:pPr>
            <a:endParaRPr lang="es-ES_tradnl" altLang="es-AR" sz="20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8813" y="490538"/>
            <a:ext cx="7886700" cy="777875"/>
          </a:xfrm>
        </p:spPr>
        <p:txBody>
          <a:bodyPr>
            <a:normAutofit/>
          </a:bodyPr>
          <a:lstStyle/>
          <a:p>
            <a:pPr eaLnBrk="1" hangingPunct="1">
              <a:defRPr/>
            </a:pPr>
            <a:r>
              <a:rPr lang="es-ES_tradnl" altLang="es-AR" sz="2800" smtClean="0">
                <a:solidFill>
                  <a:srgbClr val="0070C0"/>
                </a:solidFill>
                <a:effectLst>
                  <a:outerShdw blurRad="38100" dist="38100" dir="2700000" algn="tl">
                    <a:srgbClr val="C0C0C0"/>
                  </a:outerShdw>
                </a:effectLst>
              </a:rPr>
              <a:t>¿Qu</a:t>
            </a:r>
            <a:r>
              <a:rPr lang="es-ES" altLang="es-AR" sz="2800" smtClean="0">
                <a:solidFill>
                  <a:srgbClr val="0070C0"/>
                </a:solidFill>
                <a:effectLst>
                  <a:outerShdw blurRad="38100" dist="38100" dir="2700000" algn="tl">
                    <a:srgbClr val="C0C0C0"/>
                  </a:outerShdw>
                </a:effectLst>
              </a:rPr>
              <a:t>é intervenciones son efectivas?</a:t>
            </a:r>
            <a:endParaRPr lang="es-ES_tradnl" altLang="es-AR" sz="2800" smtClean="0">
              <a:solidFill>
                <a:srgbClr val="0070C0"/>
              </a:solidFill>
              <a:effectLst>
                <a:outerShdw blurRad="38100" dist="38100" dir="2700000" algn="tl">
                  <a:srgbClr val="C0C0C0"/>
                </a:outerShdw>
              </a:effectLst>
            </a:endParaRPr>
          </a:p>
        </p:txBody>
      </p:sp>
      <p:sp>
        <p:nvSpPr>
          <p:cNvPr id="95235" name="Marcador de contenido 2"/>
          <p:cNvSpPr>
            <a:spLocks noGrp="1"/>
          </p:cNvSpPr>
          <p:nvPr>
            <p:ph idx="1"/>
          </p:nvPr>
        </p:nvSpPr>
        <p:spPr>
          <a:xfrm>
            <a:off x="971550" y="1484313"/>
            <a:ext cx="7704138" cy="4351337"/>
          </a:xfrm>
        </p:spPr>
        <p:txBody>
          <a:bodyPr/>
          <a:lstStyle/>
          <a:p>
            <a:pPr eaLnBrk="1" hangingPunct="1"/>
            <a:r>
              <a:rPr lang="es-ES_tradnl" altLang="es-ES_tradnl" sz="2400" smtClean="0"/>
              <a:t>Intensivas</a:t>
            </a:r>
          </a:p>
          <a:p>
            <a:pPr eaLnBrk="1" hangingPunct="1"/>
            <a:r>
              <a:rPr lang="es-ES_tradnl" altLang="es-ES_tradnl" sz="2400" smtClean="0"/>
              <a:t>Sistemáticas</a:t>
            </a:r>
          </a:p>
          <a:p>
            <a:pPr eaLnBrk="1" hangingPunct="1"/>
            <a:r>
              <a:rPr lang="es-ES_tradnl" altLang="es-ES_tradnl" sz="2400" smtClean="0"/>
              <a:t>Inicio en fases tempranas del desarrollo infantil </a:t>
            </a:r>
          </a:p>
          <a:p>
            <a:pPr eaLnBrk="1" hangingPunct="1"/>
            <a:r>
              <a:rPr lang="es-ES_tradnl" altLang="es-ES_tradnl" sz="2400" smtClean="0"/>
              <a:t>Sostenidas en tiempo </a:t>
            </a:r>
          </a:p>
          <a:p>
            <a:pPr eaLnBrk="1" hangingPunct="1"/>
            <a:r>
              <a:rPr lang="es-ES_tradnl" altLang="es-ES_tradnl" sz="2400" smtClean="0"/>
              <a:t>Validez ecol</a:t>
            </a:r>
            <a:r>
              <a:rPr lang="es-ES" altLang="es-ES_tradnl" sz="2400" smtClean="0"/>
              <a:t>ógica</a:t>
            </a:r>
          </a:p>
          <a:p>
            <a:pPr eaLnBrk="1" hangingPunct="1"/>
            <a:r>
              <a:rPr lang="es-ES" altLang="es-ES_tradnl" sz="2400" smtClean="0"/>
              <a:t>Aplicables dentro de los contextos de desarrollo</a:t>
            </a:r>
          </a:p>
          <a:p>
            <a:pPr eaLnBrk="1" hangingPunct="1"/>
            <a:r>
              <a:rPr lang="es-ES" altLang="es-ES_tradnl" sz="2400" smtClean="0"/>
              <a:t>Motivantes</a:t>
            </a:r>
          </a:p>
          <a:p>
            <a:pPr eaLnBrk="1" hangingPunct="1"/>
            <a:r>
              <a:rPr lang="es-ES" altLang="es-ES_tradnl" sz="2400" smtClean="0"/>
              <a:t>Lúdico</a:t>
            </a:r>
            <a:endParaRPr lang="es-ES_tradnl" altLang="es-ES_tradnl" sz="2400" smtClean="0"/>
          </a:p>
        </p:txBody>
      </p:sp>
      <p:pic>
        <p:nvPicPr>
          <p:cNvPr id="95236" name="Picture 8" descr="ANd9GcRYfOshHK6fDtPcUqu0xXp3eFCAwyKabBlf4staGk4i26KnvKTnWeCZDJDsK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9338" y="4581525"/>
            <a:ext cx="28035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6258" name="Marcador de contenido 2"/>
          <p:cNvSpPr>
            <a:spLocks noGrp="1"/>
          </p:cNvSpPr>
          <p:nvPr>
            <p:ph idx="1"/>
          </p:nvPr>
        </p:nvSpPr>
        <p:spPr>
          <a:xfrm>
            <a:off x="628650" y="333375"/>
            <a:ext cx="7886700" cy="5843588"/>
          </a:xfrm>
        </p:spPr>
        <p:txBody>
          <a:bodyPr/>
          <a:lstStyle/>
          <a:p>
            <a:pPr marL="0" indent="0" eaLnBrk="1" hangingPunct="1">
              <a:buFont typeface="Wingdings 3" panose="05040102010807070707" pitchFamily="18" charset="2"/>
              <a:buNone/>
            </a:pPr>
            <a:r>
              <a:rPr lang="es-ES_tradnl" altLang="es-AR" sz="2400" b="1" smtClean="0">
                <a:solidFill>
                  <a:srgbClr val="C00000"/>
                </a:solidFill>
              </a:rPr>
              <a:t>Adaptaciones curriculares  </a:t>
            </a:r>
            <a:r>
              <a:rPr lang="es-ES_tradnl" altLang="es-AR" smtClean="0"/>
              <a:t>(Korzeniowski, 2017)</a:t>
            </a:r>
            <a:r>
              <a:rPr lang="es-ES_tradnl" altLang="es-AR" sz="2400" smtClean="0"/>
              <a:t>. </a:t>
            </a:r>
          </a:p>
          <a:p>
            <a:pPr marL="0" indent="0" eaLnBrk="1" hangingPunct="1">
              <a:buFont typeface="Wingdings 3" panose="05040102010807070707" pitchFamily="18" charset="2"/>
              <a:buNone/>
            </a:pPr>
            <a:endParaRPr lang="es-ES_tradnl" altLang="es-AR" sz="2400" smtClean="0"/>
          </a:p>
          <a:p>
            <a:pPr marL="0" indent="0" eaLnBrk="1" hangingPunct="1"/>
            <a:r>
              <a:rPr lang="es-ES_tradnl" altLang="es-AR" sz="2400" smtClean="0"/>
              <a:t>Requieren la participación activa de los niños</a:t>
            </a:r>
          </a:p>
          <a:p>
            <a:pPr marL="0" indent="0" eaLnBrk="1" hangingPunct="1"/>
            <a:r>
              <a:rPr lang="es-ES_tradnl" altLang="es-AR" sz="2400" smtClean="0"/>
              <a:t>Reducen el estrés en el aula</a:t>
            </a:r>
          </a:p>
          <a:p>
            <a:pPr marL="0" indent="0" eaLnBrk="1" hangingPunct="1"/>
            <a:r>
              <a:rPr lang="es-ES_tradnl" altLang="es-AR" sz="2400" smtClean="0"/>
              <a:t>Cultivan el juego, la autoconfianza, </a:t>
            </a:r>
          </a:p>
          <a:p>
            <a:pPr marL="0" indent="0" eaLnBrk="1" hangingPunct="1"/>
            <a:r>
              <a:rPr lang="es-ES_tradnl" altLang="es-AR" sz="2400" smtClean="0"/>
              <a:t>Promueven el desarrollo social, emocional, acompañado de un mayor desarrollo de las FE y del rendimiento escolar. </a:t>
            </a:r>
          </a:p>
          <a:p>
            <a:pPr marL="0" indent="0" eaLnBrk="1" hangingPunct="1"/>
            <a:r>
              <a:rPr lang="es-ES_tradnl" altLang="es-AR" sz="2400" smtClean="0"/>
              <a:t>Accesibles a más niños, </a:t>
            </a:r>
          </a:p>
          <a:p>
            <a:pPr marL="0" indent="0" eaLnBrk="1" hangingPunct="1"/>
            <a:r>
              <a:rPr lang="es-ES_tradnl" altLang="es-AR" sz="2400" smtClean="0"/>
              <a:t>Pueden iniciarse tempranamente y sostenerse a lo largo de toda la escolaridad. </a:t>
            </a:r>
          </a:p>
          <a:p>
            <a:pPr marL="0" indent="0" eaLnBrk="1" hangingPunct="1"/>
            <a:r>
              <a:rPr lang="es-ES_tradnl" altLang="es-AR" sz="2400" smtClean="0"/>
              <a:t>Incluyen capacitaciones para padres y docentes</a:t>
            </a:r>
          </a:p>
          <a:p>
            <a:pPr marL="0" indent="0" eaLnBrk="1" hangingPunct="1"/>
            <a:endParaRPr lang="es-ES_tradnl" altLang="es-AR" sz="2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7282" name="Título 1"/>
          <p:cNvSpPr>
            <a:spLocks noGrp="1"/>
          </p:cNvSpPr>
          <p:nvPr>
            <p:ph type="title"/>
          </p:nvPr>
        </p:nvSpPr>
        <p:spPr>
          <a:xfrm>
            <a:off x="628650" y="365125"/>
            <a:ext cx="7886700" cy="615950"/>
          </a:xfrm>
        </p:spPr>
        <p:txBody>
          <a:bodyPr/>
          <a:lstStyle/>
          <a:p>
            <a:pPr algn="ctr" eaLnBrk="1" hangingPunct="1"/>
            <a:r>
              <a:rPr lang="es-ES" altLang="es-AR" sz="2200" b="1" smtClean="0">
                <a:solidFill>
                  <a:srgbClr val="C00000"/>
                </a:solidFill>
              </a:rPr>
              <a:t>Estrategias para estimular las funciones ejecutivas en el contexto escolar</a:t>
            </a:r>
            <a:endParaRPr lang="es-ES_tradnl" altLang="es-AR" sz="2200" b="1" smtClean="0">
              <a:solidFill>
                <a:srgbClr val="C00000"/>
              </a:solidFill>
            </a:endParaRPr>
          </a:p>
        </p:txBody>
      </p:sp>
      <p:sp>
        <p:nvSpPr>
          <p:cNvPr id="97283" name="Marcador de contenido 2"/>
          <p:cNvSpPr>
            <a:spLocks noGrp="1"/>
          </p:cNvSpPr>
          <p:nvPr>
            <p:ph idx="1"/>
          </p:nvPr>
        </p:nvSpPr>
        <p:spPr>
          <a:xfrm>
            <a:off x="628650" y="1268413"/>
            <a:ext cx="7886700" cy="5124450"/>
          </a:xfrm>
        </p:spPr>
        <p:txBody>
          <a:bodyPr/>
          <a:lstStyle/>
          <a:p>
            <a:pPr marL="0" indent="0" algn="just" eaLnBrk="1" hangingPunct="1">
              <a:lnSpc>
                <a:spcPct val="80000"/>
              </a:lnSpc>
              <a:buFont typeface="Wingdings 3" panose="05040102010807070707" pitchFamily="18" charset="2"/>
              <a:buNone/>
            </a:pPr>
            <a:r>
              <a:rPr lang="es-ES_tradnl" altLang="es-AR" sz="2200" b="1" smtClean="0">
                <a:solidFill>
                  <a:srgbClr val="0070C0"/>
                </a:solidFill>
              </a:rPr>
              <a:t>Metodolog</a:t>
            </a:r>
            <a:r>
              <a:rPr lang="es-ES" altLang="es-AR" sz="2200" b="1" smtClean="0">
                <a:solidFill>
                  <a:srgbClr val="0070C0"/>
                </a:solidFill>
              </a:rPr>
              <a:t>ía de Trabajo</a:t>
            </a:r>
          </a:p>
          <a:p>
            <a:pPr marL="0" indent="0" algn="just" eaLnBrk="1" hangingPunct="1">
              <a:lnSpc>
                <a:spcPct val="80000"/>
              </a:lnSpc>
            </a:pPr>
            <a:r>
              <a:rPr lang="es-ES" altLang="es-AR" sz="2200" smtClean="0"/>
              <a:t>Vygostky: </a:t>
            </a:r>
            <a:r>
              <a:rPr lang="es-ES_tradnl" altLang="es-AR" sz="2200" smtClean="0"/>
              <a:t>proceso de heterorregulación a uno de autorregulación. </a:t>
            </a:r>
          </a:p>
          <a:p>
            <a:pPr marL="0" indent="0" algn="just" eaLnBrk="1" hangingPunct="1">
              <a:lnSpc>
                <a:spcPct val="80000"/>
              </a:lnSpc>
            </a:pPr>
            <a:r>
              <a:rPr lang="es-ES_tradnl" altLang="es-AR" sz="2200" smtClean="0"/>
              <a:t>Enseñanza en fases: donde se produce una sesión gradual de la responsabilidad del aprendiz en la gestión de su proceso de aprendizaje.</a:t>
            </a:r>
          </a:p>
          <a:p>
            <a:pPr marL="0" indent="0" algn="just" eaLnBrk="1" hangingPunct="1">
              <a:lnSpc>
                <a:spcPct val="80000"/>
              </a:lnSpc>
            </a:pPr>
            <a:endParaRPr lang="es-ES_tradnl" altLang="es-AR" sz="900" smtClean="0"/>
          </a:p>
          <a:p>
            <a:pPr marL="914400" lvl="1" indent="-457200" algn="just" eaLnBrk="1" hangingPunct="1">
              <a:lnSpc>
                <a:spcPct val="80000"/>
              </a:lnSpc>
              <a:buFont typeface="Wingdings 3" panose="05040102010807070707" pitchFamily="18" charset="2"/>
              <a:buAutoNum type="arabicParenR"/>
            </a:pPr>
            <a:r>
              <a:rPr lang="es-ES_tradnl" altLang="es-AR" sz="1900" smtClean="0">
                <a:solidFill>
                  <a:srgbClr val="C00000"/>
                </a:solidFill>
              </a:rPr>
              <a:t>Explicitación de la estrategia:  </a:t>
            </a:r>
            <a:r>
              <a:rPr lang="es-ES_tradnl" altLang="es-AR" sz="1900" smtClean="0"/>
              <a:t>instrucciones verbales, modelado, análisis de casos de pensamiento.</a:t>
            </a:r>
          </a:p>
          <a:p>
            <a:pPr marL="914400" lvl="1" indent="-457200" algn="just" eaLnBrk="1" hangingPunct="1">
              <a:lnSpc>
                <a:spcPct val="80000"/>
              </a:lnSpc>
              <a:buFont typeface="Wingdings 3" panose="05040102010807070707" pitchFamily="18" charset="2"/>
              <a:buAutoNum type="arabicParenR"/>
            </a:pPr>
            <a:endParaRPr lang="es-ES_tradnl" altLang="es-AR" sz="1900" smtClean="0"/>
          </a:p>
          <a:p>
            <a:pPr marL="914400" lvl="1" indent="-457200" algn="just" eaLnBrk="1" hangingPunct="1">
              <a:lnSpc>
                <a:spcPct val="80000"/>
              </a:lnSpc>
              <a:buFont typeface="Wingdings 3" panose="05040102010807070707" pitchFamily="18" charset="2"/>
              <a:buAutoNum type="arabicParenR"/>
            </a:pPr>
            <a:r>
              <a:rPr lang="es-ES_tradnl" altLang="es-AR" sz="1900" smtClean="0">
                <a:solidFill>
                  <a:srgbClr val="C00000"/>
                </a:solidFill>
              </a:rPr>
              <a:t>Práctica guiada: </a:t>
            </a:r>
            <a:r>
              <a:rPr lang="es-ES_tradnl" altLang="es-AR" sz="1900" smtClean="0"/>
              <a:t>hojas o pautas de pensamiento, discusión sobre el proceso de pensamiento, enseñanza cooperativa.</a:t>
            </a:r>
          </a:p>
          <a:p>
            <a:pPr marL="914400" lvl="1" indent="-457200" algn="just" eaLnBrk="1" hangingPunct="1">
              <a:lnSpc>
                <a:spcPct val="80000"/>
              </a:lnSpc>
              <a:buFont typeface="Wingdings 3" panose="05040102010807070707" pitchFamily="18" charset="2"/>
              <a:buAutoNum type="arabicParenR"/>
            </a:pPr>
            <a:endParaRPr lang="es-ES_tradnl" altLang="es-AR" sz="1900" smtClean="0"/>
          </a:p>
          <a:p>
            <a:pPr marL="914400" lvl="1" indent="-457200" algn="just" eaLnBrk="1" hangingPunct="1">
              <a:lnSpc>
                <a:spcPct val="80000"/>
              </a:lnSpc>
              <a:buFont typeface="Wingdings 3" panose="05040102010807070707" pitchFamily="18" charset="2"/>
              <a:buAutoNum type="arabicParenR"/>
            </a:pPr>
            <a:r>
              <a:rPr lang="es-ES_tradnl" altLang="es-AR" sz="1900" smtClean="0">
                <a:solidFill>
                  <a:srgbClr val="C00000"/>
                </a:solidFill>
              </a:rPr>
              <a:t>Práctica autónoma: </a:t>
            </a:r>
            <a:r>
              <a:rPr lang="es-ES_tradnl" altLang="es-AR" sz="1900" smtClean="0"/>
              <a:t>enseñanza recíproca, tutoría entre iguales.</a:t>
            </a:r>
          </a:p>
          <a:p>
            <a:pPr marL="0" indent="0" algn="just" eaLnBrk="1" hangingPunct="1">
              <a:lnSpc>
                <a:spcPct val="80000"/>
              </a:lnSpc>
            </a:pPr>
            <a:endParaRPr lang="es-ES_tradnl" altLang="es-AR" sz="22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8306" name="Marcador de contenido 2"/>
          <p:cNvSpPr>
            <a:spLocks noGrp="1"/>
          </p:cNvSpPr>
          <p:nvPr>
            <p:ph idx="1"/>
          </p:nvPr>
        </p:nvSpPr>
        <p:spPr>
          <a:xfrm>
            <a:off x="611188" y="692150"/>
            <a:ext cx="7886700" cy="5976938"/>
          </a:xfrm>
        </p:spPr>
        <p:txBody>
          <a:bodyPr/>
          <a:lstStyle/>
          <a:p>
            <a:pPr marL="0" indent="0" algn="just" eaLnBrk="1" hangingPunct="1">
              <a:lnSpc>
                <a:spcPct val="80000"/>
              </a:lnSpc>
              <a:buFont typeface="Wingdings 3" panose="05040102010807070707" pitchFamily="18" charset="2"/>
              <a:buNone/>
            </a:pPr>
            <a:r>
              <a:rPr lang="es-ES_tradnl" altLang="es-AR" sz="2200" b="1" smtClean="0">
                <a:solidFill>
                  <a:srgbClr val="C00000"/>
                </a:solidFill>
              </a:rPr>
              <a:t>Sentido de Coherencia </a:t>
            </a:r>
            <a:r>
              <a:rPr lang="es-ES_tradnl" altLang="es-AR" sz="2200" smtClean="0"/>
              <a:t>(Moraine, 2014)</a:t>
            </a:r>
          </a:p>
          <a:p>
            <a:pPr marL="0" indent="0" algn="just" eaLnBrk="1" hangingPunct="1">
              <a:lnSpc>
                <a:spcPct val="80000"/>
              </a:lnSpc>
              <a:buFont typeface="Wingdings 3" panose="05040102010807070707" pitchFamily="18" charset="2"/>
              <a:buNone/>
            </a:pPr>
            <a:endParaRPr lang="es-ES_tradnl" altLang="es-AR" sz="2200" smtClean="0"/>
          </a:p>
          <a:p>
            <a:pPr marL="0" indent="0" algn="just" eaLnBrk="1" hangingPunct="1">
              <a:lnSpc>
                <a:spcPct val="80000"/>
              </a:lnSpc>
            </a:pPr>
            <a:r>
              <a:rPr lang="es-ES_tradnl" altLang="es-AR" sz="2200" b="1" smtClean="0">
                <a:solidFill>
                  <a:srgbClr val="0070C0"/>
                </a:solidFill>
              </a:rPr>
              <a:t>Comprensibilidad:</a:t>
            </a:r>
            <a:r>
              <a:rPr lang="es-ES_tradnl" altLang="es-AR" sz="2200" smtClean="0">
                <a:solidFill>
                  <a:srgbClr val="0070C0"/>
                </a:solidFill>
              </a:rPr>
              <a:t> </a:t>
            </a:r>
            <a:r>
              <a:rPr lang="es-ES_tradnl" altLang="es-AR" sz="2200" smtClean="0"/>
              <a:t>¿El estudiante comprende lo que se le ha preguntado? ¿Tiene un sentido de orden o previsibilidad en su aprendizaje? ¿Son claras sus expectativas?</a:t>
            </a:r>
          </a:p>
          <a:p>
            <a:pPr marL="0" indent="0" algn="just" eaLnBrk="1" hangingPunct="1">
              <a:lnSpc>
                <a:spcPct val="80000"/>
              </a:lnSpc>
            </a:pPr>
            <a:endParaRPr lang="es-ES_tradnl" altLang="es-AR" sz="2200" smtClean="0"/>
          </a:p>
          <a:p>
            <a:pPr marL="0" indent="0" algn="just" eaLnBrk="1" hangingPunct="1">
              <a:lnSpc>
                <a:spcPct val="80000"/>
              </a:lnSpc>
            </a:pPr>
            <a:r>
              <a:rPr lang="es-ES_tradnl" altLang="es-AR" sz="2200" b="1" smtClean="0">
                <a:solidFill>
                  <a:srgbClr val="0070C0"/>
                </a:solidFill>
              </a:rPr>
              <a:t>Sentido:</a:t>
            </a:r>
            <a:r>
              <a:rPr lang="es-ES_tradnl" altLang="es-AR" sz="2200" smtClean="0">
                <a:solidFill>
                  <a:srgbClr val="0070C0"/>
                </a:solidFill>
              </a:rPr>
              <a:t> </a:t>
            </a:r>
            <a:r>
              <a:rPr lang="es-ES_tradnl" altLang="es-AR" sz="2200" smtClean="0"/>
              <a:t>¿El estudiante encuentra sentido a su aprendizaje, le resulta interesante? ¿Se preocupa por el contenido que está aprendiendo? ¿Es relevante para él? ¿Cree que esta experiencia está siendo valiosa?</a:t>
            </a:r>
          </a:p>
          <a:p>
            <a:pPr marL="0" indent="0" algn="just" eaLnBrk="1" hangingPunct="1">
              <a:lnSpc>
                <a:spcPct val="80000"/>
              </a:lnSpc>
            </a:pPr>
            <a:endParaRPr lang="es-ES_tradnl" altLang="es-AR" sz="2200" smtClean="0"/>
          </a:p>
          <a:p>
            <a:pPr marL="0" indent="0" algn="just" eaLnBrk="1" hangingPunct="1">
              <a:lnSpc>
                <a:spcPct val="80000"/>
              </a:lnSpc>
            </a:pPr>
            <a:r>
              <a:rPr lang="es-ES_tradnl" altLang="es-AR" sz="2200" b="1" smtClean="0">
                <a:solidFill>
                  <a:srgbClr val="0070C0"/>
                </a:solidFill>
              </a:rPr>
              <a:t>Manejabilidad:</a:t>
            </a:r>
            <a:r>
              <a:rPr lang="es-ES_tradnl" altLang="es-AR" sz="2200" smtClean="0">
                <a:solidFill>
                  <a:srgbClr val="0070C0"/>
                </a:solidFill>
              </a:rPr>
              <a:t> </a:t>
            </a:r>
            <a:r>
              <a:rPr lang="es-ES_tradnl" altLang="es-AR" sz="2200" smtClean="0"/>
              <a:t>¿Cree que tiene las habilidades y el apoyo necesario para aprender? ¿Cree que tiene su entorno de aprendizaje bajo control? ¿Tiene las herramientas para aprender?</a:t>
            </a:r>
          </a:p>
          <a:p>
            <a:pPr marL="0" indent="0" algn="just" eaLnBrk="1" hangingPunct="1">
              <a:lnSpc>
                <a:spcPct val="80000"/>
              </a:lnSpc>
            </a:pPr>
            <a:endParaRPr lang="es-ES_tradnl" altLang="es-AR" sz="22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9330" name="Marcador de contenido 2"/>
          <p:cNvSpPr>
            <a:spLocks noGrp="1"/>
          </p:cNvSpPr>
          <p:nvPr>
            <p:ph idx="1"/>
          </p:nvPr>
        </p:nvSpPr>
        <p:spPr>
          <a:xfrm>
            <a:off x="628650" y="765175"/>
            <a:ext cx="7886700" cy="5411788"/>
          </a:xfrm>
        </p:spPr>
        <p:txBody>
          <a:bodyPr/>
          <a:lstStyle/>
          <a:p>
            <a:pPr algn="just" eaLnBrk="1" hangingPunct="1"/>
            <a:r>
              <a:rPr lang="es-ES_tradnl" altLang="es-ES_tradnl" sz="2400" smtClean="0"/>
              <a:t>Educadores: guiar, acompañar y cultivar al que aprende a través de su propio camino personal de aprendizaje; proporcionar las herramientas la estructura, la guía y el entorno para que los estudiantes puedan </a:t>
            </a:r>
            <a:r>
              <a:rPr lang="es-ES_tradnl" altLang="es-ES_tradnl" sz="2400" i="1" smtClean="0">
                <a:solidFill>
                  <a:srgbClr val="0070C0"/>
                </a:solidFill>
              </a:rPr>
              <a:t>aprender tal como ellos son </a:t>
            </a:r>
            <a:r>
              <a:rPr lang="es-ES_tradnl" altLang="es-ES_tradnl" smtClean="0"/>
              <a:t>(Moraine, 2014) </a:t>
            </a:r>
            <a:r>
              <a:rPr lang="es-ES_tradnl" altLang="es-ES_tradnl" sz="2400" i="1" smtClean="0"/>
              <a:t>.</a:t>
            </a:r>
          </a:p>
          <a:p>
            <a:pPr algn="just" eaLnBrk="1" hangingPunct="1"/>
            <a:endParaRPr lang="es-ES_tradnl" altLang="es-ES_tradnl" sz="2400" smtClean="0"/>
          </a:p>
          <a:p>
            <a:pPr algn="just" eaLnBrk="1" hangingPunct="1"/>
            <a:r>
              <a:rPr lang="es-ES_tradnl" altLang="es-ES_tradnl" sz="2400" smtClean="0"/>
              <a:t>En el proceso de aprendizaje de estas capacidades cognitivas, los escolares deben encontrar sentido o relevancia a dicho aprendizaje, deben comprender lo que están aprendiendo y tener un cierto grado de manejabilidad sobre el proceso de aprendizaje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Imagen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817813" y="2182813"/>
            <a:ext cx="35385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lamada rectangular redondeada 6"/>
          <p:cNvSpPr/>
          <p:nvPr/>
        </p:nvSpPr>
        <p:spPr>
          <a:xfrm>
            <a:off x="6372225" y="219075"/>
            <a:ext cx="2720975" cy="3927475"/>
          </a:xfrm>
          <a:prstGeom prst="wedgeRoundRectCallout">
            <a:avLst>
              <a:gd name="adj1" fmla="val -83692"/>
              <a:gd name="adj2" fmla="val -62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s-ES" altLang="es-AR" smtClean="0">
                <a:solidFill>
                  <a:srgbClr val="FFFFFF"/>
                </a:solidFill>
                <a:latin typeface="Century Gothic" panose="020B0502020202020204" pitchFamily="34" charset="0"/>
              </a:rPr>
              <a:t>Establecer y mantener la interacci</a:t>
            </a:r>
            <a:r>
              <a:rPr lang="es-ES_tradnl" altLang="es-AR" smtClean="0">
                <a:solidFill>
                  <a:srgbClr val="FFFFFF"/>
                </a:solidFill>
                <a:latin typeface="Century Gothic" panose="020B0502020202020204" pitchFamily="34" charset="0"/>
              </a:rPr>
              <a:t>ón.</a:t>
            </a:r>
          </a:p>
          <a:p>
            <a:pPr algn="ctr">
              <a:defRPr/>
            </a:pPr>
            <a:r>
              <a:rPr lang="es-ES_tradnl" altLang="es-AR" smtClean="0">
                <a:solidFill>
                  <a:srgbClr val="FFFFFF"/>
                </a:solidFill>
                <a:latin typeface="Century Gothic" panose="020B0502020202020204" pitchFamily="34" charset="0"/>
              </a:rPr>
              <a:t>Ajustar el andamiaje al nivel cognitivo del niño</a:t>
            </a:r>
          </a:p>
          <a:p>
            <a:pPr algn="ctr">
              <a:defRPr/>
            </a:pPr>
            <a:r>
              <a:rPr lang="es-ES_tradnl" altLang="es-AR" smtClean="0">
                <a:solidFill>
                  <a:srgbClr val="FFFFFF"/>
                </a:solidFill>
                <a:latin typeface="Century Gothic" panose="020B0502020202020204" pitchFamily="34" charset="0"/>
              </a:rPr>
              <a:t>Ofrecer los recursos </a:t>
            </a:r>
            <a:r>
              <a:rPr lang="es-ES" altLang="es-AR" smtClean="0">
                <a:solidFill>
                  <a:srgbClr val="FFFFFF"/>
                </a:solidFill>
                <a:latin typeface="Century Gothic" panose="020B0502020202020204" pitchFamily="34" charset="0"/>
              </a:rPr>
              <a:t>lingüísticos y cognitivos.</a:t>
            </a:r>
          </a:p>
          <a:p>
            <a:pPr algn="ctr">
              <a:defRPr/>
            </a:pPr>
            <a:r>
              <a:rPr lang="es-ES" altLang="es-AR" smtClean="0">
                <a:solidFill>
                  <a:srgbClr val="FFFFFF"/>
                </a:solidFill>
                <a:latin typeface="Century Gothic" panose="020B0502020202020204" pitchFamily="34" charset="0"/>
              </a:rPr>
              <a:t>Inducen a reflexionar sobre sus acciones</a:t>
            </a:r>
          </a:p>
          <a:p>
            <a:pPr algn="ctr">
              <a:defRPr/>
            </a:pPr>
            <a:r>
              <a:rPr lang="es-ES" altLang="es-AR" smtClean="0">
                <a:solidFill>
                  <a:srgbClr val="FFFFFF"/>
                </a:solidFill>
                <a:latin typeface="Century Gothic" panose="020B0502020202020204" pitchFamily="34" charset="0"/>
              </a:rPr>
              <a:t>Act</a:t>
            </a:r>
            <a:r>
              <a:rPr lang="es-ES_tradnl" altLang="es-AR" smtClean="0">
                <a:solidFill>
                  <a:srgbClr val="FFFFFF"/>
                </a:solidFill>
                <a:latin typeface="Century Gothic" panose="020B0502020202020204" pitchFamily="34" charset="0"/>
              </a:rPr>
              <a:t>úan</a:t>
            </a:r>
            <a:r>
              <a:rPr lang="es-ES" altLang="es-AR" smtClean="0">
                <a:solidFill>
                  <a:srgbClr val="FFFFFF"/>
                </a:solidFill>
                <a:latin typeface="Century Gothic" panose="020B0502020202020204" pitchFamily="34" charset="0"/>
              </a:rPr>
              <a:t> como una forma auxiliar de FE</a:t>
            </a:r>
          </a:p>
        </p:txBody>
      </p:sp>
      <p:sp>
        <p:nvSpPr>
          <p:cNvPr id="8" name="Llamada rectangular redondeada 7"/>
          <p:cNvSpPr/>
          <p:nvPr/>
        </p:nvSpPr>
        <p:spPr>
          <a:xfrm>
            <a:off x="395288" y="549275"/>
            <a:ext cx="2300287" cy="5111750"/>
          </a:xfrm>
          <a:prstGeom prst="wedgeRoundRectCallout">
            <a:avLst>
              <a:gd name="adj1" fmla="val 66763"/>
              <a:gd name="adj2" fmla="val -25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El nivel cognitivo del niño determina el tipo y calidad del andamiaje.</a:t>
            </a:r>
          </a:p>
          <a:p>
            <a:pPr algn="ctr">
              <a:defRPr/>
            </a:pPr>
            <a:r>
              <a:rPr lang="es-ES" dirty="0"/>
              <a:t>Construcciones parciales.</a:t>
            </a:r>
          </a:p>
          <a:p>
            <a:pPr algn="ctr">
              <a:defRPr/>
            </a:pPr>
            <a:r>
              <a:rPr lang="es-ES" dirty="0"/>
              <a:t>Practica continuada y sostenida externamente, permite al niño desarrollar sus FE</a:t>
            </a:r>
          </a:p>
        </p:txBody>
      </p:sp>
      <p:sp>
        <p:nvSpPr>
          <p:cNvPr id="14" name="Line 22"/>
          <p:cNvSpPr>
            <a:spLocks noChangeShapeType="1"/>
          </p:cNvSpPr>
          <p:nvPr/>
        </p:nvSpPr>
        <p:spPr bwMode="auto">
          <a:xfrm>
            <a:off x="171450" y="6524625"/>
            <a:ext cx="865188"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dirty="0">
              <a:latin typeface="Arial" charset="0"/>
            </a:endParaRPr>
          </a:p>
        </p:txBody>
      </p:sp>
      <p:sp>
        <p:nvSpPr>
          <p:cNvPr id="15" name="Rectangle 21"/>
          <p:cNvSpPr>
            <a:spLocks noChangeArrowheads="1"/>
          </p:cNvSpPr>
          <p:nvPr/>
        </p:nvSpPr>
        <p:spPr bwMode="auto">
          <a:xfrm>
            <a:off x="77788" y="6561138"/>
            <a:ext cx="537368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s-AR" altLang="es-AR" sz="900" smtClean="0"/>
              <a:t>Bibok, Carpendale &amp; Muller, 2009; </a:t>
            </a:r>
            <a:r>
              <a:rPr lang="es-ES_tradnl" altLang="es-AR" sz="900" smtClean="0"/>
              <a:t>Carrasco &amp; Fernández, 1998; Sastre-Riba, 2006</a:t>
            </a:r>
            <a:r>
              <a:rPr lang="es-AR" altLang="es-AR" sz="900" smtClean="0"/>
              <a:t> ; </a:t>
            </a:r>
            <a:r>
              <a:rPr lang="es-ES_tradnl" altLang="es-AR" sz="900" smtClean="0"/>
              <a:t>Vygostki, 1991</a:t>
            </a:r>
            <a:endParaRPr lang="es-ES_tradnl" altLang="es-ES" sz="9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760413"/>
          </a:xfrm>
        </p:spPr>
        <p:txBody>
          <a:bodyPr rtlCol="0">
            <a:normAutofit fontScale="90000"/>
          </a:bodyPr>
          <a:lstStyle/>
          <a:p>
            <a:pPr algn="ctr" eaLnBrk="1" fontAlgn="auto" hangingPunct="1">
              <a:spcAft>
                <a:spcPts val="0"/>
              </a:spcAft>
              <a:defRPr/>
            </a:pPr>
            <a:r>
              <a:rPr lang="es-ES_tradnl" sz="2400" b="1" dirty="0">
                <a:solidFill>
                  <a:srgbClr val="0070C0"/>
                </a:solidFill>
                <a:latin typeface="+mn-lt"/>
              </a:rPr>
              <a:t>Identificar las fortalezas y debilidades en el FE de los </a:t>
            </a:r>
            <a:r>
              <a:rPr lang="es-ES_tradnl" sz="2400" b="1" dirty="0" smtClean="0">
                <a:solidFill>
                  <a:srgbClr val="0070C0"/>
                </a:solidFill>
                <a:latin typeface="+mn-lt"/>
              </a:rPr>
              <a:t>escolares</a:t>
            </a:r>
            <a:endParaRPr lang="es-ES_tradnl" sz="2400" b="1" dirty="0">
              <a:solidFill>
                <a:srgbClr val="0070C0"/>
              </a:solidFill>
              <a:latin typeface="+mn-lt"/>
            </a:endParaRPr>
          </a:p>
        </p:txBody>
      </p:sp>
      <p:sp>
        <p:nvSpPr>
          <p:cNvPr id="101379" name="Marcador de contenido 2"/>
          <p:cNvSpPr>
            <a:spLocks noGrp="1"/>
          </p:cNvSpPr>
          <p:nvPr>
            <p:ph idx="1"/>
          </p:nvPr>
        </p:nvSpPr>
        <p:spPr>
          <a:xfrm>
            <a:off x="323850" y="1412875"/>
            <a:ext cx="8191500" cy="5111750"/>
          </a:xfrm>
        </p:spPr>
        <p:txBody>
          <a:bodyPr/>
          <a:lstStyle/>
          <a:p>
            <a:pPr algn="just" eaLnBrk="1" hangingPunct="1">
              <a:lnSpc>
                <a:spcPct val="90000"/>
              </a:lnSpc>
            </a:pPr>
            <a:r>
              <a:rPr lang="es-ES_tradnl" altLang="es-AR" sz="2200" b="1" smtClean="0">
                <a:solidFill>
                  <a:srgbClr val="C00000"/>
                </a:solidFill>
              </a:rPr>
              <a:t>Escala de Funcionamiento Ejecutivo para niños </a:t>
            </a:r>
            <a:r>
              <a:rPr lang="es-ES_tradnl" altLang="es-AR" sz="2200" smtClean="0"/>
              <a:t>(EFE, Korzeniowski &amp; Ison, 2015): Control Atencional, Control Inhibitorio, Metacognición, Organización, Planificación y Flexibilidad Cognitiva.</a:t>
            </a:r>
          </a:p>
          <a:p>
            <a:pPr algn="just" eaLnBrk="1" hangingPunct="1">
              <a:lnSpc>
                <a:spcPct val="90000"/>
              </a:lnSpc>
            </a:pPr>
            <a:endParaRPr lang="es-ES_tradnl" altLang="es-AR" sz="2000" smtClean="0"/>
          </a:p>
          <a:p>
            <a:pPr lvl="1" algn="just" eaLnBrk="1" hangingPunct="1">
              <a:lnSpc>
                <a:spcPct val="90000"/>
              </a:lnSpc>
              <a:buFont typeface="Wingdings" panose="05000000000000000000" pitchFamily="2" charset="2"/>
              <a:buChar char="ü"/>
            </a:pPr>
            <a:r>
              <a:rPr lang="es-ES_tradnl" altLang="es-AR" sz="1700" smtClean="0"/>
              <a:t>Versi</a:t>
            </a:r>
            <a:r>
              <a:rPr lang="es-ES" altLang="es-AR" sz="1700" smtClean="0"/>
              <a:t>ón docente</a:t>
            </a:r>
          </a:p>
          <a:p>
            <a:pPr lvl="1" algn="just" eaLnBrk="1" hangingPunct="1">
              <a:lnSpc>
                <a:spcPct val="90000"/>
              </a:lnSpc>
              <a:buFont typeface="Wingdings" panose="05000000000000000000" pitchFamily="2" charset="2"/>
              <a:buChar char="ü"/>
            </a:pPr>
            <a:r>
              <a:rPr lang="es-ES" altLang="es-AR" sz="1700" smtClean="0"/>
              <a:t>30 ítems</a:t>
            </a:r>
          </a:p>
          <a:p>
            <a:pPr lvl="1" algn="just" eaLnBrk="1" hangingPunct="1">
              <a:lnSpc>
                <a:spcPct val="90000"/>
              </a:lnSpc>
              <a:buFont typeface="Wingdings" panose="05000000000000000000" pitchFamily="2" charset="2"/>
              <a:buChar char="ü"/>
            </a:pPr>
            <a:r>
              <a:rPr lang="es-ES" altLang="es-AR" sz="1700" smtClean="0"/>
              <a:t>Validada para escolares mendocinos de 6 a 10 años de edad.</a:t>
            </a:r>
          </a:p>
          <a:p>
            <a:pPr lvl="1" algn="just" eaLnBrk="1" hangingPunct="1">
              <a:lnSpc>
                <a:spcPct val="90000"/>
              </a:lnSpc>
              <a:buFont typeface="Wingdings" panose="05000000000000000000" pitchFamily="2" charset="2"/>
              <a:buChar char="ü"/>
            </a:pPr>
            <a:r>
              <a:rPr lang="es-ES_tradnl" altLang="es-AR" sz="1700" smtClean="0"/>
              <a:t>Orienta la percepción del docente sobre conductas infantiles indicadoras de dificultades en los procesos de control cognitivo. </a:t>
            </a:r>
          </a:p>
          <a:p>
            <a:pPr lvl="1" algn="just" eaLnBrk="1" hangingPunct="1">
              <a:lnSpc>
                <a:spcPct val="90000"/>
              </a:lnSpc>
              <a:buFont typeface="Wingdings" panose="05000000000000000000" pitchFamily="2" charset="2"/>
              <a:buChar char="ü"/>
            </a:pPr>
            <a:endParaRPr lang="es-ES_tradnl" altLang="es-AR" sz="1700" smtClean="0"/>
          </a:p>
          <a:p>
            <a:pPr algn="just" eaLnBrk="1" hangingPunct="1">
              <a:lnSpc>
                <a:spcPct val="90000"/>
              </a:lnSpc>
            </a:pPr>
            <a:r>
              <a:rPr lang="es-ES_tradnl" altLang="es-AR" sz="2200" smtClean="0"/>
              <a:t>Analizar el funcionamiento ejecutivo del niño en un contexto significativo de interacción y aprendizaje: el ámbito escolar.  </a:t>
            </a:r>
          </a:p>
          <a:p>
            <a:pPr algn="just" eaLnBrk="1" hangingPunct="1">
              <a:lnSpc>
                <a:spcPct val="90000"/>
              </a:lnSpc>
            </a:pPr>
            <a:endParaRPr lang="es-ES" altLang="es-AR" sz="20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02" name="Marcador de contenido 2"/>
          <p:cNvSpPr>
            <a:spLocks noGrp="1"/>
          </p:cNvSpPr>
          <p:nvPr>
            <p:ph idx="1"/>
          </p:nvPr>
        </p:nvSpPr>
        <p:spPr>
          <a:xfrm>
            <a:off x="628650" y="692150"/>
            <a:ext cx="7886700" cy="5484813"/>
          </a:xfrm>
        </p:spPr>
        <p:txBody>
          <a:bodyPr/>
          <a:lstStyle/>
          <a:p>
            <a:pPr marL="0" indent="0" algn="just" eaLnBrk="1" hangingPunct="1">
              <a:buFont typeface="Wingdings 3" panose="05040102010807070707" pitchFamily="18" charset="2"/>
              <a:buNone/>
            </a:pPr>
            <a:r>
              <a:rPr lang="es-ES_tradnl" altLang="es-AR" sz="2400" b="1" smtClean="0">
                <a:solidFill>
                  <a:srgbClr val="C00000"/>
                </a:solidFill>
              </a:rPr>
              <a:t>Guía de observación escolar </a:t>
            </a:r>
            <a:r>
              <a:rPr lang="es-ES_tradnl" altLang="es-AR" sz="2400" smtClean="0"/>
              <a:t>(Centro de Niños en Desarrollo, 2011): ayuda a identificar algunos comportamientos indicadores de fallas en las FE.</a:t>
            </a:r>
          </a:p>
          <a:p>
            <a:pPr marL="0" indent="0" algn="just" eaLnBrk="1" hangingPunct="1">
              <a:buFont typeface="Wingdings 3" panose="05040102010807070707" pitchFamily="18" charset="2"/>
              <a:buNone/>
            </a:pPr>
            <a:endParaRPr lang="es-ES_tradnl" altLang="es-AR" sz="2400" smtClean="0"/>
          </a:p>
          <a:p>
            <a:pPr marL="0" indent="0" algn="just" eaLnBrk="1" hangingPunct="1"/>
            <a:r>
              <a:rPr lang="es-ES_tradnl" altLang="es-AR" sz="2400" smtClean="0"/>
              <a:t>Control inhibitorio, memoria de trabajo, control emocional, iniciativa, planificación/organización, organización de los materiales, flexibilidad y monitoreo.</a:t>
            </a:r>
          </a:p>
          <a:p>
            <a:pPr marL="0" indent="0" algn="just" eaLnBrk="1" hangingPunct="1"/>
            <a:r>
              <a:rPr lang="es-ES_tradnl" altLang="es-AR" sz="2400" smtClean="0"/>
              <a:t>No es un test psicol</a:t>
            </a:r>
            <a:r>
              <a:rPr lang="es-ES" altLang="es-AR" sz="2400" smtClean="0"/>
              <a:t>ógico.</a:t>
            </a:r>
          </a:p>
          <a:p>
            <a:pPr marL="0" indent="0" algn="just" eaLnBrk="1" hangingPunct="1"/>
            <a:r>
              <a:rPr lang="es-ES" altLang="es-AR" sz="2400" smtClean="0"/>
              <a:t>No tiene estudios psicométricos.</a:t>
            </a:r>
          </a:p>
          <a:p>
            <a:pPr marL="0" indent="0" algn="just" eaLnBrk="1" hangingPunct="1"/>
            <a:r>
              <a:rPr lang="es-ES" altLang="es-AR" sz="2400" smtClean="0"/>
              <a:t>No está adaptado a nuestro contexto sociocultural</a:t>
            </a:r>
          </a:p>
          <a:p>
            <a:pPr marL="0" indent="0" algn="just" eaLnBrk="1" hangingPunct="1"/>
            <a:endParaRPr lang="es-ES_tradnl" altLang="es-AR" sz="2400" smtClean="0"/>
          </a:p>
          <a:p>
            <a:pPr marL="0" indent="0" algn="just" eaLnBrk="1" hangingPunct="1"/>
            <a:endParaRPr lang="es-ES_tradnl" altLang="es-AR" sz="24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ítulo 1"/>
          <p:cNvSpPr>
            <a:spLocks noGrp="1"/>
          </p:cNvSpPr>
          <p:nvPr>
            <p:ph type="title"/>
          </p:nvPr>
        </p:nvSpPr>
        <p:spPr>
          <a:xfrm>
            <a:off x="1312863" y="476250"/>
            <a:ext cx="6589712" cy="649288"/>
          </a:xfrm>
        </p:spPr>
        <p:txBody>
          <a:bodyPr/>
          <a:lstStyle/>
          <a:p>
            <a:pPr algn="ctr"/>
            <a:r>
              <a:rPr lang="es-ES_tradnl" altLang="es-ES_tradnl" smtClean="0">
                <a:solidFill>
                  <a:srgbClr val="FF0000"/>
                </a:solidFill>
              </a:rPr>
              <a:t>ATENCI</a:t>
            </a:r>
            <a:r>
              <a:rPr lang="es-ES" altLang="es-ES_tradnl" smtClean="0">
                <a:solidFill>
                  <a:srgbClr val="FF0000"/>
                </a:solidFill>
              </a:rPr>
              <a:t>ÓN</a:t>
            </a:r>
            <a:endParaRPr lang="es-ES_tradnl" altLang="es-ES_tradnl" smtClean="0">
              <a:solidFill>
                <a:srgbClr val="FF0000"/>
              </a:solidFill>
            </a:endParaRPr>
          </a:p>
        </p:txBody>
      </p:sp>
      <p:sp>
        <p:nvSpPr>
          <p:cNvPr id="103427" name="Marcador de contenido 2"/>
          <p:cNvSpPr>
            <a:spLocks noGrp="1"/>
          </p:cNvSpPr>
          <p:nvPr>
            <p:ph idx="1"/>
          </p:nvPr>
        </p:nvSpPr>
        <p:spPr>
          <a:xfrm>
            <a:off x="395288" y="1341438"/>
            <a:ext cx="8424862" cy="5111750"/>
          </a:xfrm>
        </p:spPr>
        <p:txBody>
          <a:bodyPr/>
          <a:lstStyle/>
          <a:p>
            <a:pPr algn="just"/>
            <a:r>
              <a:rPr lang="es-ES_tradnl" altLang="es-ES_tradnl" sz="2400" smtClean="0"/>
              <a:t>La aplicación e interpretación de estos instrumentos debe estar a cargo de un profesional especializado (psicólogo, psicopedagogo o neuropsicólogo). </a:t>
            </a:r>
          </a:p>
          <a:p>
            <a:pPr algn="just"/>
            <a:r>
              <a:rPr lang="es-ES_tradnl" altLang="es-ES_tradnl" sz="2400" smtClean="0"/>
              <a:t>Conformar equipos interdisciplinarios de trabajo:</a:t>
            </a:r>
          </a:p>
          <a:p>
            <a:pPr algn="just"/>
            <a:r>
              <a:rPr lang="es-ES_tradnl" altLang="es-ES_tradnl" sz="2400" b="1" smtClean="0"/>
              <a:t>Docente</a:t>
            </a:r>
            <a:r>
              <a:rPr lang="es-ES_tradnl" altLang="es-ES_tradnl" sz="2400" smtClean="0"/>
              <a:t> es el informante clave. </a:t>
            </a:r>
          </a:p>
          <a:p>
            <a:pPr algn="just"/>
            <a:r>
              <a:rPr lang="es-ES_tradnl" altLang="es-ES_tradnl" sz="2400" smtClean="0"/>
              <a:t>El </a:t>
            </a:r>
            <a:r>
              <a:rPr lang="es-ES_tradnl" altLang="es-ES_tradnl" sz="2400" b="1" smtClean="0"/>
              <a:t>psicólogo o psicopedagogo </a:t>
            </a:r>
            <a:r>
              <a:rPr lang="es-ES_tradnl" altLang="es-ES_tradnl" sz="2400" smtClean="0"/>
              <a:t>es el encargado de orientar al docente en el llenado de las escalas, es el responsable de la evaluación e interpretación de los resultados arrojados. </a:t>
            </a:r>
          </a:p>
          <a:p>
            <a:pPr algn="just"/>
            <a:r>
              <a:rPr lang="es-ES_tradnl" altLang="es-ES_tradnl" sz="2400" smtClean="0"/>
              <a:t>La aplicación de estos instrumentos a niños requiere el </a:t>
            </a:r>
            <a:r>
              <a:rPr lang="es-ES_tradnl" altLang="es-ES_tradnl" sz="2400" b="1" smtClean="0"/>
              <a:t>consentimiento informado </a:t>
            </a:r>
            <a:r>
              <a:rPr lang="es-ES_tradnl" altLang="es-ES_tradnl" sz="2400" smtClean="0"/>
              <a:t>de los padres o tutores. </a:t>
            </a:r>
          </a:p>
          <a:p>
            <a:pPr algn="just"/>
            <a:endParaRPr lang="es-ES_tradnl" altLang="es-ES_tradnl" sz="240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4450" name="Título 1"/>
          <p:cNvSpPr>
            <a:spLocks noGrp="1"/>
          </p:cNvSpPr>
          <p:nvPr>
            <p:ph type="title"/>
          </p:nvPr>
        </p:nvSpPr>
        <p:spPr>
          <a:xfrm>
            <a:off x="628650" y="333375"/>
            <a:ext cx="7886700" cy="719138"/>
          </a:xfrm>
        </p:spPr>
        <p:txBody>
          <a:bodyPr/>
          <a:lstStyle/>
          <a:p>
            <a:pPr algn="ctr" eaLnBrk="1" hangingPunct="1"/>
            <a:r>
              <a:rPr lang="es-ES_tradnl" altLang="es-AR" sz="2400" b="1" smtClean="0">
                <a:solidFill>
                  <a:srgbClr val="C00000"/>
                </a:solidFill>
              </a:rPr>
              <a:t>HABILIDADES DE ORGANIZACIÓN</a:t>
            </a:r>
          </a:p>
        </p:txBody>
      </p:sp>
      <p:sp>
        <p:nvSpPr>
          <p:cNvPr id="104451" name="Marcador de contenido 2"/>
          <p:cNvSpPr>
            <a:spLocks noGrp="1"/>
          </p:cNvSpPr>
          <p:nvPr>
            <p:ph idx="1"/>
          </p:nvPr>
        </p:nvSpPr>
        <p:spPr>
          <a:xfrm>
            <a:off x="468313" y="981075"/>
            <a:ext cx="8135937" cy="5761038"/>
          </a:xfrm>
        </p:spPr>
        <p:txBody>
          <a:bodyPr/>
          <a:lstStyle/>
          <a:p>
            <a:pPr marL="0" indent="0" algn="just" eaLnBrk="1" hangingPunct="1">
              <a:lnSpc>
                <a:spcPct val="90000"/>
              </a:lnSpc>
              <a:buFont typeface="Wingdings 3" panose="05040102010807070707" pitchFamily="18" charset="2"/>
              <a:buNone/>
            </a:pPr>
            <a:r>
              <a:rPr lang="es-ES_tradnl" altLang="es-AR" sz="2400" b="1" smtClean="0">
                <a:solidFill>
                  <a:srgbClr val="0070C0"/>
                </a:solidFill>
              </a:rPr>
              <a:t>Organizar las actividades y responsabilidades</a:t>
            </a:r>
          </a:p>
          <a:p>
            <a:pPr marL="0" indent="0" algn="just" eaLnBrk="1" hangingPunct="1">
              <a:lnSpc>
                <a:spcPct val="90000"/>
              </a:lnSpc>
              <a:buFont typeface="Wingdings 3" panose="05040102010807070707" pitchFamily="18" charset="2"/>
              <a:buNone/>
            </a:pPr>
            <a:endParaRPr lang="es-ES_tradnl" altLang="es-AR" sz="2400" b="1" smtClean="0">
              <a:solidFill>
                <a:srgbClr val="0070C0"/>
              </a:solidFill>
            </a:endParaRPr>
          </a:p>
          <a:p>
            <a:pPr marL="0" indent="0" algn="just" eaLnBrk="1" hangingPunct="1">
              <a:lnSpc>
                <a:spcPct val="90000"/>
              </a:lnSpc>
            </a:pPr>
            <a:r>
              <a:rPr lang="es-ES_tradnl" altLang="es-AR" sz="2400" b="1" smtClean="0"/>
              <a:t>Ordenar los materiales de estudio: limpieza de mochilas. </a:t>
            </a:r>
            <a:endParaRPr lang="es-ES_tradnl" altLang="es-AR" b="1" smtClean="0"/>
          </a:p>
          <a:p>
            <a:pPr lvl="1" algn="just" eaLnBrk="1" hangingPunct="1">
              <a:lnSpc>
                <a:spcPct val="90000"/>
              </a:lnSpc>
              <a:buFont typeface="Wingdings" panose="05000000000000000000" pitchFamily="2" charset="2"/>
              <a:buChar char="ü"/>
            </a:pPr>
            <a:r>
              <a:rPr lang="es-ES_tradnl" altLang="es-AR" sz="2000" smtClean="0"/>
              <a:t>Una vez por semana. </a:t>
            </a:r>
          </a:p>
          <a:p>
            <a:pPr lvl="1" algn="just" eaLnBrk="1" hangingPunct="1">
              <a:lnSpc>
                <a:spcPct val="90000"/>
              </a:lnSpc>
              <a:buFont typeface="Wingdings" panose="05000000000000000000" pitchFamily="2" charset="2"/>
              <a:buChar char="ü"/>
            </a:pPr>
            <a:r>
              <a:rPr lang="es-ES_tradnl" altLang="es-AR" sz="2000" smtClean="0"/>
              <a:t>Ayuda a los estudiantes que pierden tareas o materiales.</a:t>
            </a:r>
          </a:p>
          <a:p>
            <a:pPr lvl="1" algn="just" eaLnBrk="1" hangingPunct="1">
              <a:lnSpc>
                <a:spcPct val="90000"/>
              </a:lnSpc>
              <a:buFont typeface="Wingdings 3" panose="05040102010807070707" pitchFamily="18" charset="2"/>
              <a:buNone/>
            </a:pPr>
            <a:r>
              <a:rPr lang="es-ES_tradnl" altLang="es-AR" smtClean="0"/>
              <a:t> </a:t>
            </a:r>
          </a:p>
          <a:p>
            <a:pPr marL="0" indent="0" algn="just" eaLnBrk="1" hangingPunct="1">
              <a:lnSpc>
                <a:spcPct val="90000"/>
              </a:lnSpc>
            </a:pPr>
            <a:r>
              <a:rPr lang="es-ES_tradnl" altLang="es-AR" sz="2400" b="1" smtClean="0"/>
              <a:t>Ordenar en función del pasado, presente y futuro: </a:t>
            </a:r>
            <a:r>
              <a:rPr lang="es-ES_tradnl" altLang="es-AR" sz="2400" smtClean="0"/>
              <a:t>conduce a una decisi</a:t>
            </a:r>
            <a:r>
              <a:rPr lang="es-ES" altLang="es-AR" sz="2400" smtClean="0"/>
              <a:t>ón espacial de los materiales</a:t>
            </a:r>
            <a:r>
              <a:rPr lang="es-ES_tradnl" altLang="es-AR" sz="2400" smtClean="0"/>
              <a:t>. Mantener el orden, localizar papeles importantes, evita abarrotarse.</a:t>
            </a:r>
          </a:p>
          <a:p>
            <a:pPr lvl="1" algn="just" eaLnBrk="1" hangingPunct="1">
              <a:lnSpc>
                <a:spcPct val="90000"/>
              </a:lnSpc>
              <a:buFont typeface="Wingdings" panose="05000000000000000000" pitchFamily="2" charset="2"/>
              <a:buChar char="ü"/>
            </a:pPr>
            <a:r>
              <a:rPr lang="es-ES_tradnl" altLang="es-AR" sz="2000" smtClean="0"/>
              <a:t>Materiales de trabajo terminados: archivo. </a:t>
            </a:r>
          </a:p>
          <a:p>
            <a:pPr lvl="1" algn="just" eaLnBrk="1" hangingPunct="1">
              <a:lnSpc>
                <a:spcPct val="90000"/>
              </a:lnSpc>
              <a:buFont typeface="Wingdings" panose="05000000000000000000" pitchFamily="2" charset="2"/>
              <a:buChar char="ü"/>
            </a:pPr>
            <a:r>
              <a:rPr lang="es-ES_tradnl" altLang="es-AR" sz="2000" smtClean="0"/>
              <a:t>Material con el que está trabajando</a:t>
            </a:r>
          </a:p>
          <a:p>
            <a:pPr lvl="1" algn="just" eaLnBrk="1" hangingPunct="1">
              <a:lnSpc>
                <a:spcPct val="90000"/>
              </a:lnSpc>
              <a:buFont typeface="Wingdings" panose="05000000000000000000" pitchFamily="2" charset="2"/>
              <a:buChar char="ü"/>
            </a:pPr>
            <a:r>
              <a:rPr lang="es-ES_tradnl" altLang="es-AR" sz="2000" smtClean="0"/>
              <a:t>Material para todo el curso o no finalizado</a:t>
            </a:r>
          </a:p>
        </p:txBody>
      </p:sp>
      <p:pic>
        <p:nvPicPr>
          <p:cNvPr id="104452" name="Picture 5" descr="9-maraton-de-lectu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5463" y="5516563"/>
            <a:ext cx="197643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22" name="Marcador de contenido 2"/>
          <p:cNvSpPr>
            <a:spLocks noGrp="1"/>
          </p:cNvSpPr>
          <p:nvPr>
            <p:ph idx="1"/>
          </p:nvPr>
        </p:nvSpPr>
        <p:spPr>
          <a:xfrm>
            <a:off x="250825" y="476250"/>
            <a:ext cx="8229600" cy="3240088"/>
          </a:xfrm>
        </p:spPr>
        <p:txBody>
          <a:bodyPr/>
          <a:lstStyle/>
          <a:p>
            <a:pPr algn="just" eaLnBrk="1" hangingPunct="1"/>
            <a:r>
              <a:rPr lang="es-ES_tradnl" altLang="es-ES_tradnl" sz="2400" smtClean="0"/>
              <a:t>Funcionamiento </a:t>
            </a:r>
            <a:r>
              <a:rPr lang="es-ES" altLang="es-ES_tradnl" sz="2400" smtClean="0"/>
              <a:t>ó</a:t>
            </a:r>
            <a:r>
              <a:rPr lang="es-ES_tradnl" altLang="es-ES_tradnl" sz="2400" smtClean="0"/>
              <a:t>ptimo y socialmente ajustado. </a:t>
            </a:r>
          </a:p>
          <a:p>
            <a:pPr algn="just" eaLnBrk="1" hangingPunct="1"/>
            <a:r>
              <a:rPr lang="es-ES_tradnl" altLang="es-ES_tradnl" sz="2400" smtClean="0"/>
              <a:t>Comportamiento autorregulado.</a:t>
            </a:r>
          </a:p>
          <a:p>
            <a:pPr algn="just" eaLnBrk="1" hangingPunct="1"/>
            <a:r>
              <a:rPr lang="es-ES_tradnl" altLang="es-ES_tradnl" sz="2400" smtClean="0"/>
              <a:t>Buen desempeño académico, mejor estatus laboral, relaciones sociales positivas, bienestar, calidad de vida, menor incidencia de trastornos de conducta </a:t>
            </a:r>
            <a:r>
              <a:rPr lang="es-ES_tradnl" altLang="es-ES_tradnl" smtClean="0">
                <a:solidFill>
                  <a:srgbClr val="0070C0"/>
                </a:solidFill>
              </a:rPr>
              <a:t>(i.e. Best et al., 2011; Blair, 2013;Checa &amp; Rueda, 2011; Diamond &amp; Lee, 2011;Diamond &amp; Ling, 2016; Swanson, 2006; Welsh, Nix, Blair, Bierman, &amp; Nelson, 2010). </a:t>
            </a:r>
          </a:p>
          <a:p>
            <a:pPr algn="just" eaLnBrk="1" hangingPunct="1"/>
            <a:endParaRPr lang="es-ES_tradnl" altLang="es-ES_tradnl" sz="2400" smtClean="0"/>
          </a:p>
          <a:p>
            <a:pPr algn="just" eaLnBrk="1" hangingPunct="1"/>
            <a:endParaRPr lang="es-ES_tradnl" altLang="es-ES_tradnl" sz="2400" smtClean="0"/>
          </a:p>
        </p:txBody>
      </p:sp>
      <p:pic>
        <p:nvPicPr>
          <p:cNvPr id="30723" name="Picture 6" descr="ANd9GcTgfRMrymXm1cRcjG2r1ZT-WXkX2Ep1JkrcL3kVnLi3S7W2eEBJ"/>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1413" y="4365625"/>
            <a:ext cx="4248150"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5474" name="Marcador de contenido 2"/>
          <p:cNvSpPr>
            <a:spLocks noGrp="1"/>
          </p:cNvSpPr>
          <p:nvPr>
            <p:ph idx="1"/>
          </p:nvPr>
        </p:nvSpPr>
        <p:spPr>
          <a:xfrm>
            <a:off x="468313" y="692150"/>
            <a:ext cx="7886700" cy="5616575"/>
          </a:xfrm>
        </p:spPr>
        <p:txBody>
          <a:bodyPr/>
          <a:lstStyle/>
          <a:p>
            <a:pPr algn="just" eaLnBrk="1" hangingPunct="1">
              <a:lnSpc>
                <a:spcPct val="90000"/>
              </a:lnSpc>
            </a:pPr>
            <a:r>
              <a:rPr lang="es-ES_tradnl" altLang="es-AR" sz="2400" smtClean="0"/>
              <a:t>Sedita (1999) elementos de organización:</a:t>
            </a:r>
          </a:p>
          <a:p>
            <a:pPr algn="just" eaLnBrk="1" hangingPunct="1">
              <a:lnSpc>
                <a:spcPct val="90000"/>
              </a:lnSpc>
            </a:pPr>
            <a:endParaRPr lang="es-ES_tradnl" altLang="es-AR" sz="2400" smtClean="0"/>
          </a:p>
          <a:p>
            <a:pPr algn="just" eaLnBrk="1" hangingPunct="1">
              <a:lnSpc>
                <a:spcPct val="90000"/>
              </a:lnSpc>
            </a:pPr>
            <a:r>
              <a:rPr lang="es-ES_tradnl" altLang="es-AR" sz="2400" b="1" smtClean="0"/>
              <a:t>Cuaderno de trabajo diario:</a:t>
            </a:r>
            <a:r>
              <a:rPr lang="es-ES_tradnl" altLang="es-AR" sz="2400" smtClean="0"/>
              <a:t> </a:t>
            </a:r>
          </a:p>
          <a:p>
            <a:pPr algn="just" eaLnBrk="1" hangingPunct="1">
              <a:lnSpc>
                <a:spcPct val="90000"/>
              </a:lnSpc>
            </a:pPr>
            <a:endParaRPr lang="es-ES_tradnl" altLang="es-AR" sz="2400" smtClean="0"/>
          </a:p>
          <a:p>
            <a:pPr lvl="1" algn="just" eaLnBrk="1" hangingPunct="1">
              <a:lnSpc>
                <a:spcPct val="90000"/>
              </a:lnSpc>
              <a:buFont typeface="Wingdings" panose="05000000000000000000" pitchFamily="2" charset="2"/>
              <a:buChar char="ü"/>
            </a:pPr>
            <a:r>
              <a:rPr lang="es-ES_tradnl" altLang="es-AR" sz="2000" smtClean="0"/>
              <a:t>tareas, evaluaciones, resúmenes y notas, </a:t>
            </a:r>
          </a:p>
          <a:p>
            <a:pPr lvl="1" algn="just" eaLnBrk="1" hangingPunct="1">
              <a:lnSpc>
                <a:spcPct val="90000"/>
              </a:lnSpc>
              <a:buFont typeface="Wingdings" panose="05000000000000000000" pitchFamily="2" charset="2"/>
              <a:buChar char="ü"/>
            </a:pPr>
            <a:r>
              <a:rPr lang="es-ES_tradnl" altLang="es-AR" sz="2000" smtClean="0"/>
              <a:t>espacio de guardado de útiles: una lapicera, un lápiz, un resaltador, una regla; </a:t>
            </a:r>
          </a:p>
          <a:p>
            <a:pPr lvl="1" algn="just" eaLnBrk="1" hangingPunct="1">
              <a:lnSpc>
                <a:spcPct val="90000"/>
              </a:lnSpc>
              <a:buFont typeface="Wingdings" panose="05000000000000000000" pitchFamily="2" charset="2"/>
              <a:buChar char="ü"/>
            </a:pPr>
            <a:r>
              <a:rPr lang="es-ES_tradnl" altLang="es-AR" sz="2000" smtClean="0"/>
              <a:t>un calendario mensual </a:t>
            </a:r>
          </a:p>
          <a:p>
            <a:pPr lvl="1" algn="just" eaLnBrk="1" hangingPunct="1">
              <a:lnSpc>
                <a:spcPct val="90000"/>
              </a:lnSpc>
              <a:buFont typeface="Wingdings" panose="05000000000000000000" pitchFamily="2" charset="2"/>
              <a:buChar char="ü"/>
            </a:pPr>
            <a:r>
              <a:rPr lang="es-ES_tradnl" altLang="es-AR" sz="2000" smtClean="0"/>
              <a:t>lista de tareas </a:t>
            </a:r>
          </a:p>
          <a:p>
            <a:pPr lvl="1" algn="just" eaLnBrk="1" hangingPunct="1">
              <a:lnSpc>
                <a:spcPct val="90000"/>
              </a:lnSpc>
              <a:buFont typeface="Wingdings" panose="05000000000000000000" pitchFamily="2" charset="2"/>
              <a:buChar char="ü"/>
            </a:pPr>
            <a:endParaRPr lang="es-ES_tradnl" altLang="es-AR" sz="2000" smtClean="0"/>
          </a:p>
          <a:p>
            <a:pPr algn="just" eaLnBrk="1" hangingPunct="1">
              <a:lnSpc>
                <a:spcPct val="90000"/>
              </a:lnSpc>
            </a:pPr>
            <a:r>
              <a:rPr lang="es-ES_tradnl" altLang="es-AR" sz="2400" b="1" smtClean="0"/>
              <a:t>Una carpeta acordeón: </a:t>
            </a:r>
            <a:r>
              <a:rPr lang="es-ES_tradnl" altLang="es-AR" sz="2400" smtClean="0"/>
              <a:t>un lugar único para organizar y archivar las tareas terminadas, colaborando a que las carpetas de trabajo no estén llenas de materiales innecesarios. Resumen.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6498" name="Marcador de contenido 2"/>
          <p:cNvSpPr>
            <a:spLocks noGrp="1"/>
          </p:cNvSpPr>
          <p:nvPr>
            <p:ph idx="1"/>
          </p:nvPr>
        </p:nvSpPr>
        <p:spPr>
          <a:xfrm>
            <a:off x="539750" y="620713"/>
            <a:ext cx="7886700" cy="5268912"/>
          </a:xfrm>
        </p:spPr>
        <p:txBody>
          <a:bodyPr/>
          <a:lstStyle/>
          <a:p>
            <a:pPr algn="just" eaLnBrk="1" hangingPunct="1"/>
            <a:r>
              <a:rPr lang="es-ES_tradnl" altLang="es-AR" sz="2200" b="1" smtClean="0"/>
              <a:t>Libro de referencias</a:t>
            </a:r>
            <a:r>
              <a:rPr lang="es-ES_tradnl" altLang="es-AR" sz="2200" smtClean="0"/>
              <a:t>: brinda al estudiante material necesario para el proceso de aprendizaje.</a:t>
            </a:r>
          </a:p>
          <a:p>
            <a:pPr algn="just" eaLnBrk="1" hangingPunct="1"/>
            <a:endParaRPr lang="es-ES_tradnl" altLang="es-AR" sz="2200" smtClean="0"/>
          </a:p>
          <a:p>
            <a:pPr lvl="2" algn="just" eaLnBrk="1" hangingPunct="1">
              <a:buFont typeface="Wingdings" panose="05000000000000000000" pitchFamily="2" charset="2"/>
              <a:buChar char="ü"/>
            </a:pPr>
            <a:r>
              <a:rPr lang="es-ES_tradnl" altLang="es-AR" sz="1700" smtClean="0"/>
              <a:t>Lista de palabras nuevas: cómo se escriben y que significan</a:t>
            </a:r>
          </a:p>
          <a:p>
            <a:pPr lvl="2" algn="just" eaLnBrk="1" hangingPunct="1">
              <a:buFont typeface="Wingdings" panose="05000000000000000000" pitchFamily="2" charset="2"/>
              <a:buChar char="ü"/>
            </a:pPr>
            <a:r>
              <a:rPr lang="es-ES_tradnl" altLang="es-AR" sz="1700" smtClean="0"/>
              <a:t>Fórmulas matemáticas</a:t>
            </a:r>
          </a:p>
          <a:p>
            <a:pPr lvl="2" algn="just" eaLnBrk="1" hangingPunct="1">
              <a:buFont typeface="Wingdings" panose="05000000000000000000" pitchFamily="2" charset="2"/>
              <a:buChar char="ü"/>
            </a:pPr>
            <a:r>
              <a:rPr lang="es-ES_tradnl" altLang="es-AR" sz="1700" smtClean="0"/>
              <a:t>Gráficos dados en la clase para organizar estudio ciencias</a:t>
            </a:r>
          </a:p>
          <a:p>
            <a:pPr lvl="2" algn="just" eaLnBrk="1" hangingPunct="1">
              <a:buFont typeface="Wingdings" panose="05000000000000000000" pitchFamily="2" charset="2"/>
              <a:buChar char="ü"/>
            </a:pPr>
            <a:r>
              <a:rPr lang="es-ES_tradnl" altLang="es-AR" sz="1700" smtClean="0"/>
              <a:t>Líneas de tiempo.</a:t>
            </a:r>
          </a:p>
          <a:p>
            <a:pPr lvl="2" algn="just" eaLnBrk="1" hangingPunct="1">
              <a:buFont typeface="Wingdings" panose="05000000000000000000" pitchFamily="2" charset="2"/>
              <a:buChar char="ü"/>
            </a:pPr>
            <a:r>
              <a:rPr lang="es-ES_tradnl" altLang="es-AR" sz="1700" smtClean="0"/>
              <a:t>Pasos para hacer un resumen o escribir un ensayo</a:t>
            </a:r>
          </a:p>
          <a:p>
            <a:pPr lvl="2" algn="just" eaLnBrk="1" hangingPunct="1">
              <a:buFont typeface="Wingdings" panose="05000000000000000000" pitchFamily="2" charset="2"/>
              <a:buChar char="ü"/>
            </a:pPr>
            <a:endParaRPr lang="es-ES_tradnl" altLang="es-AR" sz="1300" smtClean="0"/>
          </a:p>
          <a:p>
            <a:pPr algn="just" eaLnBrk="1" hangingPunct="1"/>
            <a:r>
              <a:rPr lang="es-ES_tradnl" altLang="es-AR" sz="2200" smtClean="0"/>
              <a:t> </a:t>
            </a:r>
            <a:r>
              <a:rPr lang="es-ES_tradnl" altLang="es-AR" sz="2200" b="1" smtClean="0"/>
              <a:t>Carpeta especial</a:t>
            </a:r>
            <a:r>
              <a:rPr lang="es-ES_tradnl" altLang="es-AR" sz="2200" smtClean="0"/>
              <a:t>: contar con una carpeta especial y distintiva que contenga las tareas importantes, materiales necesarios para resolver un trabajo del día o que contenga tareas de entrega diaria </a:t>
            </a:r>
          </a:p>
          <a:p>
            <a:pPr algn="just" eaLnBrk="1" hangingPunct="1"/>
            <a:endParaRPr lang="es-ES_tradnl" altLang="es-AR" sz="17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7522" name="Marcador de contenido 2"/>
          <p:cNvSpPr>
            <a:spLocks noGrp="1"/>
          </p:cNvSpPr>
          <p:nvPr>
            <p:ph idx="1"/>
          </p:nvPr>
        </p:nvSpPr>
        <p:spPr>
          <a:xfrm>
            <a:off x="468313" y="476250"/>
            <a:ext cx="8064500" cy="5905500"/>
          </a:xfrm>
        </p:spPr>
        <p:txBody>
          <a:bodyPr/>
          <a:lstStyle/>
          <a:p>
            <a:pPr algn="just" eaLnBrk="1" hangingPunct="1"/>
            <a:r>
              <a:rPr lang="es-ES_tradnl" altLang="es-ES_tradnl" sz="2400" b="1" smtClean="0"/>
              <a:t>Planificadores diarios y agenda escolar </a:t>
            </a:r>
          </a:p>
          <a:p>
            <a:pPr algn="just" eaLnBrk="1" hangingPunct="1"/>
            <a:endParaRPr lang="es-ES_tradnl" altLang="es-ES_tradnl" sz="2400" b="1" smtClean="0"/>
          </a:p>
          <a:p>
            <a:pPr algn="just" eaLnBrk="1" hangingPunct="1">
              <a:buFont typeface="Wingdings" panose="05000000000000000000" pitchFamily="2" charset="2"/>
              <a:buChar char="ü"/>
            </a:pPr>
            <a:r>
              <a:rPr lang="es-ES_tradnl" altLang="es-ES_tradnl" sz="2400" smtClean="0"/>
              <a:t>Código de colores </a:t>
            </a:r>
          </a:p>
          <a:p>
            <a:pPr algn="just" eaLnBrk="1" hangingPunct="1">
              <a:buFont typeface="Wingdings" panose="05000000000000000000" pitchFamily="2" charset="2"/>
              <a:buChar char="ü"/>
            </a:pPr>
            <a:r>
              <a:rPr lang="es-ES_tradnl" altLang="es-ES_tradnl" sz="2400" smtClean="0"/>
              <a:t>Horario para tareas escolares, actividades extraescolares, proyectos a largo plazo y eventos importantes.</a:t>
            </a:r>
          </a:p>
          <a:p>
            <a:pPr algn="just" eaLnBrk="1" hangingPunct="1">
              <a:buFont typeface="Wingdings" panose="05000000000000000000" pitchFamily="2" charset="2"/>
              <a:buChar char="ü"/>
            </a:pPr>
            <a:r>
              <a:rPr lang="es-ES_tradnl" altLang="es-ES_tradnl" sz="2400" smtClean="0"/>
              <a:t>Los docentes tienen que guiar su uso e incorporarlo dentro de las tareas cotidianas de la escuela. </a:t>
            </a:r>
          </a:p>
          <a:p>
            <a:pPr algn="just" eaLnBrk="1" hangingPunct="1">
              <a:buFont typeface="Wingdings" panose="05000000000000000000" pitchFamily="2" charset="2"/>
              <a:buChar char="ü"/>
            </a:pPr>
            <a:r>
              <a:rPr lang="es-ES_tradnl" altLang="es-ES_tradnl" sz="2400" smtClean="0"/>
              <a:t>La finalidad de ir delegando la responsabilidad al estudiante es que él se vuelve más auto-suficiente en su planificación y organización. </a:t>
            </a:r>
          </a:p>
        </p:txBody>
      </p:sp>
      <p:pic>
        <p:nvPicPr>
          <p:cNvPr id="107523" name="Picture 5" descr="9-maraton-de-lectu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688" y="765175"/>
            <a:ext cx="24257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8546" name="Marcador de contenido 2"/>
          <p:cNvSpPr>
            <a:spLocks noGrp="1"/>
          </p:cNvSpPr>
          <p:nvPr>
            <p:ph idx="1"/>
          </p:nvPr>
        </p:nvSpPr>
        <p:spPr>
          <a:xfrm>
            <a:off x="395288" y="333375"/>
            <a:ext cx="7886700" cy="4351338"/>
          </a:xfrm>
        </p:spPr>
        <p:txBody>
          <a:bodyPr/>
          <a:lstStyle/>
          <a:p>
            <a:pPr marL="0" indent="0" eaLnBrk="1" hangingPunct="1">
              <a:buFont typeface="Wingdings 3" panose="05040102010807070707" pitchFamily="18" charset="2"/>
              <a:buNone/>
            </a:pPr>
            <a:r>
              <a:rPr lang="es-ES_tradnl" altLang="es-AR" sz="2400" b="1" smtClean="0">
                <a:solidFill>
                  <a:srgbClr val="0070C0"/>
                </a:solidFill>
              </a:rPr>
              <a:t>Algunos planificadores:</a:t>
            </a:r>
          </a:p>
          <a:p>
            <a:pPr marL="0" indent="0" eaLnBrk="1" hangingPunct="1"/>
            <a:endParaRPr lang="es-ES_tradnl" altLang="es-AR" sz="2400" smtClean="0"/>
          </a:p>
          <a:p>
            <a:pPr lvl="1" eaLnBrk="1" hangingPunct="1">
              <a:buFont typeface="Wingdings" panose="05000000000000000000" pitchFamily="2" charset="2"/>
              <a:buChar char="ü"/>
            </a:pPr>
            <a:r>
              <a:rPr lang="es-ES_tradnl" altLang="es-AR" sz="2000" smtClean="0"/>
              <a:t>Calendario escolar</a:t>
            </a:r>
          </a:p>
          <a:p>
            <a:pPr lvl="1" eaLnBrk="1" hangingPunct="1">
              <a:buFont typeface="Wingdings" panose="05000000000000000000" pitchFamily="2" charset="2"/>
              <a:buChar char="ü"/>
            </a:pPr>
            <a:r>
              <a:rPr lang="es-ES_tradnl" altLang="es-AR" sz="2000" smtClean="0"/>
              <a:t>Calendario personal</a:t>
            </a:r>
          </a:p>
          <a:p>
            <a:pPr lvl="1" eaLnBrk="1" hangingPunct="1">
              <a:buFont typeface="Wingdings" panose="05000000000000000000" pitchFamily="2" charset="2"/>
              <a:buChar char="ü"/>
            </a:pPr>
            <a:r>
              <a:rPr lang="es-ES_tradnl" altLang="es-AR" sz="2000" smtClean="0"/>
              <a:t>Planificador diario</a:t>
            </a:r>
          </a:p>
          <a:p>
            <a:pPr lvl="1" eaLnBrk="1" hangingPunct="1">
              <a:buFont typeface="Wingdings" panose="05000000000000000000" pitchFamily="2" charset="2"/>
              <a:buChar char="ü"/>
            </a:pPr>
            <a:r>
              <a:rPr lang="es-ES_tradnl" altLang="es-AR" sz="2000" smtClean="0"/>
              <a:t>Listas de verificaci</a:t>
            </a:r>
            <a:r>
              <a:rPr lang="es-ES" altLang="es-AR" sz="2000" smtClean="0"/>
              <a:t>ón</a:t>
            </a:r>
            <a:endParaRPr lang="es-ES_tradnl" altLang="es-AR" sz="2000" smtClean="0"/>
          </a:p>
        </p:txBody>
      </p:sp>
      <p:graphicFrame>
        <p:nvGraphicFramePr>
          <p:cNvPr id="4" name="Diagrama 3"/>
          <p:cNvGraphicFramePr/>
          <p:nvPr/>
        </p:nvGraphicFramePr>
        <p:xfrm>
          <a:off x="1259752" y="3300969"/>
          <a:ext cx="7022494" cy="2766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9570" name="Marcador de contenido 2"/>
          <p:cNvSpPr>
            <a:spLocks noGrp="1"/>
          </p:cNvSpPr>
          <p:nvPr>
            <p:ph idx="1"/>
          </p:nvPr>
        </p:nvSpPr>
        <p:spPr>
          <a:xfrm>
            <a:off x="539750" y="404813"/>
            <a:ext cx="7886700" cy="4351337"/>
          </a:xfrm>
        </p:spPr>
        <p:txBody>
          <a:bodyPr/>
          <a:lstStyle/>
          <a:p>
            <a:pPr marL="0" indent="0" algn="just" eaLnBrk="1" hangingPunct="1">
              <a:buFont typeface="Wingdings 3" panose="05040102010807070707" pitchFamily="18" charset="2"/>
              <a:buNone/>
            </a:pPr>
            <a:r>
              <a:rPr lang="es-ES_tradnl" altLang="es-AR" sz="2400" b="1" smtClean="0">
                <a:solidFill>
                  <a:srgbClr val="C00000"/>
                </a:solidFill>
              </a:rPr>
              <a:t>¡No olvidar la singularidad del estudiante: sistema de organización propio o interior!</a:t>
            </a:r>
          </a:p>
          <a:p>
            <a:pPr marL="0" indent="0" algn="just" eaLnBrk="1" hangingPunct="1">
              <a:buFont typeface="Wingdings 3" panose="05040102010807070707" pitchFamily="18" charset="2"/>
              <a:buNone/>
            </a:pPr>
            <a:endParaRPr lang="es-ES_tradnl" altLang="es-AR" sz="2400" smtClean="0">
              <a:solidFill>
                <a:srgbClr val="C00000"/>
              </a:solidFill>
            </a:endParaRPr>
          </a:p>
          <a:p>
            <a:pPr marL="0" indent="0" algn="just" eaLnBrk="1" hangingPunct="1"/>
            <a:r>
              <a:rPr lang="es-ES_tradnl" altLang="es-AR" sz="2400" smtClean="0"/>
              <a:t>Se distinguen los siguientes sistemas de organización (Moraine, 2014) :</a:t>
            </a:r>
          </a:p>
          <a:p>
            <a:pPr marL="0" indent="0" algn="just" eaLnBrk="1" hangingPunct="1"/>
            <a:endParaRPr lang="es-ES_tradnl" altLang="es-AR" sz="2400" smtClean="0"/>
          </a:p>
        </p:txBody>
      </p:sp>
      <p:sp>
        <p:nvSpPr>
          <p:cNvPr id="109571" name="CuadroTexto 3"/>
          <p:cNvSpPr txBox="1">
            <a:spLocks noChangeArrowheads="1"/>
          </p:cNvSpPr>
          <p:nvPr/>
        </p:nvSpPr>
        <p:spPr bwMode="auto">
          <a:xfrm>
            <a:off x="4060825" y="4543425"/>
            <a:ext cx="46958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lvl="1">
              <a:spcBef>
                <a:spcPct val="0"/>
              </a:spcBef>
              <a:buClrTx/>
              <a:buFont typeface="Wingdings" panose="05000000000000000000" pitchFamily="2" charset="2"/>
              <a:buChar char="v"/>
            </a:pPr>
            <a:r>
              <a:rPr lang="es-ES_tradnl" altLang="es-ES_tradnl" sz="2000">
                <a:solidFill>
                  <a:schemeClr val="tx1"/>
                </a:solidFill>
                <a:latin typeface="Arial" panose="020B0604020202020204" pitchFamily="34" charset="0"/>
              </a:rPr>
              <a:t>Basado en sensaciones </a:t>
            </a:r>
          </a:p>
          <a:p>
            <a:pPr lvl="1">
              <a:spcBef>
                <a:spcPct val="0"/>
              </a:spcBef>
              <a:buClrTx/>
              <a:buFont typeface="Wingdings" panose="05000000000000000000" pitchFamily="2" charset="2"/>
              <a:buChar char="v"/>
            </a:pPr>
            <a:r>
              <a:rPr lang="es-ES_tradnl" altLang="es-ES_tradnl" sz="2000">
                <a:solidFill>
                  <a:schemeClr val="tx1"/>
                </a:solidFill>
                <a:latin typeface="Arial" panose="020B0604020202020204" pitchFamily="34" charset="0"/>
              </a:rPr>
              <a:t>Basado en sentimientos</a:t>
            </a:r>
          </a:p>
          <a:p>
            <a:pPr lvl="1">
              <a:spcBef>
                <a:spcPct val="0"/>
              </a:spcBef>
              <a:buClrTx/>
              <a:buFont typeface="Wingdings" panose="05000000000000000000" pitchFamily="2" charset="2"/>
              <a:buChar char="v"/>
            </a:pPr>
            <a:r>
              <a:rPr lang="es-ES_tradnl" altLang="es-ES_tradnl" sz="2000">
                <a:solidFill>
                  <a:schemeClr val="tx1"/>
                </a:solidFill>
                <a:latin typeface="Arial" panose="020B0604020202020204" pitchFamily="34" charset="0"/>
              </a:rPr>
              <a:t>De acuerdo al tamaño</a:t>
            </a:r>
          </a:p>
          <a:p>
            <a:pPr lvl="1">
              <a:spcBef>
                <a:spcPct val="0"/>
              </a:spcBef>
              <a:buClrTx/>
              <a:buFont typeface="Wingdings" panose="05000000000000000000" pitchFamily="2" charset="2"/>
              <a:buChar char="v"/>
            </a:pPr>
            <a:r>
              <a:rPr lang="es-ES_tradnl" altLang="es-ES_tradnl" sz="2000">
                <a:solidFill>
                  <a:schemeClr val="tx1"/>
                </a:solidFill>
                <a:latin typeface="Arial" panose="020B0604020202020204" pitchFamily="34" charset="0"/>
              </a:rPr>
              <a:t>Relativo a su significado </a:t>
            </a:r>
          </a:p>
          <a:p>
            <a:pPr lvl="1">
              <a:spcBef>
                <a:spcPct val="0"/>
              </a:spcBef>
              <a:buClrTx/>
              <a:buFont typeface="Wingdings" panose="05000000000000000000" pitchFamily="2" charset="2"/>
              <a:buChar char="v"/>
            </a:pPr>
            <a:r>
              <a:rPr lang="es-ES_tradnl" altLang="es-ES_tradnl" sz="2000">
                <a:solidFill>
                  <a:schemeClr val="tx1"/>
                </a:solidFill>
                <a:latin typeface="Arial" panose="020B0604020202020204" pitchFamily="34" charset="0"/>
              </a:rPr>
              <a:t>Basado en relaciones espaciales </a:t>
            </a:r>
          </a:p>
          <a:p>
            <a:pPr>
              <a:spcBef>
                <a:spcPct val="0"/>
              </a:spcBef>
              <a:buClrTx/>
              <a:buFontTx/>
              <a:buNone/>
            </a:pPr>
            <a:endParaRPr lang="es-ES_tradnl" altLang="es-ES_tradnl" sz="2000">
              <a:solidFill>
                <a:schemeClr val="tx1"/>
              </a:solidFill>
              <a:latin typeface="Arial" panose="020B0604020202020204" pitchFamily="34" charset="0"/>
            </a:endParaRPr>
          </a:p>
        </p:txBody>
      </p:sp>
      <p:sp>
        <p:nvSpPr>
          <p:cNvPr id="109572" name="CuadroTexto 4"/>
          <p:cNvSpPr txBox="1">
            <a:spLocks noChangeArrowheads="1"/>
          </p:cNvSpPr>
          <p:nvPr/>
        </p:nvSpPr>
        <p:spPr bwMode="auto">
          <a:xfrm>
            <a:off x="373063" y="3141663"/>
            <a:ext cx="37830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lvl="1">
              <a:spcBef>
                <a:spcPct val="0"/>
              </a:spcBef>
              <a:buClrTx/>
              <a:buFont typeface="Wingdings" panose="05000000000000000000" pitchFamily="2" charset="2"/>
              <a:buChar char="v"/>
            </a:pPr>
            <a:r>
              <a:rPr lang="es-ES_tradnl" altLang="es-ES_tradnl" sz="2000">
                <a:solidFill>
                  <a:schemeClr val="tx1"/>
                </a:solidFill>
                <a:latin typeface="Arial" panose="020B0604020202020204" pitchFamily="34" charset="0"/>
              </a:rPr>
              <a:t>Alfabético</a:t>
            </a:r>
          </a:p>
          <a:p>
            <a:pPr lvl="1">
              <a:spcBef>
                <a:spcPct val="0"/>
              </a:spcBef>
              <a:buClrTx/>
              <a:buFont typeface="Wingdings" panose="05000000000000000000" pitchFamily="2" charset="2"/>
              <a:buChar char="v"/>
            </a:pPr>
            <a:r>
              <a:rPr lang="es-ES_tradnl" altLang="es-ES_tradnl" sz="2000">
                <a:solidFill>
                  <a:schemeClr val="tx1"/>
                </a:solidFill>
                <a:latin typeface="Arial" panose="020B0604020202020204" pitchFamily="34" charset="0"/>
              </a:rPr>
              <a:t>Codificado con colores</a:t>
            </a:r>
          </a:p>
          <a:p>
            <a:pPr lvl="1">
              <a:spcBef>
                <a:spcPct val="0"/>
              </a:spcBef>
              <a:buClrTx/>
              <a:buFont typeface="Wingdings" panose="05000000000000000000" pitchFamily="2" charset="2"/>
              <a:buChar char="v"/>
            </a:pPr>
            <a:r>
              <a:rPr lang="es-ES_tradnl" altLang="es-ES_tradnl" sz="2000">
                <a:solidFill>
                  <a:schemeClr val="tx1"/>
                </a:solidFill>
                <a:latin typeface="Arial" panose="020B0604020202020204" pitchFamily="34" charset="0"/>
              </a:rPr>
              <a:t>En orden al uso reciente</a:t>
            </a:r>
          </a:p>
          <a:p>
            <a:pPr lvl="1">
              <a:spcBef>
                <a:spcPct val="0"/>
              </a:spcBef>
              <a:buClrTx/>
              <a:buFont typeface="Wingdings" panose="05000000000000000000" pitchFamily="2" charset="2"/>
              <a:buChar char="v"/>
            </a:pPr>
            <a:r>
              <a:rPr lang="es-ES_tradnl" altLang="es-ES_tradnl" sz="2000">
                <a:solidFill>
                  <a:schemeClr val="tx1"/>
                </a:solidFill>
                <a:latin typeface="Arial" panose="020B0604020202020204" pitchFamily="34" charset="0"/>
              </a:rPr>
              <a:t>Temáticos</a:t>
            </a:r>
          </a:p>
          <a:p>
            <a:pPr lvl="1">
              <a:spcBef>
                <a:spcPct val="0"/>
              </a:spcBef>
              <a:buClrTx/>
              <a:buFont typeface="Wingdings" panose="05000000000000000000" pitchFamily="2" charset="2"/>
              <a:buChar char="v"/>
            </a:pPr>
            <a:r>
              <a:rPr lang="es-ES_tradnl" altLang="es-ES_tradnl" sz="2000">
                <a:solidFill>
                  <a:schemeClr val="tx1"/>
                </a:solidFill>
                <a:latin typeface="Arial" panose="020B0604020202020204" pitchFamily="34" charset="0"/>
              </a:rPr>
              <a:t>Basado en estética visual</a:t>
            </a:r>
          </a:p>
          <a:p>
            <a:pPr>
              <a:spcBef>
                <a:spcPct val="0"/>
              </a:spcBef>
              <a:buClrTx/>
              <a:buFontTx/>
              <a:buNone/>
            </a:pPr>
            <a:endParaRPr lang="es-ES_tradnl" altLang="es-ES_tradnl" sz="20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760413"/>
          </a:xfrm>
        </p:spPr>
        <p:txBody>
          <a:bodyPr rtlCol="0">
            <a:normAutofit/>
          </a:bodyPr>
          <a:lstStyle/>
          <a:p>
            <a:pPr eaLnBrk="1" fontAlgn="auto" hangingPunct="1">
              <a:spcAft>
                <a:spcPts val="0"/>
              </a:spcAft>
              <a:defRPr/>
            </a:pPr>
            <a:r>
              <a:rPr lang="es-ES_tradnl" sz="2400" b="1" dirty="0">
                <a:solidFill>
                  <a:srgbClr val="0070C0"/>
                </a:solidFill>
                <a:latin typeface="+mn-lt"/>
              </a:rPr>
              <a:t>Organización del pensamiento y las ideas.</a:t>
            </a:r>
            <a:r>
              <a:rPr lang="es-ES_tradnl" sz="2400" b="1" dirty="0" smtClean="0">
                <a:solidFill>
                  <a:srgbClr val="0070C0"/>
                </a:solidFill>
                <a:latin typeface="+mn-lt"/>
              </a:rPr>
              <a:t> </a:t>
            </a:r>
            <a:endParaRPr lang="es-ES_tradnl" sz="2400" b="1" dirty="0">
              <a:solidFill>
                <a:srgbClr val="0070C0"/>
              </a:solidFill>
              <a:latin typeface="+mn-lt"/>
            </a:endParaRPr>
          </a:p>
        </p:txBody>
      </p:sp>
      <p:sp>
        <p:nvSpPr>
          <p:cNvPr id="110595" name="Marcador de contenido 2"/>
          <p:cNvSpPr>
            <a:spLocks noGrp="1"/>
          </p:cNvSpPr>
          <p:nvPr>
            <p:ph idx="1"/>
          </p:nvPr>
        </p:nvSpPr>
        <p:spPr>
          <a:xfrm>
            <a:off x="250825" y="1125538"/>
            <a:ext cx="8497888" cy="5472112"/>
          </a:xfrm>
        </p:spPr>
        <p:txBody>
          <a:bodyPr/>
          <a:lstStyle/>
          <a:p>
            <a:pPr marL="0" indent="0" algn="just" eaLnBrk="1" hangingPunct="1">
              <a:buFont typeface="Wingdings 3" panose="05040102010807070707" pitchFamily="18" charset="2"/>
              <a:buNone/>
            </a:pPr>
            <a:r>
              <a:rPr lang="es-ES_tradnl" altLang="es-AR" sz="2400" smtClean="0"/>
              <a:t>Las habilidades de organización involucran ordenar, secuenciar y jerarquizar los pensamientos e ideas. </a:t>
            </a:r>
          </a:p>
          <a:p>
            <a:pPr marL="0" indent="0" algn="just" eaLnBrk="1" hangingPunct="1">
              <a:buFont typeface="Wingdings 3" panose="05040102010807070707" pitchFamily="18" charset="2"/>
              <a:buNone/>
            </a:pPr>
            <a:endParaRPr lang="es-ES_tradnl" altLang="es-AR" sz="1000" smtClean="0"/>
          </a:p>
          <a:p>
            <a:pPr marL="0" indent="0" algn="just" eaLnBrk="1" hangingPunct="1"/>
            <a:r>
              <a:rPr lang="es-ES_tradnl" altLang="es-AR" sz="2400" b="1" smtClean="0"/>
              <a:t>Categorizaci</a:t>
            </a:r>
            <a:r>
              <a:rPr lang="es-ES" altLang="es-AR" sz="2400" b="1" smtClean="0"/>
              <a:t>ón</a:t>
            </a:r>
          </a:p>
          <a:p>
            <a:pPr marL="0" indent="0" algn="just" eaLnBrk="1" hangingPunct="1"/>
            <a:endParaRPr lang="es-ES" altLang="es-AR" sz="1000" smtClean="0"/>
          </a:p>
          <a:p>
            <a:pPr lvl="1" algn="just" eaLnBrk="1" hangingPunct="1">
              <a:buFont typeface="Courier New" panose="02070309020205020404" pitchFamily="49" charset="0"/>
              <a:buChar char="o"/>
            </a:pPr>
            <a:r>
              <a:rPr lang="es-ES_tradnl" altLang="es-AR" sz="2000" b="1" smtClean="0">
                <a:solidFill>
                  <a:srgbClr val="0070C0"/>
                </a:solidFill>
              </a:rPr>
              <a:t>Juegos de clasificación</a:t>
            </a:r>
            <a:endParaRPr lang="es-ES_tradnl" altLang="es-AR" sz="2000" smtClean="0">
              <a:solidFill>
                <a:srgbClr val="0070C0"/>
              </a:solidFill>
            </a:endParaRPr>
          </a:p>
          <a:p>
            <a:pPr lvl="1" algn="just" eaLnBrk="1" hangingPunct="1">
              <a:buFont typeface="Courier New" panose="02070309020205020404" pitchFamily="49" charset="0"/>
              <a:buChar char="o"/>
            </a:pPr>
            <a:r>
              <a:rPr lang="es-ES_tradnl" altLang="es-AR" sz="2000" b="1" smtClean="0">
                <a:solidFill>
                  <a:srgbClr val="0070C0"/>
                </a:solidFill>
              </a:rPr>
              <a:t>Identificar la idea principal de un párrafo</a:t>
            </a:r>
            <a:r>
              <a:rPr lang="es-ES_tradnl" altLang="es-AR" sz="2000" smtClean="0"/>
              <a:t>: encontrar la oraci</a:t>
            </a:r>
            <a:r>
              <a:rPr lang="es-ES" altLang="es-AR" sz="2000" smtClean="0"/>
              <a:t>ón que resume la idea o inferirla.</a:t>
            </a:r>
          </a:p>
          <a:p>
            <a:pPr lvl="1" algn="just" eaLnBrk="1" hangingPunct="1">
              <a:buFont typeface="Courier New" panose="02070309020205020404" pitchFamily="49" charset="0"/>
              <a:buChar char="o"/>
            </a:pPr>
            <a:r>
              <a:rPr lang="es-ES_tradnl" altLang="es-AR" sz="2000" b="1" smtClean="0">
                <a:solidFill>
                  <a:srgbClr val="0070C0"/>
                </a:solidFill>
              </a:rPr>
              <a:t>Identificar las ideas centrales de un texto</a:t>
            </a:r>
            <a:r>
              <a:rPr lang="es-ES_tradnl" altLang="es-AR" sz="2000" smtClean="0"/>
              <a:t>: identificar, conectar y graficar.</a:t>
            </a:r>
          </a:p>
          <a:p>
            <a:pPr lvl="1" algn="just" eaLnBrk="1" hangingPunct="1">
              <a:buFont typeface="Courier New" panose="02070309020205020404" pitchFamily="49" charset="0"/>
              <a:buChar char="o"/>
            </a:pPr>
            <a:r>
              <a:rPr lang="es-ES_tradnl" altLang="es-AR" sz="2000" b="1" smtClean="0">
                <a:solidFill>
                  <a:srgbClr val="0070C0"/>
                </a:solidFill>
              </a:rPr>
              <a:t>Identificar y organizar las ideas de un capítulo</a:t>
            </a:r>
            <a:r>
              <a:rPr lang="es-ES_tradnl" altLang="es-AR" sz="2000" b="1" smtClean="0"/>
              <a:t>: </a:t>
            </a:r>
            <a:r>
              <a:rPr lang="es-ES_tradnl" altLang="es-AR" sz="2000" smtClean="0"/>
              <a:t>t</a:t>
            </a:r>
            <a:r>
              <a:rPr lang="es-ES" altLang="es-AR" sz="2000" smtClean="0"/>
              <a:t>ítulos, secciones. Unidades manejables que favorecen la comprensión</a:t>
            </a:r>
          </a:p>
          <a:p>
            <a:pPr lvl="1" algn="just" eaLnBrk="1" hangingPunct="1">
              <a:buFont typeface="Courier New" panose="02070309020205020404" pitchFamily="49" charset="0"/>
              <a:buChar char="o"/>
            </a:pPr>
            <a:r>
              <a:rPr lang="es-ES" altLang="es-AR" sz="2000" b="1" smtClean="0">
                <a:solidFill>
                  <a:srgbClr val="0070C0"/>
                </a:solidFill>
              </a:rPr>
              <a:t>Noticia del diario</a:t>
            </a:r>
            <a:endParaRPr lang="es-ES_tradnl" altLang="es-AR" sz="2000" smtClean="0">
              <a:solidFill>
                <a:srgbClr val="0070C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1618" name="Marcador de contenido 2"/>
          <p:cNvSpPr>
            <a:spLocks noGrp="1"/>
          </p:cNvSpPr>
          <p:nvPr>
            <p:ph idx="1"/>
          </p:nvPr>
        </p:nvSpPr>
        <p:spPr>
          <a:xfrm>
            <a:off x="468313" y="620713"/>
            <a:ext cx="8567737" cy="5411787"/>
          </a:xfrm>
        </p:spPr>
        <p:txBody>
          <a:bodyPr/>
          <a:lstStyle/>
          <a:p>
            <a:pPr marL="0" indent="0" algn="just" eaLnBrk="1" hangingPunct="1">
              <a:buFont typeface="Wingdings 3" panose="05040102010807070707" pitchFamily="18" charset="2"/>
              <a:buNone/>
            </a:pPr>
            <a:r>
              <a:rPr lang="es-ES_tradnl" altLang="es-AR" sz="2400" b="1" smtClean="0"/>
              <a:t>Algunas ayudas para localizar ideas principales (Sedita,1999)</a:t>
            </a:r>
          </a:p>
          <a:p>
            <a:pPr marL="0" indent="0" algn="just" eaLnBrk="1" hangingPunct="1">
              <a:buFont typeface="Wingdings 3" panose="05040102010807070707" pitchFamily="18" charset="2"/>
              <a:buNone/>
            </a:pPr>
            <a:endParaRPr lang="es-ES_tradnl" altLang="es-AR" sz="2400" smtClean="0"/>
          </a:p>
          <a:p>
            <a:pPr marL="0" indent="0" algn="just" eaLnBrk="1" hangingPunct="1"/>
            <a:r>
              <a:rPr lang="es-ES_tradnl" altLang="es-AR" sz="2400" smtClean="0"/>
              <a:t>¿Cuál es el tema del cual el autor habla en este párrafo? La respuesta a esta pregunta permite identificar el tópico. Las palabras que más se repiten en el texto ayuda a identificar el tema.</a:t>
            </a:r>
          </a:p>
          <a:p>
            <a:pPr marL="0" indent="0" algn="just" eaLnBrk="1" hangingPunct="1"/>
            <a:endParaRPr lang="es-ES_tradnl" altLang="es-AR" sz="2800" smtClean="0"/>
          </a:p>
          <a:p>
            <a:pPr marL="0" indent="0" algn="just" eaLnBrk="1" hangingPunct="1"/>
            <a:r>
              <a:rPr lang="es-ES_tradnl" altLang="es-AR" sz="2400" smtClean="0"/>
              <a:t>¿Qué dice el autor sobre el tópico? Identificar la idea central</a:t>
            </a:r>
          </a:p>
          <a:p>
            <a:pPr marL="0" indent="0" algn="just" eaLnBrk="1" hangingPunct="1"/>
            <a:endParaRPr lang="es-ES_tradnl" altLang="es-AR" sz="2400" smtClean="0"/>
          </a:p>
          <a:p>
            <a:pPr marL="0" indent="0" algn="just" eaLnBrk="1" hangingPunct="1"/>
            <a:r>
              <a:rPr lang="es-ES_tradnl" altLang="es-AR" sz="2400" smtClean="0"/>
              <a:t>¿Qué detalles involucra la idea central? Identificar detalles importantes referidos a la idea central. </a:t>
            </a:r>
          </a:p>
          <a:p>
            <a:pPr marL="0" indent="0" algn="just" eaLnBrk="1" hangingPunct="1"/>
            <a:endParaRPr lang="es-ES_tradnl" altLang="es-AR" sz="24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42" name="Marcador de contenido 2"/>
          <p:cNvSpPr>
            <a:spLocks noGrp="1"/>
          </p:cNvSpPr>
          <p:nvPr>
            <p:ph idx="1"/>
          </p:nvPr>
        </p:nvSpPr>
        <p:spPr>
          <a:xfrm>
            <a:off x="539750" y="404813"/>
            <a:ext cx="7886700" cy="4351337"/>
          </a:xfrm>
        </p:spPr>
        <p:txBody>
          <a:bodyPr/>
          <a:lstStyle/>
          <a:p>
            <a:pPr marL="0" indent="0" eaLnBrk="1" hangingPunct="1">
              <a:buFont typeface="Wingdings 3" panose="05040102010807070707" pitchFamily="18" charset="2"/>
              <a:buNone/>
            </a:pPr>
            <a:r>
              <a:rPr lang="es-ES_tradnl" altLang="es-AR" sz="2000" b="1" smtClean="0"/>
              <a:t>Tomar notas: identificar la idea central </a:t>
            </a:r>
            <a:r>
              <a:rPr lang="es-ES_tradnl" altLang="es-AR" sz="2000" smtClean="0"/>
              <a:t>(Sedita, 1999)</a:t>
            </a:r>
          </a:p>
          <a:p>
            <a:pPr marL="0" indent="0" eaLnBrk="1" hangingPunct="1"/>
            <a:r>
              <a:rPr lang="es-ES_tradnl" altLang="es-AR" sz="2000" smtClean="0"/>
              <a:t>Tomar notas en dos columnas. </a:t>
            </a:r>
          </a:p>
          <a:p>
            <a:pPr marL="0" indent="0" eaLnBrk="1" hangingPunct="1"/>
            <a:r>
              <a:rPr lang="es-ES_tradnl" altLang="es-AR" sz="2000" smtClean="0"/>
              <a:t>Usar abreviaturas.</a:t>
            </a:r>
          </a:p>
          <a:p>
            <a:pPr marL="0" indent="0" eaLnBrk="1" hangingPunct="1"/>
            <a:r>
              <a:rPr lang="es-ES_tradnl" altLang="es-AR" sz="2000" smtClean="0"/>
              <a:t>Dejar espacio para agregar información.</a:t>
            </a:r>
          </a:p>
          <a:p>
            <a:pPr marL="0" indent="0" eaLnBrk="1" hangingPunct="1"/>
            <a:r>
              <a:rPr lang="es-ES_tradnl" altLang="es-AR" sz="2000" smtClean="0"/>
              <a:t>Economizar palabras: Usar pocas palabras, no escribir oraciones complejas. </a:t>
            </a:r>
          </a:p>
          <a:p>
            <a:pPr marL="0" indent="0" eaLnBrk="1" hangingPunct="1"/>
            <a:r>
              <a:rPr lang="es-ES_tradnl" altLang="es-AR" sz="2000" smtClean="0"/>
              <a:t>Escribir como si fuera un telegrama. </a:t>
            </a:r>
          </a:p>
          <a:p>
            <a:pPr marL="0" indent="0" eaLnBrk="1" hangingPunct="1"/>
            <a:r>
              <a:rPr lang="es-ES_tradnl" altLang="es-AR" sz="2000" smtClean="0"/>
              <a:t>Marcadores visuales</a:t>
            </a:r>
          </a:p>
          <a:p>
            <a:pPr marL="0" indent="0" eaLnBrk="1" hangingPunct="1"/>
            <a:r>
              <a:rPr lang="es-ES_tradnl" altLang="es-AR" sz="2000" smtClean="0"/>
              <a:t>Señalar con un color donde termina la idea principal y comienza otra.</a:t>
            </a:r>
          </a:p>
          <a:p>
            <a:pPr marL="0" indent="0" eaLnBrk="1" hangingPunct="1"/>
            <a:r>
              <a:rPr lang="es-ES_tradnl" altLang="es-AR" sz="2000" smtClean="0"/>
              <a:t>Numerar los detalles que soportan la idea central</a:t>
            </a:r>
          </a:p>
          <a:p>
            <a:pPr marL="0" indent="0" eaLnBrk="1" hangingPunct="1"/>
            <a:r>
              <a:rPr lang="es-ES_tradnl" altLang="es-AR" sz="2000" smtClean="0"/>
              <a:t>Resaltar las palabras clave, nombre , fechas importantes.</a:t>
            </a:r>
          </a:p>
          <a:p>
            <a:pPr marL="0" indent="0" eaLnBrk="1" hangingPunct="1"/>
            <a:r>
              <a:rPr lang="es-ES_tradnl" altLang="es-AR" sz="2000" smtClean="0"/>
              <a:t>Insertar preguntas que indiquen que la información no está clara y requiere aclaración del docente. </a:t>
            </a:r>
          </a:p>
          <a:p>
            <a:pPr marL="0" indent="0" eaLnBrk="1" hangingPunct="1"/>
            <a:r>
              <a:rPr lang="es-ES_tradnl" altLang="es-AR" sz="2000" smtClean="0"/>
              <a:t>Reescribir oraciones muy extensas. </a:t>
            </a:r>
          </a:p>
          <a:p>
            <a:pPr marL="0" indent="0" eaLnBrk="1" hangingPunct="1"/>
            <a:endParaRPr lang="es-ES_tradnl" altLang="es-AR" sz="2000" smtClean="0"/>
          </a:p>
          <a:p>
            <a:pPr marL="0" indent="0" eaLnBrk="1" hangingPunct="1"/>
            <a:endParaRPr lang="es-ES_tradnl" altLang="es-AR" sz="20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3666" name="Marcador de contenido 2"/>
          <p:cNvSpPr>
            <a:spLocks noGrp="1"/>
          </p:cNvSpPr>
          <p:nvPr>
            <p:ph idx="1"/>
          </p:nvPr>
        </p:nvSpPr>
        <p:spPr>
          <a:xfrm>
            <a:off x="628650" y="476250"/>
            <a:ext cx="7886700" cy="5700713"/>
          </a:xfrm>
        </p:spPr>
        <p:txBody>
          <a:bodyPr/>
          <a:lstStyle/>
          <a:p>
            <a:pPr marL="0" indent="0" algn="just" eaLnBrk="1" hangingPunct="1">
              <a:buFont typeface="Wingdings 3" panose="05040102010807070707" pitchFamily="18" charset="2"/>
              <a:buNone/>
            </a:pPr>
            <a:r>
              <a:rPr lang="es-ES_tradnl" altLang="es-AR" sz="2800" b="1" smtClean="0"/>
              <a:t>Modelado del docente: Notas y resúmenes antes de iniciar la clase </a:t>
            </a:r>
          </a:p>
          <a:p>
            <a:pPr marL="0" indent="0" algn="just" eaLnBrk="1" hangingPunct="1">
              <a:buFont typeface="Wingdings 3" panose="05040102010807070707" pitchFamily="18" charset="2"/>
              <a:buNone/>
            </a:pPr>
            <a:endParaRPr lang="es-ES_tradnl" altLang="es-AR" sz="2800" b="1" smtClean="0"/>
          </a:p>
          <a:p>
            <a:pPr marL="0" indent="0" algn="just" eaLnBrk="1" hangingPunct="1"/>
            <a:r>
              <a:rPr lang="es-ES_tradnl" altLang="es-AR" sz="2800" smtClean="0"/>
              <a:t>Se puede brindar un folleto, una nota o resumen de los contenidos que ellos van a aprender.</a:t>
            </a:r>
          </a:p>
          <a:p>
            <a:pPr marL="0" indent="0" algn="just" eaLnBrk="1" hangingPunct="1"/>
            <a:endParaRPr lang="es-ES_tradnl" altLang="es-AR" sz="2800" smtClean="0"/>
          </a:p>
          <a:p>
            <a:pPr marL="0" indent="0" algn="just" eaLnBrk="1" hangingPunct="1"/>
            <a:r>
              <a:rPr lang="es-ES_tradnl" altLang="es-AR" sz="2800" smtClean="0"/>
              <a:t>Ayuda a que los estudiantes identifiquen los puntos centrales de los que van aprender, contribuye a la comprensión del material, anticipa la temática y modela como organizar .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615950"/>
          </a:xfrm>
        </p:spPr>
        <p:txBody>
          <a:bodyPr rtlCol="0">
            <a:normAutofit/>
          </a:bodyPr>
          <a:lstStyle/>
          <a:p>
            <a:pPr algn="ctr" eaLnBrk="1" fontAlgn="auto" hangingPunct="1">
              <a:spcAft>
                <a:spcPts val="0"/>
              </a:spcAft>
              <a:defRPr/>
            </a:pPr>
            <a:r>
              <a:rPr lang="es-ES_tradnl" sz="2400" b="1" dirty="0">
                <a:solidFill>
                  <a:srgbClr val="C00000"/>
                </a:solidFill>
                <a:latin typeface="+mn-lt"/>
              </a:rPr>
              <a:t>HABILIDADES DE PLANIFICACIÓN </a:t>
            </a:r>
          </a:p>
        </p:txBody>
      </p:sp>
      <p:sp>
        <p:nvSpPr>
          <p:cNvPr id="114691" name="Marcador de contenido 2"/>
          <p:cNvSpPr>
            <a:spLocks noGrp="1"/>
          </p:cNvSpPr>
          <p:nvPr>
            <p:ph idx="1"/>
          </p:nvPr>
        </p:nvSpPr>
        <p:spPr>
          <a:xfrm>
            <a:off x="628650" y="1125538"/>
            <a:ext cx="7886700" cy="5051425"/>
          </a:xfrm>
        </p:spPr>
        <p:txBody>
          <a:bodyPr/>
          <a:lstStyle/>
          <a:p>
            <a:pPr marL="0" indent="0" algn="just" eaLnBrk="1" hangingPunct="1">
              <a:lnSpc>
                <a:spcPct val="80000"/>
              </a:lnSpc>
              <a:buFont typeface="Wingdings 3" panose="05040102010807070707" pitchFamily="18" charset="2"/>
              <a:buNone/>
            </a:pPr>
            <a:r>
              <a:rPr lang="es-ES_tradnl" altLang="es-AR" sz="2200" b="1" smtClean="0"/>
              <a:t>Modelar las habilidades de planificación </a:t>
            </a:r>
            <a:endParaRPr lang="es-ES_tradnl" altLang="es-AR" sz="2200" smtClean="0"/>
          </a:p>
          <a:p>
            <a:pPr marL="0" indent="0" algn="just" eaLnBrk="1" hangingPunct="1">
              <a:lnSpc>
                <a:spcPct val="80000"/>
              </a:lnSpc>
            </a:pPr>
            <a:r>
              <a:rPr lang="es-ES_tradnl" altLang="es-AR" sz="2200" smtClean="0"/>
              <a:t>Ayudar al niño a dividir la tarea en partes más pequeñas y manejables </a:t>
            </a:r>
          </a:p>
          <a:p>
            <a:pPr marL="0" indent="0" algn="just" eaLnBrk="1" hangingPunct="1">
              <a:lnSpc>
                <a:spcPct val="80000"/>
              </a:lnSpc>
            </a:pPr>
            <a:r>
              <a:rPr lang="es-ES_tradnl" altLang="es-AR" sz="2200" smtClean="0"/>
              <a:t>Pedir a sus alumnos que escriban o grafiquen los planes en detalle, gradualmente está tarea se irá automatizando.</a:t>
            </a:r>
          </a:p>
          <a:p>
            <a:pPr marL="0" indent="0" algn="just" eaLnBrk="1" hangingPunct="1">
              <a:lnSpc>
                <a:spcPct val="80000"/>
              </a:lnSpc>
              <a:buFont typeface="Wingdings 3" panose="05040102010807070707" pitchFamily="18" charset="2"/>
              <a:buNone/>
            </a:pPr>
            <a:r>
              <a:rPr lang="es-ES_tradnl" altLang="es-AR" sz="2200" b="1" smtClean="0"/>
              <a:t>Planificación: visión del todo y sus partes: </a:t>
            </a:r>
            <a:r>
              <a:rPr lang="es-ES_tradnl" altLang="es-AR" sz="2200" smtClean="0"/>
              <a:t>visión previa del proyecto entero e identificar las partes o los requerimientos individuales.</a:t>
            </a:r>
          </a:p>
          <a:p>
            <a:pPr marL="0" indent="0" algn="just" eaLnBrk="1" hangingPunct="1">
              <a:lnSpc>
                <a:spcPct val="80000"/>
              </a:lnSpc>
              <a:buFont typeface="Wingdings 3" panose="05040102010807070707" pitchFamily="18" charset="2"/>
              <a:buNone/>
            </a:pPr>
            <a:r>
              <a:rPr lang="es-ES_tradnl" altLang="es-AR" sz="2200" b="1" smtClean="0"/>
              <a:t>Gestión del tiempo</a:t>
            </a:r>
            <a:r>
              <a:rPr lang="es-ES_tradnl" altLang="es-AR" sz="2200" smtClean="0"/>
              <a:t> </a:t>
            </a:r>
          </a:p>
          <a:p>
            <a:pPr marL="0" indent="0" algn="just" eaLnBrk="1" hangingPunct="1">
              <a:lnSpc>
                <a:spcPct val="80000"/>
              </a:lnSpc>
            </a:pPr>
            <a:r>
              <a:rPr lang="es-ES_tradnl" altLang="es-AR" sz="2200" smtClean="0"/>
              <a:t>Revisar y repasar el conocimiento de los alumnos acerca de la temporalidad. </a:t>
            </a:r>
          </a:p>
          <a:p>
            <a:pPr marL="0" indent="0" algn="just" eaLnBrk="1" hangingPunct="1">
              <a:lnSpc>
                <a:spcPct val="80000"/>
              </a:lnSpc>
            </a:pPr>
            <a:r>
              <a:rPr lang="es-ES_tradnl" altLang="es-AR" sz="2200" smtClean="0"/>
              <a:t>La secuencia de proyectos pictóricos o visuales: supone un línea de tiempo visual y movible de un proyecto. </a:t>
            </a:r>
          </a:p>
          <a:p>
            <a:pPr marL="0" indent="0" algn="just" eaLnBrk="1" hangingPunct="1">
              <a:lnSpc>
                <a:spcPct val="80000"/>
              </a:lnSpc>
            </a:pPr>
            <a:endParaRPr lang="es-ES_tradnl" altLang="es-AR" sz="22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17512"/>
          </a:xfrm>
        </p:spPr>
        <p:txBody>
          <a:bodyPr rtlCol="0">
            <a:normAutofit fontScale="90000"/>
          </a:bodyPr>
          <a:lstStyle/>
          <a:p>
            <a:pPr eaLnBrk="1" fontAlgn="auto" hangingPunct="1">
              <a:spcAft>
                <a:spcPts val="0"/>
              </a:spcAft>
              <a:defRPr/>
            </a:pPr>
            <a:r>
              <a:rPr lang="es-ES_tradnl" sz="2400" b="1" dirty="0" smtClean="0">
                <a:solidFill>
                  <a:srgbClr val="C00000"/>
                </a:solidFill>
              </a:rPr>
              <a:t>SUSTRATO NEUROAN</a:t>
            </a:r>
            <a:r>
              <a:rPr lang="es-ES" sz="2400" b="1" dirty="0" smtClean="0">
                <a:solidFill>
                  <a:srgbClr val="C00000"/>
                </a:solidFill>
              </a:rPr>
              <a:t>Á</a:t>
            </a:r>
            <a:r>
              <a:rPr lang="es-ES_tradnl" sz="2400" b="1" dirty="0" smtClean="0">
                <a:solidFill>
                  <a:srgbClr val="C00000"/>
                </a:solidFill>
              </a:rPr>
              <a:t>TOMICO</a:t>
            </a:r>
            <a:endParaRPr lang="es-ES_tradnl" sz="2400" b="1" dirty="0">
              <a:solidFill>
                <a:srgbClr val="C00000"/>
              </a:solidFill>
            </a:endParaRPr>
          </a:p>
        </p:txBody>
      </p:sp>
      <p:sp>
        <p:nvSpPr>
          <p:cNvPr id="31747" name="Marcador de contenido 2"/>
          <p:cNvSpPr>
            <a:spLocks noGrp="1"/>
          </p:cNvSpPr>
          <p:nvPr>
            <p:ph idx="1"/>
          </p:nvPr>
        </p:nvSpPr>
        <p:spPr>
          <a:xfrm>
            <a:off x="457200" y="1052513"/>
            <a:ext cx="8229600" cy="5184775"/>
          </a:xfrm>
        </p:spPr>
        <p:txBody>
          <a:bodyPr/>
          <a:lstStyle/>
          <a:p>
            <a:pPr algn="just" eaLnBrk="1" hangingPunct="1">
              <a:lnSpc>
                <a:spcPct val="90000"/>
              </a:lnSpc>
            </a:pPr>
            <a:r>
              <a:rPr lang="es-ES_tradnl" altLang="es-ES_tradnl" sz="1900" smtClean="0"/>
              <a:t>Existe un consenso en considerar a las FE como </a:t>
            </a:r>
            <a:r>
              <a:rPr lang="es-ES_tradnl" altLang="es-ES_tradnl" sz="1900" b="1" smtClean="0">
                <a:solidFill>
                  <a:srgbClr val="C00000"/>
                </a:solidFill>
              </a:rPr>
              <a:t>procesos de control cognitivo</a:t>
            </a:r>
            <a:r>
              <a:rPr lang="es-ES_tradnl" altLang="es-ES_tradnl" sz="1900" smtClean="0"/>
              <a:t>. </a:t>
            </a:r>
          </a:p>
          <a:p>
            <a:pPr algn="just" eaLnBrk="1" hangingPunct="1">
              <a:lnSpc>
                <a:spcPct val="90000"/>
              </a:lnSpc>
            </a:pPr>
            <a:endParaRPr lang="es-ES_tradnl" altLang="es-ES_tradnl" sz="1900" smtClean="0"/>
          </a:p>
          <a:p>
            <a:pPr algn="just" eaLnBrk="1" hangingPunct="1">
              <a:lnSpc>
                <a:spcPct val="90000"/>
              </a:lnSpc>
            </a:pPr>
            <a:r>
              <a:rPr lang="es-ES_tradnl" altLang="es-ES_tradnl" sz="1900" smtClean="0"/>
              <a:t>Organización jerárquica de la corteza humana, donde existe una </a:t>
            </a:r>
            <a:r>
              <a:rPr lang="es-ES_tradnl" altLang="es-ES_tradnl" sz="1900" i="1" smtClean="0">
                <a:solidFill>
                  <a:srgbClr val="0070C0"/>
                </a:solidFill>
              </a:rPr>
              <a:t>zona de integración</a:t>
            </a:r>
            <a:r>
              <a:rPr lang="es-ES_tradnl" altLang="es-ES_tradnl" sz="1900" smtClean="0"/>
              <a:t> localizada en las </a:t>
            </a:r>
            <a:r>
              <a:rPr lang="es-ES_tradnl" altLang="es-ES_tradnl" sz="1900" i="1" u="sng" smtClean="0">
                <a:solidFill>
                  <a:srgbClr val="0070C0"/>
                </a:solidFill>
              </a:rPr>
              <a:t>áreas prefrontales</a:t>
            </a:r>
            <a:r>
              <a:rPr lang="es-ES_tradnl" altLang="es-ES_tradnl" sz="1900" smtClean="0"/>
              <a:t>, que recibe aferencias del resto del sistema nervioso y envía información de control sobre la corteza posterior y subcorteza (Fuster, 2001). Esto ha motivado a identificar las FE con la actividad prefrontal. </a:t>
            </a:r>
          </a:p>
          <a:p>
            <a:pPr algn="just" eaLnBrk="1" hangingPunct="1">
              <a:lnSpc>
                <a:spcPct val="90000"/>
              </a:lnSpc>
            </a:pPr>
            <a:endParaRPr lang="es-ES_tradnl" altLang="es-ES_tradnl" sz="1900" smtClean="0"/>
          </a:p>
          <a:p>
            <a:pPr algn="just" eaLnBrk="1" hangingPunct="1">
              <a:lnSpc>
                <a:spcPct val="90000"/>
              </a:lnSpc>
            </a:pPr>
            <a:r>
              <a:rPr lang="es-ES_tradnl" altLang="es-ES_tradnl" sz="1900" smtClean="0"/>
              <a:t>Las FE requieren de la participación conjunta de sistemas dinámicos, integrados por la corteza prefrontal, distintas regiones corticales, estructuras límbicas (i.e. hipocampo, amígdala o ínsula) y basales (ganglios de la base y tronco cerebral), conformando un conjunto de </a:t>
            </a:r>
            <a:r>
              <a:rPr lang="es-ES_tradnl" altLang="es-ES_tradnl" sz="1900" i="1" u="sng" smtClean="0">
                <a:solidFill>
                  <a:srgbClr val="0070C0"/>
                </a:solidFill>
              </a:rPr>
              <a:t>redes neurales interconectadas </a:t>
            </a:r>
            <a:r>
              <a:rPr lang="es-ES_tradnl" altLang="es-ES_tradnl" sz="1900" smtClean="0"/>
              <a:t>que operan de manera coordinada (Verdejo-García &amp; Bechara, 2010). </a:t>
            </a:r>
          </a:p>
          <a:p>
            <a:pPr algn="just" eaLnBrk="1" hangingPunct="1">
              <a:lnSpc>
                <a:spcPct val="90000"/>
              </a:lnSpc>
            </a:pPr>
            <a:endParaRPr lang="es-ES_tradnl" altLang="es-ES_tradnl" sz="1900" smtClean="0"/>
          </a:p>
        </p:txBody>
      </p:sp>
      <p:pic>
        <p:nvPicPr>
          <p:cNvPr id="31748" name="Picture 7" descr="carson_dellosa-1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87325"/>
            <a:ext cx="1643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5714" name="Marcador de contenido 2"/>
          <p:cNvSpPr>
            <a:spLocks noGrp="1"/>
          </p:cNvSpPr>
          <p:nvPr>
            <p:ph idx="1"/>
          </p:nvPr>
        </p:nvSpPr>
        <p:spPr>
          <a:xfrm>
            <a:off x="468313" y="476250"/>
            <a:ext cx="7886700" cy="6048375"/>
          </a:xfrm>
        </p:spPr>
        <p:txBody>
          <a:bodyPr/>
          <a:lstStyle/>
          <a:p>
            <a:pPr marL="0" indent="0" algn="just" eaLnBrk="1" hangingPunct="1">
              <a:buFont typeface="Wingdings 3" panose="05040102010807070707" pitchFamily="18" charset="2"/>
              <a:buNone/>
            </a:pPr>
            <a:r>
              <a:rPr lang="es-ES_tradnl" altLang="es-AR" sz="2400" b="1" smtClean="0"/>
              <a:t>Establecimiento de metas y elaboración del plan</a:t>
            </a:r>
            <a:endParaRPr lang="es-ES_tradnl" altLang="es-AR" sz="2400" smtClean="0"/>
          </a:p>
          <a:p>
            <a:pPr marL="0" indent="0" algn="just" eaLnBrk="1" hangingPunct="1"/>
            <a:r>
              <a:rPr lang="es-ES_tradnl" altLang="es-AR" sz="2400" smtClean="0"/>
              <a:t>Objetivo es lo que guía la conducta hacia un resultado elegido, proporciona parámetros para trabajar y da estructura a nuestra actividad. </a:t>
            </a:r>
          </a:p>
          <a:p>
            <a:pPr marL="0" indent="0" algn="just" eaLnBrk="1" hangingPunct="1"/>
            <a:r>
              <a:rPr lang="es-ES_tradnl" altLang="es-AR" sz="2400" smtClean="0"/>
              <a:t>Las metas deben ser: </a:t>
            </a:r>
          </a:p>
          <a:p>
            <a:pPr marL="0" indent="0" algn="just" eaLnBrk="1" hangingPunct="1"/>
            <a:endParaRPr lang="es-ES_tradnl" altLang="es-AR" sz="1100" smtClean="0"/>
          </a:p>
          <a:p>
            <a:pPr lvl="1" algn="just" eaLnBrk="1" hangingPunct="1">
              <a:spcAft>
                <a:spcPts val="500"/>
              </a:spcAft>
              <a:buFont typeface="Wingdings" panose="05000000000000000000" pitchFamily="2" charset="2"/>
              <a:buChar char="ü"/>
            </a:pPr>
            <a:r>
              <a:rPr lang="es-ES_tradnl" altLang="es-AR" sz="2000" smtClean="0">
                <a:solidFill>
                  <a:srgbClr val="0070C0"/>
                </a:solidFill>
              </a:rPr>
              <a:t>Específicas</a:t>
            </a:r>
          </a:p>
          <a:p>
            <a:pPr lvl="1" algn="just" eaLnBrk="1" hangingPunct="1">
              <a:spcAft>
                <a:spcPts val="500"/>
              </a:spcAft>
              <a:buFont typeface="Wingdings" panose="05000000000000000000" pitchFamily="2" charset="2"/>
              <a:buChar char="ü"/>
            </a:pPr>
            <a:r>
              <a:rPr lang="es-ES_tradnl" altLang="es-AR" sz="2000" smtClean="0">
                <a:solidFill>
                  <a:srgbClr val="0070C0"/>
                </a:solidFill>
              </a:rPr>
              <a:t>Medibles</a:t>
            </a:r>
          </a:p>
          <a:p>
            <a:pPr lvl="1" algn="just" eaLnBrk="1" hangingPunct="1">
              <a:spcAft>
                <a:spcPts val="500"/>
              </a:spcAft>
              <a:buFont typeface="Wingdings" panose="05000000000000000000" pitchFamily="2" charset="2"/>
              <a:buChar char="ü"/>
            </a:pPr>
            <a:r>
              <a:rPr lang="es-ES_tradnl" altLang="es-AR" sz="2000" smtClean="0">
                <a:solidFill>
                  <a:srgbClr val="0070C0"/>
                </a:solidFill>
              </a:rPr>
              <a:t>Alcanzables </a:t>
            </a:r>
          </a:p>
          <a:p>
            <a:pPr lvl="1" algn="just" eaLnBrk="1" hangingPunct="1">
              <a:spcAft>
                <a:spcPts val="500"/>
              </a:spcAft>
              <a:buFont typeface="Wingdings" panose="05000000000000000000" pitchFamily="2" charset="2"/>
              <a:buChar char="ü"/>
            </a:pPr>
            <a:r>
              <a:rPr lang="es-ES_tradnl" altLang="es-AR" sz="2000" smtClean="0">
                <a:solidFill>
                  <a:srgbClr val="0070C0"/>
                </a:solidFill>
              </a:rPr>
              <a:t>Relevantes </a:t>
            </a:r>
          </a:p>
          <a:p>
            <a:pPr lvl="1" algn="just" eaLnBrk="1" hangingPunct="1">
              <a:spcAft>
                <a:spcPts val="500"/>
              </a:spcAft>
              <a:buFont typeface="Wingdings" panose="05000000000000000000" pitchFamily="2" charset="2"/>
              <a:buChar char="ü"/>
            </a:pPr>
            <a:r>
              <a:rPr lang="es-ES_tradnl" altLang="es-AR" sz="2000" smtClean="0">
                <a:solidFill>
                  <a:srgbClr val="0070C0"/>
                </a:solidFill>
              </a:rPr>
              <a:t>Realísticas </a:t>
            </a:r>
          </a:p>
          <a:p>
            <a:pPr lvl="1" algn="just" eaLnBrk="1" hangingPunct="1">
              <a:spcAft>
                <a:spcPts val="500"/>
              </a:spcAft>
              <a:buFont typeface="Wingdings" panose="05000000000000000000" pitchFamily="2" charset="2"/>
              <a:buChar char="ü"/>
            </a:pPr>
            <a:r>
              <a:rPr lang="es-ES_tradnl" altLang="es-AR" sz="2000" smtClean="0">
                <a:solidFill>
                  <a:srgbClr val="0070C0"/>
                </a:solidFill>
              </a:rPr>
              <a:t>Temporales</a:t>
            </a:r>
          </a:p>
        </p:txBody>
      </p:sp>
      <p:pic>
        <p:nvPicPr>
          <p:cNvPr id="115715" name="Picture 5" descr="9-maraton-de-lectur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3800" y="3860800"/>
            <a:ext cx="24257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6738" name="Marcador de contenido 2"/>
          <p:cNvSpPr>
            <a:spLocks noGrp="1"/>
          </p:cNvSpPr>
          <p:nvPr>
            <p:ph idx="1"/>
          </p:nvPr>
        </p:nvSpPr>
        <p:spPr>
          <a:xfrm>
            <a:off x="179388" y="1268413"/>
            <a:ext cx="8820150" cy="3455987"/>
          </a:xfrm>
        </p:spPr>
        <p:txBody>
          <a:bodyPr/>
          <a:lstStyle/>
          <a:p>
            <a:pPr algn="just" eaLnBrk="1" hangingPunct="1"/>
            <a:r>
              <a:rPr lang="es-ES_tradnl" altLang="es-ES_tradnl" sz="2800" smtClean="0"/>
              <a:t>Identifique el objetivo: corto, medio o largo plazo.</a:t>
            </a:r>
          </a:p>
          <a:p>
            <a:pPr algn="just" eaLnBrk="1" hangingPunct="1"/>
            <a:r>
              <a:rPr lang="es-ES_tradnl" altLang="es-ES_tradnl" sz="2800" smtClean="0"/>
              <a:t>Objetivo complejo: subdividirlo en metas pequeñas, realistas y manejables.</a:t>
            </a:r>
          </a:p>
          <a:p>
            <a:pPr algn="just" eaLnBrk="1" hangingPunct="1"/>
            <a:r>
              <a:rPr lang="es-ES_tradnl" altLang="es-ES_tradnl" sz="2800" smtClean="0"/>
              <a:t>Identifique y secuenciar los pasos.</a:t>
            </a:r>
          </a:p>
          <a:p>
            <a:pPr algn="just" eaLnBrk="1" hangingPunct="1"/>
            <a:r>
              <a:rPr lang="es-ES_tradnl" altLang="es-ES_tradnl" sz="2800" smtClean="0"/>
              <a:t>Convertir cada paso en una tarea. Lista de verificación.</a:t>
            </a:r>
          </a:p>
          <a:p>
            <a:pPr algn="just" eaLnBrk="1" hangingPunct="1"/>
            <a:r>
              <a:rPr lang="es-ES_tradnl" altLang="es-ES_tradnl" sz="2800" smtClean="0"/>
              <a:t>Elaborar un mapa que vincule al objetivo mayor con las submetas y que establezca límites de tiempo.</a:t>
            </a:r>
          </a:p>
          <a:p>
            <a:pPr algn="just" eaLnBrk="1" hangingPunct="1"/>
            <a:endParaRPr lang="es-ES_tradnl" altLang="es-ES_tradnl" sz="2800" smtClean="0"/>
          </a:p>
        </p:txBody>
      </p:sp>
      <p:sp>
        <p:nvSpPr>
          <p:cNvPr id="4" name="CuadroTexto 3"/>
          <p:cNvSpPr txBox="1"/>
          <p:nvPr/>
        </p:nvSpPr>
        <p:spPr>
          <a:xfrm>
            <a:off x="2195513" y="333375"/>
            <a:ext cx="5241925" cy="522288"/>
          </a:xfrm>
          <a:prstGeom prst="rect">
            <a:avLst/>
          </a:prstGeom>
          <a:noFill/>
        </p:spPr>
        <p:txBody>
          <a:bodyPr wrap="none">
            <a:spAutoFit/>
          </a:bodyPr>
          <a:lstStyle/>
          <a:p>
            <a:pPr>
              <a:defRPr/>
            </a:pPr>
            <a:r>
              <a:rPr lang="es-ES_tradnl" sz="2800" b="1" dirty="0">
                <a:solidFill>
                  <a:srgbClr val="0070C0"/>
                </a:solidFill>
                <a:latin typeface="+mj-lt"/>
              </a:rPr>
              <a:t>Pasos para establecer metas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7762" name="Marcador de contenido 2"/>
          <p:cNvSpPr>
            <a:spLocks noGrp="1"/>
          </p:cNvSpPr>
          <p:nvPr>
            <p:ph idx="1"/>
          </p:nvPr>
        </p:nvSpPr>
        <p:spPr>
          <a:xfrm>
            <a:off x="323850" y="333375"/>
            <a:ext cx="8820150" cy="6524625"/>
          </a:xfrm>
        </p:spPr>
        <p:txBody>
          <a:bodyPr/>
          <a:lstStyle/>
          <a:p>
            <a:pPr algn="just" eaLnBrk="1" hangingPunct="1"/>
            <a:r>
              <a:rPr lang="es-ES_tradnl" altLang="es-ES_tradnl" sz="2400" smtClean="0"/>
              <a:t>¿Qué herramientas necesita para alcanzar el objetivo? </a:t>
            </a:r>
          </a:p>
          <a:p>
            <a:pPr lvl="2" algn="just" eaLnBrk="1" hangingPunct="1"/>
            <a:r>
              <a:rPr lang="es-ES_tradnl" altLang="es-ES_tradnl" sz="2400" smtClean="0"/>
              <a:t>Tiempo</a:t>
            </a:r>
          </a:p>
          <a:p>
            <a:pPr lvl="2" algn="just" eaLnBrk="1" hangingPunct="1"/>
            <a:r>
              <a:rPr lang="es-ES_tradnl" altLang="es-ES_tradnl" sz="2400" smtClean="0"/>
              <a:t>Ideas</a:t>
            </a:r>
          </a:p>
          <a:p>
            <a:pPr lvl="2" algn="just" eaLnBrk="1" hangingPunct="1"/>
            <a:r>
              <a:rPr lang="es-ES_tradnl" altLang="es-ES_tradnl" sz="2400" smtClean="0"/>
              <a:t>Pasos a seguir </a:t>
            </a:r>
          </a:p>
          <a:p>
            <a:pPr lvl="2" algn="just" eaLnBrk="1" hangingPunct="1"/>
            <a:r>
              <a:rPr lang="es-ES_tradnl" altLang="es-ES_tradnl" sz="2400" smtClean="0"/>
              <a:t>Necesita la ayuda de alguien mas</a:t>
            </a:r>
          </a:p>
          <a:p>
            <a:pPr lvl="2" algn="just" eaLnBrk="1" hangingPunct="1"/>
            <a:endParaRPr lang="es-ES_tradnl" altLang="es-ES_tradnl" sz="1600" smtClean="0"/>
          </a:p>
          <a:p>
            <a:pPr algn="just" eaLnBrk="1" hangingPunct="1"/>
            <a:r>
              <a:rPr lang="es-ES_tradnl" altLang="es-ES_tradnl" sz="2400" smtClean="0"/>
              <a:t>¿Que obstáculos puede prever para alcanzar su objetivo?</a:t>
            </a:r>
          </a:p>
          <a:p>
            <a:pPr lvl="2" algn="just" eaLnBrk="1" hangingPunct="1"/>
            <a:r>
              <a:rPr lang="es-ES_tradnl" altLang="es-ES_tradnl" sz="2400" smtClean="0"/>
              <a:t>Falta de convicción de necesitar el objetivo</a:t>
            </a:r>
          </a:p>
          <a:p>
            <a:pPr lvl="2" algn="just" eaLnBrk="1" hangingPunct="1"/>
            <a:r>
              <a:rPr lang="es-ES_tradnl" altLang="es-ES_tradnl" sz="2400" smtClean="0"/>
              <a:t>Falta de compromiso para tener éxito </a:t>
            </a:r>
          </a:p>
          <a:p>
            <a:pPr lvl="2" algn="just" eaLnBrk="1" hangingPunct="1"/>
            <a:r>
              <a:rPr lang="es-ES_tradnl" altLang="es-ES_tradnl" sz="2400" smtClean="0"/>
              <a:t>Desinterés, pereza</a:t>
            </a:r>
          </a:p>
          <a:p>
            <a:pPr lvl="2" algn="just" eaLnBrk="1" hangingPunct="1"/>
            <a:r>
              <a:rPr lang="es-ES_tradnl" altLang="es-ES_tradnl" sz="2400" smtClean="0"/>
              <a:t>Falta de apoyo necesario</a:t>
            </a:r>
          </a:p>
          <a:p>
            <a:pPr algn="just" eaLnBrk="1" hangingPunct="1"/>
            <a:endParaRPr lang="es-ES_tradnl" altLang="es-ES_tradnl" sz="24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8786" name="Marcador de contenido 2"/>
          <p:cNvSpPr>
            <a:spLocks noGrp="1"/>
          </p:cNvSpPr>
          <p:nvPr>
            <p:ph idx="1"/>
          </p:nvPr>
        </p:nvSpPr>
        <p:spPr>
          <a:xfrm>
            <a:off x="539750" y="404813"/>
            <a:ext cx="7886700" cy="6048375"/>
          </a:xfrm>
        </p:spPr>
        <p:txBody>
          <a:bodyPr/>
          <a:lstStyle/>
          <a:p>
            <a:pPr marL="0" indent="0" algn="just" eaLnBrk="1" hangingPunct="1">
              <a:lnSpc>
                <a:spcPct val="90000"/>
              </a:lnSpc>
              <a:buFont typeface="Wingdings 3" panose="05040102010807070707" pitchFamily="18" charset="2"/>
              <a:buNone/>
            </a:pPr>
            <a:r>
              <a:rPr lang="es-ES_tradnl" altLang="es-AR" sz="2200" b="1" smtClean="0"/>
              <a:t>Modificaciones ambientales (Dechausay, 2018)</a:t>
            </a:r>
          </a:p>
          <a:p>
            <a:pPr marL="0" indent="0" algn="just" eaLnBrk="1" hangingPunct="1">
              <a:lnSpc>
                <a:spcPct val="90000"/>
              </a:lnSpc>
              <a:buFont typeface="Wingdings 3" panose="05040102010807070707" pitchFamily="18" charset="2"/>
              <a:buNone/>
            </a:pPr>
            <a:endParaRPr lang="es-ES_tradnl" altLang="es-AR" sz="2200" smtClean="0"/>
          </a:p>
          <a:p>
            <a:pPr marL="0" indent="0" algn="just" eaLnBrk="1" hangingPunct="1">
              <a:lnSpc>
                <a:spcPct val="90000"/>
              </a:lnSpc>
            </a:pPr>
            <a:r>
              <a:rPr lang="es-ES_tradnl" altLang="es-AR" sz="2200" smtClean="0">
                <a:solidFill>
                  <a:srgbClr val="0070C0"/>
                </a:solidFill>
              </a:rPr>
              <a:t>Cambiar el ambiente físico o social: </a:t>
            </a:r>
            <a:r>
              <a:rPr lang="es-ES_tradnl" altLang="es-AR" sz="2200" smtClean="0"/>
              <a:t>diseñar recordatorios, colocar carteles, un calendario escolar, lista de tareas. </a:t>
            </a:r>
          </a:p>
          <a:p>
            <a:pPr marL="0" indent="0" algn="just" eaLnBrk="1" hangingPunct="1">
              <a:lnSpc>
                <a:spcPct val="90000"/>
              </a:lnSpc>
            </a:pPr>
            <a:endParaRPr lang="es-ES_tradnl" altLang="es-AR" sz="2200" smtClean="0"/>
          </a:p>
          <a:p>
            <a:pPr marL="0" indent="0" algn="just" eaLnBrk="1" hangingPunct="1">
              <a:lnSpc>
                <a:spcPct val="90000"/>
              </a:lnSpc>
            </a:pPr>
            <a:r>
              <a:rPr lang="es-ES_tradnl" altLang="es-AR" sz="2200" smtClean="0">
                <a:solidFill>
                  <a:srgbClr val="0070C0"/>
                </a:solidFill>
              </a:rPr>
              <a:t>Modificar la tarea </a:t>
            </a:r>
            <a:r>
              <a:rPr lang="es-ES_tradnl" altLang="es-AR" sz="2200" smtClean="0"/>
              <a:t>para que los escolares puedan alcanzarla. Si los niños tienen dificultades en iniciar la tarea, utilizar un recordatorio, dar una clave visual o auditiva que ayude a señalar el inicio de la tarea. </a:t>
            </a:r>
          </a:p>
          <a:p>
            <a:pPr marL="0" indent="0" algn="just" eaLnBrk="1" hangingPunct="1">
              <a:lnSpc>
                <a:spcPct val="90000"/>
              </a:lnSpc>
            </a:pPr>
            <a:endParaRPr lang="es-ES_tradnl" altLang="es-AR" sz="2200" smtClean="0"/>
          </a:p>
          <a:p>
            <a:pPr marL="0" indent="0" algn="just" eaLnBrk="1" hangingPunct="1">
              <a:lnSpc>
                <a:spcPct val="90000"/>
              </a:lnSpc>
            </a:pPr>
            <a:r>
              <a:rPr lang="es-ES_tradnl" altLang="es-AR" sz="2200" smtClean="0">
                <a:solidFill>
                  <a:srgbClr val="0070C0"/>
                </a:solidFill>
              </a:rPr>
              <a:t>Solicitar ayuda </a:t>
            </a:r>
            <a:r>
              <a:rPr lang="es-ES_tradnl" altLang="es-AR" sz="2200" smtClean="0"/>
              <a:t>a un compañero o tutor para que asista al niño a realizar la tarea.</a:t>
            </a:r>
          </a:p>
          <a:p>
            <a:pPr marL="0" indent="0" algn="just" eaLnBrk="1" hangingPunct="1">
              <a:lnSpc>
                <a:spcPct val="90000"/>
              </a:lnSpc>
            </a:pPr>
            <a:endParaRPr lang="es-ES_tradnl" altLang="es-AR" sz="2200" smtClean="0"/>
          </a:p>
          <a:p>
            <a:pPr marL="0" indent="0" algn="just" eaLnBrk="1" hangingPunct="1">
              <a:lnSpc>
                <a:spcPct val="90000"/>
              </a:lnSpc>
            </a:pPr>
            <a:r>
              <a:rPr lang="es-ES_tradnl" altLang="es-AR" sz="2200" smtClean="0">
                <a:solidFill>
                  <a:srgbClr val="0070C0"/>
                </a:solidFill>
              </a:rPr>
              <a:t>Uso de incentivos</a:t>
            </a:r>
          </a:p>
          <a:p>
            <a:pPr marL="0" indent="0" algn="just" eaLnBrk="1" hangingPunct="1">
              <a:lnSpc>
                <a:spcPct val="90000"/>
              </a:lnSpc>
            </a:pPr>
            <a:endParaRPr lang="es-ES_tradnl" altLang="es-AR" sz="22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615950"/>
          </a:xfrm>
        </p:spPr>
        <p:txBody>
          <a:bodyPr rtlCol="0">
            <a:normAutofit/>
          </a:bodyPr>
          <a:lstStyle/>
          <a:p>
            <a:pPr algn="ctr" eaLnBrk="1" fontAlgn="auto" hangingPunct="1">
              <a:spcAft>
                <a:spcPts val="0"/>
              </a:spcAft>
              <a:defRPr/>
            </a:pPr>
            <a:r>
              <a:rPr lang="es-ES_tradnl" sz="2400" b="1" dirty="0">
                <a:solidFill>
                  <a:srgbClr val="C00000"/>
                </a:solidFill>
                <a:latin typeface="+mn-lt"/>
              </a:rPr>
              <a:t>INICIATIVA Y CONTROL </a:t>
            </a:r>
            <a:r>
              <a:rPr lang="es-ES_tradnl" sz="2400" b="1" dirty="0" smtClean="0">
                <a:solidFill>
                  <a:srgbClr val="C00000"/>
                </a:solidFill>
                <a:latin typeface="+mn-lt"/>
              </a:rPr>
              <a:t>INHIBITORIO</a:t>
            </a:r>
            <a:endParaRPr lang="es-ES_tradnl" sz="2400" b="1" dirty="0">
              <a:solidFill>
                <a:srgbClr val="C00000"/>
              </a:solidFill>
              <a:latin typeface="+mn-lt"/>
            </a:endParaRPr>
          </a:p>
        </p:txBody>
      </p:sp>
      <p:sp>
        <p:nvSpPr>
          <p:cNvPr id="119811" name="Marcador de contenido 2"/>
          <p:cNvSpPr>
            <a:spLocks noGrp="1"/>
          </p:cNvSpPr>
          <p:nvPr>
            <p:ph idx="1"/>
          </p:nvPr>
        </p:nvSpPr>
        <p:spPr>
          <a:xfrm>
            <a:off x="539750" y="1484313"/>
            <a:ext cx="7886700" cy="4465637"/>
          </a:xfrm>
        </p:spPr>
        <p:txBody>
          <a:bodyPr/>
          <a:lstStyle/>
          <a:p>
            <a:pPr algn="just" eaLnBrk="1" hangingPunct="1"/>
            <a:r>
              <a:rPr lang="es-ES_tradnl" altLang="es-ES_tradnl" sz="2400" smtClean="0">
                <a:solidFill>
                  <a:srgbClr val="00B050"/>
                </a:solidFill>
              </a:rPr>
              <a:t>BOT</a:t>
            </a:r>
            <a:r>
              <a:rPr lang="es-ES" altLang="es-ES_tradnl" sz="2400" smtClean="0">
                <a:solidFill>
                  <a:srgbClr val="00B050"/>
                </a:solidFill>
              </a:rPr>
              <a:t>ÓN DE INCIO. </a:t>
            </a:r>
            <a:r>
              <a:rPr lang="es-ES_tradnl" altLang="es-ES_tradnl" sz="2400" smtClean="0"/>
              <a:t>La iniciativa es la capacidad de involucrarse, de empezar y de poner en marcha acciones que hemos decidido que son necesarias. Determinación interna para lograr una meta. </a:t>
            </a:r>
          </a:p>
          <a:p>
            <a:pPr algn="just" eaLnBrk="1" hangingPunct="1"/>
            <a:endParaRPr lang="es-ES_tradnl" altLang="es-ES_tradnl" sz="2400" smtClean="0"/>
          </a:p>
          <a:p>
            <a:pPr algn="just" eaLnBrk="1" hangingPunct="1"/>
            <a:r>
              <a:rPr lang="es-ES_tradnl" altLang="es-ES_tradnl" sz="2400" smtClean="0">
                <a:solidFill>
                  <a:srgbClr val="C00000"/>
                </a:solidFill>
              </a:rPr>
              <a:t>BOT</a:t>
            </a:r>
            <a:r>
              <a:rPr lang="es-ES" altLang="es-ES_tradnl" sz="2400" smtClean="0">
                <a:solidFill>
                  <a:srgbClr val="C00000"/>
                </a:solidFill>
              </a:rPr>
              <a:t>ÓN DE PARADA. </a:t>
            </a:r>
            <a:r>
              <a:rPr lang="es-ES_tradnl" altLang="es-ES_tradnl" sz="2400" smtClean="0"/>
              <a:t>La inhibición es la que permite parar o detener un impulso, una conducta o una decisión. Se usa para el autocontrol y la disciplina. </a:t>
            </a:r>
          </a:p>
        </p:txBody>
      </p:sp>
      <p:pic>
        <p:nvPicPr>
          <p:cNvPr id="119812" name="Picture 7" descr="carson_dellosa-15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1413" y="5340350"/>
            <a:ext cx="22193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0834" name="Marcador de contenido 2"/>
          <p:cNvSpPr>
            <a:spLocks noGrp="1"/>
          </p:cNvSpPr>
          <p:nvPr>
            <p:ph idx="1"/>
          </p:nvPr>
        </p:nvSpPr>
        <p:spPr>
          <a:xfrm>
            <a:off x="539750" y="765175"/>
            <a:ext cx="7886700" cy="5556250"/>
          </a:xfrm>
        </p:spPr>
        <p:txBody>
          <a:bodyPr/>
          <a:lstStyle/>
          <a:p>
            <a:pPr algn="just" eaLnBrk="1" hangingPunct="1">
              <a:lnSpc>
                <a:spcPct val="90000"/>
              </a:lnSpc>
            </a:pPr>
            <a:r>
              <a:rPr lang="es-ES_tradnl" altLang="es-AR" sz="2200" b="1" smtClean="0"/>
              <a:t>Objetivos y expectativas claras: </a:t>
            </a:r>
            <a:r>
              <a:rPr lang="es-ES_tradnl" altLang="es-AR" sz="2200" smtClean="0"/>
              <a:t>instrucciones detalladas o una r</a:t>
            </a:r>
            <a:r>
              <a:rPr lang="es-ES" altLang="es-AR" sz="2200" smtClean="0"/>
              <a:t>ú</a:t>
            </a:r>
            <a:r>
              <a:rPr lang="es-ES_tradnl" altLang="es-AR" sz="2200" smtClean="0"/>
              <a:t>brica que explica como la tarea será evaluada. </a:t>
            </a:r>
          </a:p>
          <a:p>
            <a:pPr algn="just" eaLnBrk="1" hangingPunct="1">
              <a:lnSpc>
                <a:spcPct val="90000"/>
              </a:lnSpc>
            </a:pPr>
            <a:r>
              <a:rPr lang="es-ES_tradnl" altLang="es-AR" sz="2200" b="1" smtClean="0"/>
              <a:t>Claves verbales: </a:t>
            </a:r>
            <a:r>
              <a:rPr lang="es-ES_tradnl" altLang="es-AR" sz="2200" smtClean="0"/>
              <a:t>autoinstrucciones.</a:t>
            </a:r>
          </a:p>
          <a:p>
            <a:pPr algn="just" eaLnBrk="1" hangingPunct="1">
              <a:lnSpc>
                <a:spcPct val="90000"/>
              </a:lnSpc>
            </a:pPr>
            <a:r>
              <a:rPr lang="es-ES_tradnl" altLang="es-AR" sz="2200" b="1" smtClean="0"/>
              <a:t>Instrucciones en múltiples formatos : </a:t>
            </a:r>
            <a:r>
              <a:rPr lang="es-ES_tradnl" altLang="es-AR" sz="2200" smtClean="0"/>
              <a:t>verbal, escrito y visual .</a:t>
            </a:r>
          </a:p>
          <a:p>
            <a:pPr algn="just" eaLnBrk="1" hangingPunct="1">
              <a:lnSpc>
                <a:spcPct val="90000"/>
              </a:lnSpc>
            </a:pPr>
            <a:r>
              <a:rPr lang="es-ES_tradnl" altLang="es-AR" sz="2200" b="1" smtClean="0"/>
              <a:t>Uso de la autoconocimiento:</a:t>
            </a:r>
            <a:endParaRPr lang="es-ES_tradnl" altLang="es-AR" sz="2200" smtClean="0"/>
          </a:p>
          <a:p>
            <a:pPr lvl="1" algn="just" eaLnBrk="1" hangingPunct="1">
              <a:lnSpc>
                <a:spcPct val="90000"/>
              </a:lnSpc>
            </a:pPr>
            <a:r>
              <a:rPr lang="es-ES_tradnl" altLang="es-AR" sz="1900" smtClean="0"/>
              <a:t>¿De qué forma crees que podrías hacer mejor este proyecto?</a:t>
            </a:r>
          </a:p>
          <a:p>
            <a:pPr lvl="1" algn="just" eaLnBrk="1" hangingPunct="1">
              <a:lnSpc>
                <a:spcPct val="90000"/>
              </a:lnSpc>
            </a:pPr>
            <a:r>
              <a:rPr lang="es-ES_tradnl" altLang="es-AR" sz="1900" smtClean="0"/>
              <a:t>¿Qué enfoque crees que para este proyecto te funcionará mejor?</a:t>
            </a:r>
          </a:p>
          <a:p>
            <a:pPr lvl="1" algn="just" eaLnBrk="1" hangingPunct="1">
              <a:lnSpc>
                <a:spcPct val="90000"/>
              </a:lnSpc>
            </a:pPr>
            <a:r>
              <a:rPr lang="es-ES_tradnl" altLang="es-AR" sz="1900" smtClean="0"/>
              <a:t>¿Cuál es el mejor momento para empezarlo?</a:t>
            </a:r>
          </a:p>
          <a:p>
            <a:pPr lvl="1" algn="just" eaLnBrk="1" hangingPunct="1">
              <a:lnSpc>
                <a:spcPct val="90000"/>
              </a:lnSpc>
            </a:pPr>
            <a:r>
              <a:rPr lang="es-ES_tradnl" altLang="es-AR" sz="1900" smtClean="0"/>
              <a:t>¿Cuánto tiempo necesitas para hacerlo?</a:t>
            </a:r>
          </a:p>
          <a:p>
            <a:pPr lvl="1" algn="just" eaLnBrk="1" hangingPunct="1">
              <a:lnSpc>
                <a:spcPct val="90000"/>
              </a:lnSpc>
            </a:pPr>
            <a:r>
              <a:rPr lang="es-ES_tradnl" altLang="es-AR" sz="1900" smtClean="0"/>
              <a:t>¿Crees que tienes todas las herramientas que necesitas? </a:t>
            </a:r>
          </a:p>
          <a:p>
            <a:pPr lvl="1" algn="just" eaLnBrk="1" hangingPunct="1">
              <a:lnSpc>
                <a:spcPct val="90000"/>
              </a:lnSpc>
            </a:pPr>
            <a:r>
              <a:rPr lang="es-ES_tradnl" altLang="es-AR" sz="1900" smtClean="0"/>
              <a:t>¿Necesitas ayuda para organizarlas? </a:t>
            </a:r>
          </a:p>
          <a:p>
            <a:pPr algn="just" eaLnBrk="1" hangingPunct="1">
              <a:lnSpc>
                <a:spcPct val="90000"/>
              </a:lnSpc>
            </a:pPr>
            <a:endParaRPr lang="es-ES_tradnl" altLang="es-AR" sz="22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1858" name="Marcador de contenido 2"/>
          <p:cNvSpPr>
            <a:spLocks noGrp="1"/>
          </p:cNvSpPr>
          <p:nvPr>
            <p:ph idx="1"/>
          </p:nvPr>
        </p:nvSpPr>
        <p:spPr>
          <a:xfrm>
            <a:off x="611188" y="476250"/>
            <a:ext cx="8208962" cy="5340350"/>
          </a:xfrm>
        </p:spPr>
        <p:txBody>
          <a:bodyPr/>
          <a:lstStyle/>
          <a:p>
            <a:pPr marL="0" indent="0" algn="just" eaLnBrk="1" hangingPunct="1">
              <a:buFont typeface="Wingdings 3" panose="05040102010807070707" pitchFamily="18" charset="2"/>
              <a:buNone/>
            </a:pPr>
            <a:r>
              <a:rPr lang="es-ES_tradnl" altLang="es-AR" sz="2400" b="1" smtClean="0"/>
              <a:t>Control de la conducta y de las emociones</a:t>
            </a:r>
            <a:endParaRPr lang="es-ES_tradnl" altLang="es-AR" sz="2400" smtClean="0"/>
          </a:p>
          <a:p>
            <a:pPr marL="0" indent="0" algn="just" eaLnBrk="1" hangingPunct="1"/>
            <a:r>
              <a:rPr lang="es-ES_tradnl" altLang="es-AR" sz="2400" smtClean="0"/>
              <a:t>Escribir las normas de convivencia de la clase. </a:t>
            </a:r>
          </a:p>
          <a:p>
            <a:pPr marL="0" indent="0" algn="just" eaLnBrk="1" hangingPunct="1"/>
            <a:r>
              <a:rPr lang="es-ES_tradnl" altLang="es-AR" sz="2400" smtClean="0"/>
              <a:t>La imitación y el modelado del adulto. </a:t>
            </a:r>
          </a:p>
          <a:p>
            <a:pPr marL="0" indent="0" algn="just" eaLnBrk="1" hangingPunct="1"/>
            <a:r>
              <a:rPr lang="es-ES_tradnl" altLang="es-AR" sz="2400" smtClean="0"/>
              <a:t>Usar los puntos fuertes del escolar. </a:t>
            </a:r>
          </a:p>
          <a:p>
            <a:pPr marL="0" indent="0" algn="just" eaLnBrk="1" hangingPunct="1"/>
            <a:r>
              <a:rPr lang="es-ES_tradnl" altLang="es-AR" sz="2400" smtClean="0"/>
              <a:t>Revisar o reflexionar sobre la conducta y las emociones. </a:t>
            </a:r>
          </a:p>
          <a:p>
            <a:pPr marL="0" indent="0" algn="just" eaLnBrk="1" hangingPunct="1"/>
            <a:endParaRPr lang="es-ES_tradnl" altLang="es-AR" sz="2400" smtClean="0"/>
          </a:p>
          <a:p>
            <a:pPr marL="0" indent="0" algn="just" eaLnBrk="1" hangingPunct="1"/>
            <a:r>
              <a:rPr lang="es-ES_tradnl" altLang="es-AR" sz="2400" b="1" smtClean="0"/>
              <a:t>Señales para detener la conducta </a:t>
            </a:r>
          </a:p>
          <a:p>
            <a:pPr marL="0" indent="0" algn="just" eaLnBrk="1" hangingPunct="1"/>
            <a:endParaRPr lang="es-ES_tradnl" altLang="es-AR" sz="2400" b="1" smtClean="0"/>
          </a:p>
          <a:p>
            <a:pPr marL="0" indent="0" algn="just" eaLnBrk="1" hangingPunct="1"/>
            <a:r>
              <a:rPr lang="es-ES_tradnl" altLang="es-AR" sz="2400" b="1" smtClean="0"/>
              <a:t>Técnicas de calma: relajaci</a:t>
            </a:r>
            <a:r>
              <a:rPr lang="es-ES" altLang="es-AR" sz="2400" b="1" smtClean="0"/>
              <a:t>ón, midfulness</a:t>
            </a:r>
            <a:endParaRPr lang="es-ES_tradnl" altLang="es-AR" sz="24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882" name="Marcador de contenido 2"/>
          <p:cNvSpPr>
            <a:spLocks noGrp="1"/>
          </p:cNvSpPr>
          <p:nvPr>
            <p:ph idx="1"/>
          </p:nvPr>
        </p:nvSpPr>
        <p:spPr>
          <a:xfrm>
            <a:off x="628650" y="476250"/>
            <a:ext cx="7886700" cy="5700713"/>
          </a:xfrm>
        </p:spPr>
        <p:txBody>
          <a:bodyPr/>
          <a:lstStyle/>
          <a:p>
            <a:pPr marL="0" indent="0" algn="just" eaLnBrk="1" hangingPunct="1">
              <a:buFont typeface="Wingdings 3" panose="05040102010807070707" pitchFamily="18" charset="2"/>
              <a:buNone/>
            </a:pPr>
            <a:r>
              <a:rPr lang="es-ES_tradnl" altLang="es-AR" sz="2400" b="1" smtClean="0"/>
              <a:t>Algunas técnicas de autocontrol</a:t>
            </a:r>
          </a:p>
          <a:p>
            <a:pPr marL="0" indent="0" algn="just" eaLnBrk="1" hangingPunct="1"/>
            <a:r>
              <a:rPr lang="es-ES_tradnl" altLang="es-AR" sz="2400" smtClean="0">
                <a:solidFill>
                  <a:srgbClr val="00B0F0"/>
                </a:solidFill>
              </a:rPr>
              <a:t>Autoexpresión: </a:t>
            </a:r>
            <a:r>
              <a:rPr lang="es-ES_tradnl" altLang="es-AR" sz="2400" smtClean="0"/>
              <a:t>se le ayuda a encontrar formas de expresar sus sentimientos en proporción con el evento que los causaron.</a:t>
            </a:r>
          </a:p>
          <a:p>
            <a:pPr marL="0" indent="0" algn="just" eaLnBrk="1" hangingPunct="1"/>
            <a:endParaRPr lang="es-ES_tradnl" altLang="es-AR" sz="2400" smtClean="0"/>
          </a:p>
          <a:p>
            <a:pPr marL="0" indent="0" algn="just" eaLnBrk="1" hangingPunct="1"/>
            <a:r>
              <a:rPr lang="es-ES_tradnl" altLang="es-AR" sz="2400" smtClean="0">
                <a:solidFill>
                  <a:srgbClr val="00B0F0"/>
                </a:solidFill>
              </a:rPr>
              <a:t>Autocontrol </a:t>
            </a:r>
            <a:r>
              <a:rPr lang="es-ES_tradnl" altLang="es-AR" sz="2400" smtClean="0"/>
              <a:t>se ayuda al niño a gestionar la reacción exagerada o la poca reacción ante acontecimientos. </a:t>
            </a:r>
          </a:p>
          <a:p>
            <a:pPr marL="0" indent="0" algn="just" eaLnBrk="1" hangingPunct="1"/>
            <a:endParaRPr lang="es-ES_tradnl" altLang="es-AR" sz="2400" smtClean="0"/>
          </a:p>
          <a:p>
            <a:pPr marL="0" indent="0" algn="just" eaLnBrk="1" hangingPunct="1"/>
            <a:r>
              <a:rPr lang="es-ES_tradnl" altLang="es-AR" sz="2400" smtClean="0">
                <a:solidFill>
                  <a:srgbClr val="00B0F0"/>
                </a:solidFill>
              </a:rPr>
              <a:t>Autoconocimiento</a:t>
            </a:r>
            <a:r>
              <a:rPr lang="es-ES_tradnl" altLang="es-AR" sz="2400" smtClean="0"/>
              <a:t>: se le guía para desarrollar el entendimiento del impacto que tienen sus comportamientos en otras personas, es decir a entender cómo los otros sienten.</a:t>
            </a:r>
          </a:p>
          <a:p>
            <a:pPr marL="0" indent="0" algn="just" eaLnBrk="1" hangingPunct="1"/>
            <a:endParaRPr lang="es-ES_tradnl" altLang="es-AR" sz="2400" smtClean="0"/>
          </a:p>
        </p:txBody>
      </p:sp>
      <p:pic>
        <p:nvPicPr>
          <p:cNvPr id="122883" name="Picture 6" descr="ANd9GcTgfRMrymXm1cRcjG2r1ZT-WXkX2Ep1JkrcL3kVnLi3S7W2eEBJ"/>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32588" y="55563"/>
            <a:ext cx="2097087"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615950"/>
          </a:xfrm>
        </p:spPr>
        <p:txBody>
          <a:bodyPr rtlCol="0">
            <a:normAutofit/>
          </a:bodyPr>
          <a:lstStyle/>
          <a:p>
            <a:pPr algn="ctr" eaLnBrk="1" fontAlgn="auto" hangingPunct="1">
              <a:spcAft>
                <a:spcPts val="0"/>
              </a:spcAft>
              <a:defRPr/>
            </a:pPr>
            <a:r>
              <a:rPr lang="es-ES_tradnl" sz="2400" b="1" dirty="0">
                <a:solidFill>
                  <a:srgbClr val="C00000"/>
                </a:solidFill>
                <a:latin typeface="+mn-lt"/>
              </a:rPr>
              <a:t>FLEXIBILIDAD Y CAPACIDAD DE </a:t>
            </a:r>
            <a:r>
              <a:rPr lang="es-ES_tradnl" sz="2400" b="1" dirty="0" smtClean="0">
                <a:solidFill>
                  <a:srgbClr val="C00000"/>
                </a:solidFill>
                <a:latin typeface="+mn-lt"/>
              </a:rPr>
              <a:t>CAMBIO</a:t>
            </a:r>
            <a:endParaRPr lang="es-ES_tradnl" sz="2400" b="1" dirty="0">
              <a:solidFill>
                <a:srgbClr val="C00000"/>
              </a:solidFill>
              <a:latin typeface="+mn-lt"/>
            </a:endParaRPr>
          </a:p>
        </p:txBody>
      </p:sp>
      <p:sp>
        <p:nvSpPr>
          <p:cNvPr id="123907" name="Marcador de contenido 2"/>
          <p:cNvSpPr>
            <a:spLocks noGrp="1"/>
          </p:cNvSpPr>
          <p:nvPr>
            <p:ph idx="1"/>
          </p:nvPr>
        </p:nvSpPr>
        <p:spPr>
          <a:xfrm>
            <a:off x="614363" y="1484313"/>
            <a:ext cx="7886700" cy="4908550"/>
          </a:xfrm>
        </p:spPr>
        <p:txBody>
          <a:bodyPr/>
          <a:lstStyle/>
          <a:p>
            <a:pPr lvl="1" algn="just" eaLnBrk="1" hangingPunct="1">
              <a:buFont typeface="Wingdings" panose="05000000000000000000" pitchFamily="2" charset="2"/>
              <a:buChar char="ü"/>
            </a:pPr>
            <a:r>
              <a:rPr lang="es-ES_tradnl" altLang="es-AR" sz="2800" smtClean="0"/>
              <a:t>La flexibilidad en el pensamiento </a:t>
            </a:r>
          </a:p>
          <a:p>
            <a:pPr lvl="1" algn="just" eaLnBrk="1" hangingPunct="1">
              <a:buFont typeface="Wingdings" panose="05000000000000000000" pitchFamily="2" charset="2"/>
              <a:buChar char="ü"/>
            </a:pPr>
            <a:r>
              <a:rPr lang="es-ES_tradnl" altLang="es-AR" sz="2800" smtClean="0"/>
              <a:t>La flexibilidad en el sentimiento </a:t>
            </a:r>
          </a:p>
          <a:p>
            <a:pPr lvl="1" algn="just" eaLnBrk="1" hangingPunct="1">
              <a:buFont typeface="Wingdings" panose="05000000000000000000" pitchFamily="2" charset="2"/>
              <a:buChar char="ü"/>
            </a:pPr>
            <a:r>
              <a:rPr lang="es-ES_tradnl" altLang="es-AR" sz="2800" smtClean="0"/>
              <a:t>La flexibilidad en las acciones</a:t>
            </a:r>
          </a:p>
          <a:p>
            <a:pPr algn="just" eaLnBrk="1" hangingPunct="1"/>
            <a:endParaRPr lang="es-ES_tradnl" altLang="es-AR" smtClean="0"/>
          </a:p>
          <a:p>
            <a:pPr algn="just" eaLnBrk="1" hangingPunct="1">
              <a:buFont typeface="Wingdings 3" panose="05040102010807070707" pitchFamily="18" charset="2"/>
              <a:buNone/>
            </a:pPr>
            <a:r>
              <a:rPr lang="es-ES_tradnl" altLang="es-AR" sz="2200" smtClean="0"/>
              <a:t>La flexibilidad y el cambio nos permite empezar y detenernos, acelerar y disminuir la velocidad, cambiar la dirección, cambiar los planes, considerar diferentes puntos de vista, ser empáticos, comprender los sentimientos y pensamientos de otros, ser creativos, aprender de la experiencias y adaptarnos.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4930" name="Marcador de contenido 2"/>
          <p:cNvSpPr>
            <a:spLocks noGrp="1"/>
          </p:cNvSpPr>
          <p:nvPr>
            <p:ph idx="1"/>
          </p:nvPr>
        </p:nvSpPr>
        <p:spPr>
          <a:xfrm>
            <a:off x="482600" y="549275"/>
            <a:ext cx="7886700" cy="5699125"/>
          </a:xfrm>
        </p:spPr>
        <p:txBody>
          <a:bodyPr/>
          <a:lstStyle/>
          <a:p>
            <a:pPr marL="0" indent="0" algn="just" eaLnBrk="1" hangingPunct="1">
              <a:buFont typeface="Wingdings 3" panose="05040102010807070707" pitchFamily="18" charset="2"/>
              <a:buNone/>
            </a:pPr>
            <a:r>
              <a:rPr lang="es-ES_tradnl" altLang="es-AR" sz="2400" b="1" smtClean="0"/>
              <a:t>Estrategias para desarrollar la flexibilidad cognitiva</a:t>
            </a:r>
          </a:p>
          <a:p>
            <a:pPr marL="0" indent="0" algn="just" eaLnBrk="1" hangingPunct="1">
              <a:buFont typeface="Wingdings 3" panose="05040102010807070707" pitchFamily="18" charset="2"/>
              <a:buNone/>
            </a:pPr>
            <a:r>
              <a:rPr lang="es-ES_tradnl" altLang="es-AR" sz="2400" smtClean="0"/>
              <a:t> </a:t>
            </a:r>
          </a:p>
          <a:p>
            <a:pPr marL="0" indent="0" algn="just" eaLnBrk="1" hangingPunct="1"/>
            <a:r>
              <a:rPr lang="es-ES" altLang="es-AR" sz="2400" smtClean="0"/>
              <a:t>Estimular el pensamiento divergente, tolerar la disidencia y confiar en su propio juicio.</a:t>
            </a:r>
            <a:endParaRPr lang="es-ES_tradnl" altLang="es-AR" sz="2400" smtClean="0"/>
          </a:p>
          <a:p>
            <a:pPr marL="0" indent="0" algn="just" eaLnBrk="1" hangingPunct="1"/>
            <a:r>
              <a:rPr lang="es-ES" altLang="es-AR" sz="2400" smtClean="0"/>
              <a:t>Variar la agenda, los materiales</a:t>
            </a:r>
            <a:endParaRPr lang="es-ES_tradnl" altLang="es-AR" sz="2400" smtClean="0"/>
          </a:p>
          <a:p>
            <a:pPr marL="0" indent="0" algn="just" eaLnBrk="1" hangingPunct="1"/>
            <a:r>
              <a:rPr lang="es-ES" altLang="es-AR" sz="2400" smtClean="0"/>
              <a:t>Dar tareas de escritura creativa</a:t>
            </a:r>
            <a:endParaRPr lang="es-ES_tradnl" altLang="es-AR" sz="2400" smtClean="0"/>
          </a:p>
          <a:p>
            <a:pPr marL="0" indent="0" algn="just" eaLnBrk="1" hangingPunct="1"/>
            <a:r>
              <a:rPr lang="es-ES" altLang="es-AR" sz="2400" smtClean="0"/>
              <a:t>Asignar proyectos especiales que sean de interés de los alumnos. </a:t>
            </a:r>
            <a:endParaRPr lang="es-ES_tradnl" altLang="es-AR" sz="2400" smtClean="0"/>
          </a:p>
          <a:p>
            <a:pPr marL="0" indent="0" algn="just" eaLnBrk="1" hangingPunct="1"/>
            <a:r>
              <a:rPr lang="es-ES" altLang="es-AR" sz="2400" smtClean="0"/>
              <a:t>Presentar problemas y pensar soluciones diversas. Usar lluvia de ideas.</a:t>
            </a:r>
            <a:endParaRPr lang="es-ES_tradnl" altLang="es-AR" sz="2400" smtClean="0"/>
          </a:p>
          <a:p>
            <a:pPr marL="0" indent="0" algn="just" eaLnBrk="1" hangingPunct="1"/>
            <a:r>
              <a:rPr lang="es-ES" altLang="es-AR" sz="2400" smtClean="0"/>
              <a:t>Ayudar a los niños a dar respuestas creativas a las tareas.</a:t>
            </a:r>
            <a:r>
              <a:rPr lang="es-ES_tradnl" altLang="es-AR" sz="2400" smtClean="0"/>
              <a:t> </a:t>
            </a:r>
          </a:p>
          <a:p>
            <a:pPr marL="0" indent="0" algn="just" eaLnBrk="1" hangingPunct="1"/>
            <a:endParaRPr lang="es-ES_tradnl" altLang="es-AR"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8569</TotalTime>
  <Words>9620</Words>
  <Application>Microsoft Office PowerPoint</Application>
  <PresentationFormat>Presentación en pantalla (4:3)</PresentationFormat>
  <Paragraphs>701</Paragraphs>
  <Slides>105</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105</vt:i4>
      </vt:variant>
    </vt:vector>
  </HeadingPairs>
  <TitlesOfParts>
    <vt:vector size="113" baseType="lpstr">
      <vt:lpstr>Apple Braille</vt:lpstr>
      <vt:lpstr>Arial</vt:lpstr>
      <vt:lpstr>Calibri</vt:lpstr>
      <vt:lpstr>Century Gothic</vt:lpstr>
      <vt:lpstr>Courier New</vt:lpstr>
      <vt:lpstr>Wingdings</vt:lpstr>
      <vt:lpstr>Wingdings 3</vt:lpstr>
      <vt:lpstr>Espiral</vt:lpstr>
      <vt:lpstr>   LAS FUNCIONES EJECUTIVAS EN EL ESTUDIANTE: SU COMPRENSIÓN E IMPLEMENTACIÓN DESDE EL SALÓN DE CLASES   RES º 56 CGES-18 </vt:lpstr>
      <vt:lpstr>RECORRIDO</vt:lpstr>
      <vt:lpstr>FUNCIONES EJECUTIVAS</vt:lpstr>
      <vt:lpstr>FUNCIONES EJECUTIVAS</vt:lpstr>
      <vt:lpstr>Presentación de PowerPoint</vt:lpstr>
      <vt:lpstr>Funciones Ejecutivas</vt:lpstr>
      <vt:lpstr>CARACTERÍSTICAS DE LAS FE</vt:lpstr>
      <vt:lpstr>Presentación de PowerPoint</vt:lpstr>
      <vt:lpstr>SUSTRATO NEUROANÁTOMICO</vt:lpstr>
      <vt:lpstr>Sustrato neuroantómico de las FE</vt:lpstr>
      <vt:lpstr>MODELOS TEÓRICOS SOBRE EL FUNCIONAMIENTO EJECUTIVO </vt:lpstr>
      <vt:lpstr>Presentación de PowerPoint</vt:lpstr>
      <vt:lpstr>Presentación de PowerPoint</vt:lpstr>
      <vt:lpstr>Presentación de PowerPoint</vt:lpstr>
      <vt:lpstr>MODELOS TEÓRICOS INTEGRADORES</vt:lpstr>
      <vt:lpstr>MODELOS EMPÍRICAMENTE VALIDADOS </vt:lpstr>
      <vt:lpstr>MODELOS NEUROCIENTÍFICOS </vt:lpstr>
      <vt:lpstr>Presentación de PowerPoint</vt:lpstr>
      <vt:lpstr>Presentación de PowerPoint</vt:lpstr>
      <vt:lpstr>Presentación de PowerPoint</vt:lpstr>
      <vt:lpstr>COMPONENTES DEL FUNCIONAMIENTO EJECUTIVO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MEDICIÓN NEUROPSICOLÓGICA DE LAS FUNCIONES EJECUTIVAS </vt:lpstr>
      <vt:lpstr>Presentación de PowerPoint</vt:lpstr>
      <vt:lpstr>BATERÍA O PRUEBAS INDIVIDUALES </vt:lpstr>
      <vt:lpstr>BATERÍA O PRUEBAS INDIVIDUALES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Desarrollo evolutivo de las FE</vt:lpstr>
      <vt:lpstr>Presentación de PowerPoint</vt:lpstr>
      <vt:lpstr>Presentación de PowerPoint</vt:lpstr>
      <vt:lpstr>Interacciones colaborativas</vt:lpstr>
      <vt:lpstr>Presentación de PowerPoint</vt:lpstr>
      <vt:lpstr>Desarrollo evolutivo</vt:lpstr>
      <vt:lpstr>Infancia y adolescencia</vt:lpstr>
      <vt:lpstr>Presentación de PowerPoint</vt:lpstr>
      <vt:lpstr>Presentación de PowerPoint</vt:lpstr>
      <vt:lpstr>Presentación de PowerPoint</vt:lpstr>
      <vt:lpstr>Funciones Ejecutivas y Rendimiento Escolar</vt:lpstr>
      <vt:lpstr>¿Cómo contribuyen las FE al rendimiento escolar?</vt:lpstr>
      <vt:lpstr>Presentación de PowerPoint</vt:lpstr>
      <vt:lpstr>Presentación de PowerPoint</vt:lpstr>
      <vt:lpstr>Presentación de PowerPoint</vt:lpstr>
      <vt:lpstr>Presentación de PowerPoint</vt:lpstr>
      <vt:lpstr>Presentación de PowerPoint</vt:lpstr>
      <vt:lpstr> PROMOCIÓN DE LAS FE EN EL CONTEXTO ESCOLAR</vt:lpstr>
      <vt:lpstr>Dificultades en las FE</vt:lpstr>
      <vt:lpstr>Presentación de PowerPoint</vt:lpstr>
      <vt:lpstr>Intervenciones educativas</vt:lpstr>
      <vt:lpstr>¿Qué intervenciones son efectivas?</vt:lpstr>
      <vt:lpstr>Presentación de PowerPoint</vt:lpstr>
      <vt:lpstr>Estrategias para estimular las funciones ejecutivas en el contexto escolar</vt:lpstr>
      <vt:lpstr>Presentación de PowerPoint</vt:lpstr>
      <vt:lpstr>Presentación de PowerPoint</vt:lpstr>
      <vt:lpstr>Presentación de PowerPoint</vt:lpstr>
      <vt:lpstr>Identificar las fortalezas y debilidades en el FE de los escolares</vt:lpstr>
      <vt:lpstr>Presentación de PowerPoint</vt:lpstr>
      <vt:lpstr>ATENCIÓN</vt:lpstr>
      <vt:lpstr>HABILIDADES DE ORGANIZACIÓN</vt:lpstr>
      <vt:lpstr>Presentación de PowerPoint</vt:lpstr>
      <vt:lpstr>Presentación de PowerPoint</vt:lpstr>
      <vt:lpstr>Presentación de PowerPoint</vt:lpstr>
      <vt:lpstr>Presentación de PowerPoint</vt:lpstr>
      <vt:lpstr>Presentación de PowerPoint</vt:lpstr>
      <vt:lpstr>Organización del pensamiento y las ideas. </vt:lpstr>
      <vt:lpstr>Presentación de PowerPoint</vt:lpstr>
      <vt:lpstr>Presentación de PowerPoint</vt:lpstr>
      <vt:lpstr>Presentación de PowerPoint</vt:lpstr>
      <vt:lpstr>HABILIDADES DE PLANIFICACIÓN </vt:lpstr>
      <vt:lpstr>Presentación de PowerPoint</vt:lpstr>
      <vt:lpstr>Presentación de PowerPoint</vt:lpstr>
      <vt:lpstr>Presentación de PowerPoint</vt:lpstr>
      <vt:lpstr>Presentación de PowerPoint</vt:lpstr>
      <vt:lpstr>INICIATIVA Y CONTROL INHIBITORIO</vt:lpstr>
      <vt:lpstr>Presentación de PowerPoint</vt:lpstr>
      <vt:lpstr>Presentación de PowerPoint</vt:lpstr>
      <vt:lpstr>Presentación de PowerPoint</vt:lpstr>
      <vt:lpstr>FLEXIBILIDAD Y CAPACIDAD DE CAMBIO</vt:lpstr>
      <vt:lpstr>Presentación de PowerPoint</vt:lpstr>
      <vt:lpstr>Presentación de PowerPoint</vt:lpstr>
      <vt:lpstr>CONCLUSIÓN </vt:lpstr>
      <vt:lpstr>Presentación de PowerPoint</vt:lpstr>
      <vt:lpstr>Presentación de PowerPoint</vt:lpstr>
      <vt:lpstr>Presentación de PowerPoint</vt:lpstr>
      <vt:lpstr>   LAS FUNCIONES EJECUTIVAS EN EL ESTUDIANTE: SU COMPRENSIÓN E IMPLEMENTACIÓN DESDE EL SALÓN DE CLASES   RES º 56 CGES-18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Funciones Ejecutivas</dc:title>
  <dc:creator>Usuario de Microsoft Office</dc:creator>
  <cp:lastModifiedBy>Usuario de Windows</cp:lastModifiedBy>
  <cp:revision>143</cp:revision>
  <dcterms:created xsi:type="dcterms:W3CDTF">2016-09-22T16:45:21Z</dcterms:created>
  <dcterms:modified xsi:type="dcterms:W3CDTF">2018-07-28T10:40:33Z</dcterms:modified>
</cp:coreProperties>
</file>