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86" r:id="rId4"/>
    <p:sldId id="267" r:id="rId5"/>
    <p:sldId id="296" r:id="rId6"/>
    <p:sldId id="304" r:id="rId7"/>
    <p:sldId id="287" r:id="rId8"/>
    <p:sldId id="262" r:id="rId9"/>
    <p:sldId id="303" r:id="rId10"/>
    <p:sldId id="258" r:id="rId11"/>
    <p:sldId id="290" r:id="rId12"/>
    <p:sldId id="291" r:id="rId13"/>
    <p:sldId id="292" r:id="rId14"/>
    <p:sldId id="293" r:id="rId15"/>
    <p:sldId id="294" r:id="rId16"/>
    <p:sldId id="295" r:id="rId17"/>
    <p:sldId id="298" r:id="rId18"/>
    <p:sldId id="300" r:id="rId19"/>
    <p:sldId id="261" r:id="rId20"/>
    <p:sldId id="299" r:id="rId21"/>
    <p:sldId id="301" r:id="rId22"/>
    <p:sldId id="302" r:id="rId23"/>
    <p:sldId id="266" r:id="rId24"/>
  </p:sldIdLst>
  <p:sldSz cx="9144000" cy="5143500" type="screen16x9"/>
  <p:notesSz cx="6858000" cy="9144000"/>
  <p:embeddedFontLst>
    <p:embeddedFont>
      <p:font typeface="Roboto Slab Light" panose="020B0604020202020204" charset="0"/>
      <p:regular r:id="rId26"/>
      <p:bold r:id="rId27"/>
    </p:embeddedFont>
    <p:embeddedFont>
      <p:font typeface="Lato Light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C2AAE4-97E6-46C4-BA76-3C5435495E77}">
  <a:tblStyle styleId="{5AC2AAE4-97E6-46C4-BA76-3C5435495E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2562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507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53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131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085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879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48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74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43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4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13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24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45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644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21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7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7" r:id="rId5"/>
    <p:sldLayoutId id="2147483658" r:id="rId6"/>
    <p:sldLayoutId id="2147483660" r:id="rId7"/>
    <p:sldLayoutId id="2147483663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506894" y="873303"/>
            <a:ext cx="4130212" cy="33699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JORNADAS INSTITUCIONALES</a:t>
            </a:r>
            <a:b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Febrero, 2019</a:t>
            </a: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726897" y="401751"/>
            <a:ext cx="6177337" cy="31587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bg1"/>
                </a:solidFill>
              </a:rPr>
              <a:t>OPCIONES MÁS ELEGIDAS POR LOS DOCENTES DE MENDOZA</a:t>
            </a:r>
            <a:endParaRPr sz="4000" b="1" dirty="0">
              <a:solidFill>
                <a:schemeClr val="bg1"/>
              </a:solidFill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7504" y="3467022"/>
            <a:ext cx="6089839" cy="138237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Sistematización de la información recolectada en la Jornada de Julio, 2018</a:t>
            </a:r>
            <a:endParaRPr lang="es-AR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222132"/>
              </p:ext>
            </p:extLst>
          </p:nvPr>
        </p:nvGraphicFramePr>
        <p:xfrm>
          <a:off x="195206" y="154890"/>
          <a:ext cx="8733035" cy="4798314"/>
        </p:xfrm>
        <a:graphic>
          <a:graphicData uri="http://schemas.openxmlformats.org/drawingml/2006/table">
            <a:tbl>
              <a:tblPr>
                <a:tableStyleId>{5AC2AAE4-97E6-46C4-BA76-3C5435495E77}</a:tableStyleId>
              </a:tblPr>
              <a:tblGrid>
                <a:gridCol w="2104731"/>
                <a:gridCol w="5621438"/>
                <a:gridCol w="1006866"/>
              </a:tblGrid>
              <a:tr h="610774">
                <a:tc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</a:rPr>
                        <a:t>Organización de los </a:t>
                      </a:r>
                      <a:r>
                        <a:rPr lang="es-ES_tradnl" sz="2200" b="1" dirty="0" smtClean="0">
                          <a:effectLst/>
                        </a:rPr>
                        <a:t>aprendizajes</a:t>
                      </a:r>
                      <a:endParaRPr lang="es-AR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</a:rPr>
                        <a:t>Opciones</a:t>
                      </a:r>
                      <a:endParaRPr lang="es-AR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</a:rPr>
                        <a:t> </a:t>
                      </a:r>
                      <a:endParaRPr lang="es-AR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B0F0"/>
                    </a:solidFill>
                  </a:tcPr>
                </a:tc>
              </a:tr>
              <a:tr h="334518">
                <a:tc rowSpan="8"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</a:rPr>
                        <a:t>Organización de la enseñanza</a:t>
                      </a:r>
                      <a:endParaRPr lang="es-AR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Por espacios curriculares anuales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61.5%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Por espacios curriculares cuatrimestrales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23.3%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Por espacios curriculares trimestrales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6.6%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Por área, disciplina o lenguaje específico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0.5%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Por Talleres trimestrales o cuatrimestrales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0.4%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Por Seminarios de tiempo acotado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0.1%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64998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Por Proyectos trimestrales, cuatrimestrales o anuales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5.6%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Otra/s opción/es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2.1%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90" y="2410192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628046"/>
              </p:ext>
            </p:extLst>
          </p:nvPr>
        </p:nvGraphicFramePr>
        <p:xfrm>
          <a:off x="589207" y="523983"/>
          <a:ext cx="8026760" cy="4376595"/>
        </p:xfrm>
        <a:graphic>
          <a:graphicData uri="http://schemas.openxmlformats.org/drawingml/2006/table">
            <a:tbl>
              <a:tblPr>
                <a:tableStyleId>{5AC2AAE4-97E6-46C4-BA76-3C5435495E77}</a:tableStyleId>
              </a:tblPr>
              <a:tblGrid>
                <a:gridCol w="2173312"/>
                <a:gridCol w="5055800"/>
                <a:gridCol w="797648"/>
              </a:tblGrid>
              <a:tr h="351448">
                <a:tc rowSpan="5"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Espacios de Aprendizaje</a:t>
                      </a:r>
                      <a:endParaRPr lang="es-AR" sz="1800" b="1" dirty="0">
                        <a:effectLst/>
                      </a:endParaRPr>
                    </a:p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 Integrado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Por espacios curriculares </a:t>
                      </a:r>
                      <a:r>
                        <a:rPr lang="es-ES_tradnl" sz="1800" dirty="0" err="1">
                          <a:effectLst/>
                        </a:rPr>
                        <a:t>intra</a:t>
                      </a:r>
                      <a:r>
                        <a:rPr lang="es-ES_tradnl" sz="1800" dirty="0">
                          <a:effectLst/>
                        </a:rPr>
                        <a:t> </a:t>
                      </a:r>
                      <a:r>
                        <a:rPr lang="es-ES_tradnl" sz="1800" dirty="0" err="1">
                          <a:effectLst/>
                        </a:rPr>
                        <a:t>areal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29%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C000"/>
                    </a:solidFill>
                  </a:tcPr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Por espacios curriculares Inter </a:t>
                      </a:r>
                      <a:r>
                        <a:rPr lang="es-ES_tradnl" sz="1800" dirty="0" err="1">
                          <a:effectLst/>
                        </a:rPr>
                        <a:t>areal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19.2%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10973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Módulos trimestrales/cuatrimestrales incluidos en la caja curricular (MAI o similar)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7.8%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Proyectos integrados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42.9%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C000"/>
                    </a:solidFill>
                  </a:tcPr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Otra/s opción/es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2.5%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34518">
                <a:tc rowSpan="5">
                  <a:txBody>
                    <a:bodyPr/>
                    <a:lstStyle/>
                    <a:p>
                      <a:pPr marR="139700"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Espacios de lectura guiado (fuera de asignatura Lengua y Literatura)</a:t>
                      </a:r>
                      <a:endParaRPr lang="es-A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En un año del ciclo seleccionado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12.4%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7113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En todos los años del ciclo seleccionado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56.2%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C000"/>
                    </a:solidFill>
                  </a:tcPr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Frecuencia semanal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17.6%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C000"/>
                    </a:solidFill>
                  </a:tcPr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Intensivo por trimestre/cuatrimestre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10.8%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3451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Otra/s opción/es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3.1%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6255"/>
              </p:ext>
            </p:extLst>
          </p:nvPr>
        </p:nvGraphicFramePr>
        <p:xfrm>
          <a:off x="297951" y="223916"/>
          <a:ext cx="8453245" cy="46683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37716"/>
                <a:gridCol w="4951998"/>
                <a:gridCol w="963531"/>
              </a:tblGrid>
              <a:tr h="741442">
                <a:tc rowSpan="3"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Espacios para educación solidaria o proyectos socio comunitarios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Espacio Curricular propio incluido en la caja curricular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28.1%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4144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Propuestas transversales en otros espacios curriculares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68.6%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</a:tr>
              <a:tr h="36886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Otra/s opción/es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4.1%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41442">
                <a:tc rowSpan="4"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Espacios de formación complementaria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Talleres con acreditación para Arte y Deportes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16.1%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6886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Cursos de Formación Profesional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58.5%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</a:tr>
              <a:tr h="133535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Cursos que se realizan en convenio con otras instituciones de la sociedad (Universidades, ONG, </a:t>
                      </a:r>
                      <a:r>
                        <a:rPr lang="es-ES_tradnl" sz="2000" dirty="0" err="1">
                          <a:effectLst/>
                        </a:rPr>
                        <a:t>etc</a:t>
                      </a:r>
                      <a:r>
                        <a:rPr lang="es-ES_tradnl" sz="2000" dirty="0">
                          <a:effectLst/>
                        </a:rPr>
                        <a:t>).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21.8%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6886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Otra/s opción/es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8.3%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7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44077"/>
              </p:ext>
            </p:extLst>
          </p:nvPr>
        </p:nvGraphicFramePr>
        <p:xfrm>
          <a:off x="256854" y="246580"/>
          <a:ext cx="8671389" cy="4872059"/>
        </p:xfrm>
        <a:graphic>
          <a:graphicData uri="http://schemas.openxmlformats.org/drawingml/2006/table">
            <a:tbl>
              <a:tblPr>
                <a:tableStyleId>{5AC2AAE4-97E6-46C4-BA76-3C5435495E77}</a:tableStyleId>
              </a:tblPr>
              <a:tblGrid>
                <a:gridCol w="2755435"/>
                <a:gridCol w="5061875"/>
                <a:gridCol w="854079"/>
              </a:tblGrid>
              <a:tr h="768241">
                <a:tc>
                  <a:txBody>
                    <a:bodyPr/>
                    <a:lstStyle/>
                    <a:p>
                      <a:pPr indent="165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</a:rPr>
                        <a:t>Régimen </a:t>
                      </a:r>
                      <a:r>
                        <a:rPr lang="es-ES_tradnl" sz="2200" b="1" dirty="0" smtClean="0">
                          <a:effectLst/>
                        </a:rPr>
                        <a:t>Académico</a:t>
                      </a:r>
                      <a:endParaRPr lang="es-AR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165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</a:rPr>
                        <a:t>Opciones</a:t>
                      </a:r>
                      <a:endParaRPr lang="es-AR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165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00B0F0"/>
                    </a:solidFill>
                  </a:tcPr>
                </a:tc>
              </a:tr>
              <a:tr h="592912">
                <a:tc rowSpan="4">
                  <a:txBody>
                    <a:bodyPr/>
                    <a:lstStyle/>
                    <a:p>
                      <a:pPr indent="165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Cursada de los espacios curriculares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Anuales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51,9%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</a:tr>
              <a:tr h="59291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Cuatrimestrales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22,9%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9291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Trimestrales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1,6%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9428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Otra/s opción/es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1%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92912">
                <a:tc rowSpan="3"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Asistencia</a:t>
                      </a:r>
                      <a:endParaRPr lang="es-A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Por presencia en jornada diaria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45,5%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</a:tr>
              <a:tr h="72302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Por presencia en cada espacio curricular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29%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9291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Otra/s opción/es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0,5%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515381"/>
              </p:ext>
            </p:extLst>
          </p:nvPr>
        </p:nvGraphicFramePr>
        <p:xfrm>
          <a:off x="444319" y="396027"/>
          <a:ext cx="8442826" cy="4421926"/>
        </p:xfrm>
        <a:graphic>
          <a:graphicData uri="http://schemas.openxmlformats.org/drawingml/2006/table">
            <a:tbl>
              <a:tblPr>
                <a:tableStyleId>{5AC2AAE4-97E6-46C4-BA76-3C5435495E77}</a:tableStyleId>
              </a:tblPr>
              <a:tblGrid>
                <a:gridCol w="2206414"/>
                <a:gridCol w="5157627"/>
                <a:gridCol w="1078785"/>
              </a:tblGrid>
              <a:tr h="768952">
                <a:tc rowSpan="3"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</a:rPr>
                        <a:t>Evaluación</a:t>
                      </a:r>
                      <a:endParaRPr lang="es-AR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 err="1">
                          <a:effectLst/>
                        </a:rPr>
                        <a:t>Sumativa</a:t>
                      </a:r>
                      <a:r>
                        <a:rPr lang="es-ES_tradnl" sz="2200" dirty="0">
                          <a:effectLst/>
                        </a:rPr>
                        <a:t> y formativa por espacio curricular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58,5%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</a:tr>
              <a:tr h="76895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 err="1">
                          <a:effectLst/>
                        </a:rPr>
                        <a:t>Sumativa</a:t>
                      </a:r>
                      <a:r>
                        <a:rPr lang="es-ES_tradnl" sz="2200" dirty="0">
                          <a:effectLst/>
                        </a:rPr>
                        <a:t> y formativa por campo de conocimiento/ área.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10,6%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63057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Otra/s opción/es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5,9%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68952">
                <a:tc rowSpan="3"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</a:rPr>
                        <a:t>Acreditación</a:t>
                      </a:r>
                      <a:endParaRPr lang="es-AR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Por espacio curricular con sistema de correlatividades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53,9%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</a:tr>
              <a:tr h="76895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Por créditos de cada unidad curricular en un área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17,3%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63057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Otra/s opción/es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3,9%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1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059314"/>
              </p:ext>
            </p:extLst>
          </p:nvPr>
        </p:nvGraphicFramePr>
        <p:xfrm>
          <a:off x="229256" y="308344"/>
          <a:ext cx="8684632" cy="4528597"/>
        </p:xfrm>
        <a:graphic>
          <a:graphicData uri="http://schemas.openxmlformats.org/drawingml/2006/table">
            <a:tbl>
              <a:tblPr>
                <a:tableStyleId>{5AC2AAE4-97E6-46C4-BA76-3C5435495E77}</a:tableStyleId>
              </a:tblPr>
              <a:tblGrid>
                <a:gridCol w="1790930"/>
                <a:gridCol w="5911702"/>
                <a:gridCol w="982000"/>
              </a:tblGrid>
              <a:tr h="1065403">
                <a:tc rowSpan="5"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</a:rPr>
                        <a:t>Promoción</a:t>
                      </a:r>
                      <a:endParaRPr lang="es-AR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/>
                </a:tc>
                <a:tc>
                  <a:txBody>
                    <a:bodyPr/>
                    <a:lstStyle/>
                    <a:p>
                      <a:pPr marR="381000"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Graduada por año – promoción de todos los espacios curriculares en bloque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33,9%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5" marR="44225" marT="0" marB="0" anchor="ctr">
                    <a:solidFill>
                      <a:srgbClr val="FFC000"/>
                    </a:solidFill>
                  </a:tcPr>
                </a:tc>
              </a:tr>
              <a:tr h="56511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Promoción (por espacio curricular; no en bloque)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28,8%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5" marR="44225" marT="0" marB="0" anchor="ctr">
                    <a:solidFill>
                      <a:srgbClr val="FFC000"/>
                    </a:solidFill>
                  </a:tcPr>
                </a:tc>
              </a:tr>
              <a:tr h="106540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Créditos sumados totales para un área, campo del conocimiento o un ciclo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9,9%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5" marR="44225" marT="0" marB="0" anchor="ctr"/>
                </a:tc>
              </a:tr>
              <a:tr h="106540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Promoción definida por un Consejo de Profesores de curso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1,3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5" marR="44225" marT="0" marB="0" anchor="ctr"/>
                </a:tc>
              </a:tr>
              <a:tr h="54486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Otra/s opción/es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1,3%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5" marR="442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4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599381"/>
              </p:ext>
            </p:extLst>
          </p:nvPr>
        </p:nvGraphicFramePr>
        <p:xfrm>
          <a:off x="211913" y="629426"/>
          <a:ext cx="8684632" cy="3975542"/>
        </p:xfrm>
        <a:graphic>
          <a:graphicData uri="http://schemas.openxmlformats.org/drawingml/2006/table">
            <a:tbl>
              <a:tblPr>
                <a:tableStyleId>{5AC2AAE4-97E6-46C4-BA76-3C5435495E77}</a:tableStyleId>
              </a:tblPr>
              <a:tblGrid>
                <a:gridCol w="1967761"/>
                <a:gridCol w="5720317"/>
                <a:gridCol w="996554"/>
              </a:tblGrid>
              <a:tr h="1097598">
                <a:tc rowSpan="5">
                  <a:txBody>
                    <a:bodyPr/>
                    <a:lstStyle/>
                    <a:p>
                      <a:pPr marR="127000"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</a:rPr>
                        <a:t>Alternativa a la no acreditación</a:t>
                      </a:r>
                      <a:endParaRPr lang="es-AR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Repetición del   año con   un número de espacios curriculares  pendientes de Acreditación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28,6%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5" marR="44225" marT="0" marB="0" anchor="ctr">
                    <a:solidFill>
                      <a:srgbClr val="FFC000"/>
                    </a:solidFill>
                  </a:tcPr>
                </a:tc>
              </a:tr>
              <a:tr h="109759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No  </a:t>
                      </a:r>
                      <a:r>
                        <a:rPr lang="es-ES_tradnl" sz="2200" dirty="0" err="1">
                          <a:effectLst/>
                        </a:rPr>
                        <a:t>repitencia</a:t>
                      </a:r>
                      <a:r>
                        <a:rPr lang="es-ES_tradnl" sz="2200" dirty="0">
                          <a:effectLst/>
                        </a:rPr>
                        <a:t>  con un  Plan de Complementación y Consejo  de </a:t>
                      </a:r>
                      <a:r>
                        <a:rPr lang="es-ES_tradnl" sz="2200" dirty="0" smtClean="0">
                          <a:effectLst/>
                        </a:rPr>
                        <a:t>Profesores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5%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5" marR="44225" marT="0" marB="0" anchor="ctr"/>
                </a:tc>
              </a:tr>
              <a:tr h="56132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Re cursado en contra turno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24,1%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5" marR="44225" marT="0" marB="0" anchor="ctr">
                    <a:solidFill>
                      <a:srgbClr val="FFC000"/>
                    </a:solidFill>
                  </a:tcPr>
                </a:tc>
              </a:tr>
              <a:tr h="58219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Re cursado por acreditaciones parciales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15,5%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5" marR="44225" marT="0" marB="0" anchor="ctr"/>
                </a:tc>
              </a:tr>
              <a:tr h="56132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200">
                          <a:effectLst/>
                        </a:rPr>
                        <a:t>Otra/s opción/es</a:t>
                      </a:r>
                      <a:endParaRPr lang="es-A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0" marR="8190" marT="8190" marB="81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effectLst/>
                        </a:rPr>
                        <a:t>1,8%</a:t>
                      </a:r>
                      <a:endParaRPr lang="es-A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5" marR="442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726897" y="401751"/>
            <a:ext cx="6177337" cy="31587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REUNIONES DE CONSEJO </a:t>
            </a: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DIRECTORES</a:t>
            </a:r>
            <a:b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NOV., 2018</a:t>
            </a:r>
            <a:endParaRPr sz="4000" b="1" dirty="0">
              <a:solidFill>
                <a:schemeClr val="bg1"/>
              </a:solidFill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78052" y="3560549"/>
            <a:ext cx="6089839" cy="13111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1515" y="3625248"/>
            <a:ext cx="59363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500" dirty="0"/>
              <a:t>Hubo amplia coincidencia con jornada de julio de 2018 de docentes,  en aspectos como</a:t>
            </a:r>
            <a:r>
              <a:rPr lang="es-A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11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-226031" y="559475"/>
            <a:ext cx="2691829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DE LOS APRENDIZAJES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547991" y="559475"/>
            <a:ext cx="5959010" cy="4115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-AR" sz="2200" dirty="0" smtClean="0"/>
              <a:t>1- </a:t>
            </a:r>
            <a:r>
              <a:rPr lang="es-AR" sz="2200" b="1" dirty="0" smtClean="0"/>
              <a:t>Organización de la enseñanza</a:t>
            </a:r>
            <a:r>
              <a:rPr lang="es-AR" sz="2200" dirty="0" smtClean="0"/>
              <a:t>: por espacios cuatrimestrales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-AR" sz="2200" dirty="0" smtClean="0"/>
              <a:t>2- </a:t>
            </a:r>
            <a:r>
              <a:rPr lang="es-AR" sz="2200" b="1" dirty="0" smtClean="0"/>
              <a:t>Espacios de aprendizaje integrado</a:t>
            </a:r>
            <a:r>
              <a:rPr lang="es-AR" sz="2200" dirty="0" smtClean="0"/>
              <a:t>: Proyectos integrados.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-AR" sz="2200" dirty="0" smtClean="0"/>
              <a:t>3-  </a:t>
            </a:r>
            <a:r>
              <a:rPr lang="es-AR" sz="2200" b="1" dirty="0" smtClean="0"/>
              <a:t>Espacios de lectura guiado: </a:t>
            </a:r>
            <a:r>
              <a:rPr lang="es-AR" sz="2200" dirty="0" smtClean="0"/>
              <a:t>En todos los espacios curriculares.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-AR" sz="2200" dirty="0" smtClean="0"/>
              <a:t>4- </a:t>
            </a:r>
            <a:r>
              <a:rPr lang="es-AR" sz="2200" b="1" dirty="0" smtClean="0"/>
              <a:t>Espacios de educación solidaria</a:t>
            </a:r>
            <a:r>
              <a:rPr lang="es-AR" sz="2200" dirty="0" smtClean="0"/>
              <a:t>: Propuestas transversales a otros espacios.</a:t>
            </a:r>
          </a:p>
          <a:p>
            <a:pPr>
              <a:spcBef>
                <a:spcPts val="0"/>
              </a:spcBef>
            </a:pPr>
            <a:r>
              <a:rPr lang="es-AR" sz="2200" dirty="0"/>
              <a:t>5- </a:t>
            </a:r>
            <a:r>
              <a:rPr lang="es-AR" sz="2200" b="1" dirty="0"/>
              <a:t>Espacios de formación complementaria:  </a:t>
            </a:r>
            <a:r>
              <a:rPr lang="es-AR" sz="2200" dirty="0"/>
              <a:t>Cursos que se realizan en convenio con otras instituciones.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lang="es-AR" sz="2200" dirty="0" smtClean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lang="es-AR" sz="2200" dirty="0" smtClean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lang="es-AR" sz="2200" dirty="0" smtClean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lang="es-AR" sz="2200" dirty="0" smtClean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373329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br>
              <a:rPr lang="e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Y 2° DÍA</a:t>
            </a:r>
            <a:endParaRPr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465798" y="559475"/>
            <a:ext cx="5774076" cy="4115267"/>
          </a:xfrm>
        </p:spPr>
        <p:txBody>
          <a:bodyPr/>
          <a:lstStyle/>
          <a:p>
            <a:pPr algn="just"/>
            <a:r>
              <a:rPr lang="es-AR" sz="2200" b="1" dirty="0" smtClean="0">
                <a:solidFill>
                  <a:schemeClr val="tx1"/>
                </a:solidFill>
              </a:rPr>
              <a:t>Compartir </a:t>
            </a:r>
            <a:r>
              <a:rPr lang="es-AR" sz="2200" b="1" dirty="0">
                <a:solidFill>
                  <a:schemeClr val="tx1"/>
                </a:solidFill>
              </a:rPr>
              <a:t>el recorrido realizado en la Jurisdicción para la elaboración de la </a:t>
            </a:r>
            <a:r>
              <a:rPr lang="es-AR" sz="2200" b="1" dirty="0" smtClean="0">
                <a:solidFill>
                  <a:schemeClr val="tx1"/>
                </a:solidFill>
              </a:rPr>
              <a:t>propuesta </a:t>
            </a:r>
            <a:r>
              <a:rPr lang="es-AR" sz="2200" b="1" dirty="0">
                <a:solidFill>
                  <a:schemeClr val="tx1"/>
                </a:solidFill>
              </a:rPr>
              <a:t>de la Escuela Secundaria 2030</a:t>
            </a:r>
            <a:r>
              <a:rPr lang="es-AR" sz="2200" b="1" dirty="0" smtClean="0">
                <a:solidFill>
                  <a:schemeClr val="tx1"/>
                </a:solidFill>
              </a:rPr>
              <a:t>.</a:t>
            </a:r>
            <a:endParaRPr lang="es-AR" sz="2200" b="1" dirty="0">
              <a:solidFill>
                <a:schemeClr val="tx1"/>
              </a:solidFill>
            </a:endParaRPr>
          </a:p>
          <a:p>
            <a:pPr algn="just"/>
            <a:r>
              <a:rPr lang="es-AR" sz="2200" b="1" dirty="0" smtClean="0">
                <a:solidFill>
                  <a:schemeClr val="tx1"/>
                </a:solidFill>
              </a:rPr>
              <a:t>Presentar el </a:t>
            </a:r>
            <a:r>
              <a:rPr lang="es-AR" sz="2200" b="1" u="sng" dirty="0">
                <a:solidFill>
                  <a:schemeClr val="tx1"/>
                </a:solidFill>
              </a:rPr>
              <a:t>borrador</a:t>
            </a:r>
            <a:r>
              <a:rPr lang="es-AR" sz="2200" b="1" dirty="0">
                <a:solidFill>
                  <a:schemeClr val="tx1"/>
                </a:solidFill>
              </a:rPr>
              <a:t> del </a:t>
            </a:r>
            <a:r>
              <a:rPr lang="es-AR" sz="2200" b="1" dirty="0" smtClean="0">
                <a:solidFill>
                  <a:schemeClr val="tx1"/>
                </a:solidFill>
              </a:rPr>
              <a:t>Régimen Académico, elaborado a partir de los aportes de docentes (Jornadas julio 2018) y equipos de supervisión (Reuniones noviembre 2018).</a:t>
            </a:r>
            <a:endParaRPr lang="es-AR" sz="2200" b="1" dirty="0">
              <a:solidFill>
                <a:schemeClr val="tx1"/>
              </a:solidFill>
            </a:endParaRPr>
          </a:p>
          <a:p>
            <a:pPr algn="just"/>
            <a:r>
              <a:rPr lang="es-AR" sz="2200" b="1" dirty="0" err="1" smtClean="0">
                <a:solidFill>
                  <a:schemeClr val="tx1"/>
                </a:solidFill>
              </a:rPr>
              <a:t>Recepcionar</a:t>
            </a:r>
            <a:r>
              <a:rPr lang="es-AR" sz="2200" b="1" dirty="0" smtClean="0">
                <a:solidFill>
                  <a:schemeClr val="tx1"/>
                </a:solidFill>
              </a:rPr>
              <a:t> </a:t>
            </a:r>
            <a:r>
              <a:rPr lang="es-AR" sz="2200" b="1" dirty="0">
                <a:solidFill>
                  <a:schemeClr val="tx1"/>
                </a:solidFill>
              </a:rPr>
              <a:t>aportes de los docentes </a:t>
            </a:r>
            <a:r>
              <a:rPr lang="es-AR" sz="2200" b="1" dirty="0" smtClean="0">
                <a:solidFill>
                  <a:schemeClr val="tx1"/>
                </a:solidFill>
              </a:rPr>
              <a:t>para </a:t>
            </a:r>
            <a:r>
              <a:rPr lang="es-AR" sz="2200" b="1" dirty="0">
                <a:solidFill>
                  <a:schemeClr val="tx1"/>
                </a:solidFill>
              </a:rPr>
              <a:t>la confección definitiva del nuevo Régimen Académico.</a:t>
            </a:r>
          </a:p>
          <a:p>
            <a:endParaRPr lang="es-A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363055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RÉGIMEN 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ACADÉMICO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753474" y="636998"/>
            <a:ext cx="5691883" cy="3986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-AR" sz="2300" dirty="0" smtClean="0"/>
              <a:t>1-</a:t>
            </a:r>
            <a:r>
              <a:rPr lang="es-AR" sz="2300" b="1" dirty="0" smtClean="0"/>
              <a:t> Cursada </a:t>
            </a:r>
            <a:r>
              <a:rPr lang="es-AR" sz="2300" dirty="0" smtClean="0"/>
              <a:t>: Anual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-AR" sz="2300" dirty="0" smtClean="0"/>
              <a:t>2-</a:t>
            </a:r>
            <a:r>
              <a:rPr lang="es-AR" sz="2300" b="1" dirty="0" smtClean="0"/>
              <a:t> Asistencia</a:t>
            </a:r>
            <a:r>
              <a:rPr lang="es-AR" sz="2300" dirty="0" smtClean="0"/>
              <a:t>: Diaria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-AR" sz="2300" dirty="0" smtClean="0"/>
              <a:t>3- </a:t>
            </a:r>
            <a:r>
              <a:rPr lang="es-AR" sz="2300" b="1" dirty="0" smtClean="0"/>
              <a:t>Evaluación: </a:t>
            </a:r>
            <a:r>
              <a:rPr lang="es-AR" sz="2300" dirty="0" smtClean="0"/>
              <a:t>Formativa y </a:t>
            </a:r>
            <a:r>
              <a:rPr lang="es-AR" sz="2300" dirty="0" err="1" smtClean="0"/>
              <a:t>sumativa</a:t>
            </a:r>
            <a:r>
              <a:rPr lang="es-AR" sz="2300" dirty="0" smtClean="0"/>
              <a:t> por espacio curricular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-AR" sz="2300" dirty="0" smtClean="0"/>
              <a:t>4- </a:t>
            </a:r>
            <a:r>
              <a:rPr lang="es-AR" sz="2300" b="1" dirty="0" smtClean="0"/>
              <a:t>Acreditación: </a:t>
            </a:r>
            <a:r>
              <a:rPr lang="es-AR" sz="2300" dirty="0" smtClean="0"/>
              <a:t>Por espacio curricular con sistema de correlatividades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-AR" sz="2300" dirty="0" smtClean="0"/>
              <a:t>5- </a:t>
            </a:r>
            <a:r>
              <a:rPr lang="es-AR" sz="2300" b="1" dirty="0" smtClean="0"/>
              <a:t>Promoción </a:t>
            </a:r>
            <a:r>
              <a:rPr lang="es-AR" sz="2300" dirty="0" smtClean="0"/>
              <a:t>: Por espacio curricular, no en bloque.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s-AR" sz="2300" dirty="0" smtClean="0"/>
              <a:t>6- </a:t>
            </a:r>
            <a:r>
              <a:rPr lang="es-AR" sz="2300" b="1" dirty="0" smtClean="0"/>
              <a:t>Alternativa a la no acreditación</a:t>
            </a:r>
            <a:r>
              <a:rPr lang="es-AR" sz="2300" dirty="0" smtClean="0"/>
              <a:t>: </a:t>
            </a:r>
            <a:r>
              <a:rPr lang="es-AR" sz="2300" dirty="0" err="1" smtClean="0"/>
              <a:t>recursado</a:t>
            </a:r>
            <a:endParaRPr sz="2300" dirty="0"/>
          </a:p>
        </p:txBody>
      </p:sp>
    </p:spTree>
    <p:extLst>
      <p:ext uri="{BB962C8B-B14F-4D97-AF65-F5344CB8AC3E}">
        <p14:creationId xmlns:p14="http://schemas.microsoft.com/office/powerpoint/2010/main" val="26609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688369" y="1027416"/>
            <a:ext cx="7937220" cy="3750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AR" sz="2400" b="1" dirty="0" smtClean="0">
                <a:solidFill>
                  <a:schemeClr val="tx1"/>
                </a:solidFill>
              </a:rPr>
              <a:t>Lectura de Anexo del Borrador del nuevo Régimen Académico.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400" b="1" dirty="0" smtClean="0">
                <a:solidFill>
                  <a:schemeClr val="tx1"/>
                </a:solidFill>
              </a:rPr>
              <a:t>Análisis de la información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400" b="1" dirty="0" smtClean="0">
                <a:solidFill>
                  <a:schemeClr val="tx1"/>
                </a:solidFill>
              </a:rPr>
              <a:t>Sugerencias de mejora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400" b="1" dirty="0" smtClean="0">
                <a:solidFill>
                  <a:schemeClr val="tx1"/>
                </a:solidFill>
              </a:rPr>
              <a:t>Puesta en común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400" b="1" dirty="0" smtClean="0">
                <a:solidFill>
                  <a:schemeClr val="tx1"/>
                </a:solidFill>
              </a:rPr>
              <a:t>Registro de las sugerencias para reportar a Supervisión.</a:t>
            </a:r>
          </a:p>
          <a:p>
            <a:pPr marL="101600" indent="0">
              <a:buNone/>
            </a:pPr>
            <a:r>
              <a:rPr lang="es-AR" dirty="0" smtClean="0">
                <a:solidFill>
                  <a:schemeClr val="tx1"/>
                </a:solidFill>
              </a:rPr>
              <a:t>(Se aconseja que todo la comunidad educativa trabaje con el mismo anexo para luego pasar al siguiente)</a:t>
            </a:r>
            <a:endParaRPr lang="es-A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AR" dirty="0">
              <a:solidFill>
                <a:schemeClr val="tx1"/>
              </a:solidFill>
            </a:endParaRPr>
          </a:p>
          <a:p>
            <a:pPr marL="101600" indent="0">
              <a:buNone/>
            </a:pPr>
            <a:endParaRPr b="1" dirty="0">
              <a:solidFill>
                <a:schemeClr val="tx1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633827" y="215756"/>
            <a:ext cx="7150577" cy="99659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ACTIVIDADES: </a:t>
            </a:r>
            <a:r>
              <a:rPr lang="es-AR" sz="2800" dirty="0" smtClean="0">
                <a:solidFill>
                  <a:schemeClr val="tx1"/>
                </a:solidFill>
              </a:rPr>
              <a:t>La metodología de trabajo para el 1° y 2° día será la siguiente:</a:t>
            </a:r>
          </a:p>
          <a:p>
            <a:pPr algn="ctr"/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7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726898" y="177684"/>
            <a:ext cx="5766370" cy="29476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INSTITUCIONAL FINAL</a:t>
            </a:r>
            <a:endParaRPr sz="4000" b="1" dirty="0">
              <a:solidFill>
                <a:schemeClr val="bg1"/>
              </a:solidFill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78052" y="2640458"/>
            <a:ext cx="6089839" cy="22312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8774" y="2855807"/>
            <a:ext cx="593637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500" dirty="0" smtClean="0"/>
              <a:t>El Equipo Directivo completará el </a:t>
            </a:r>
            <a:r>
              <a:rPr lang="es-A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</a:t>
            </a:r>
            <a:r>
              <a:rPr lang="es-AR" sz="2500" dirty="0" smtClean="0"/>
              <a:t> reenviado por su Supervisor donde sistematizará las sugerencias de los docentes.</a:t>
            </a:r>
          </a:p>
          <a:p>
            <a:pPr algn="ctr"/>
            <a:r>
              <a:rPr lang="es-AR" sz="2500" dirty="0" smtClean="0"/>
              <a:t>Fecha de entrega: hasta </a:t>
            </a:r>
            <a:r>
              <a:rPr lang="es-AR" sz="2500" smtClean="0"/>
              <a:t>el </a:t>
            </a:r>
            <a:r>
              <a:rPr lang="es-AR" sz="25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20/2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8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"/>
          <p:cNvSpPr txBox="1">
            <a:spLocks noGrp="1"/>
          </p:cNvSpPr>
          <p:nvPr>
            <p:ph type="title" idx="4294967295"/>
          </p:nvPr>
        </p:nvSpPr>
        <p:spPr>
          <a:xfrm>
            <a:off x="5852550" y="2364636"/>
            <a:ext cx="2962677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dirty="0" smtClean="0"/>
              <a:t>MUCHAS GRACIAS!</a:t>
            </a:r>
            <a:endParaRPr sz="4000" dirty="0">
              <a:solidFill>
                <a:srgbClr val="02BDC7"/>
              </a:solidFill>
            </a:endParaRPr>
          </a:p>
        </p:txBody>
      </p:sp>
      <p:sp>
        <p:nvSpPr>
          <p:cNvPr id="476" name="Google Shape;476;p2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8" y="577478"/>
            <a:ext cx="6548907" cy="35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280626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RECORRIDO EN MENDOZA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3010328" y="697098"/>
            <a:ext cx="493673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dirty="0" smtClean="0"/>
              <a:t>Presentación </a:t>
            </a:r>
            <a:r>
              <a:rPr lang="es-AR" sz="2400" dirty="0"/>
              <a:t>y consulta sobre la Propuesta Federal Secundaria 2030 en Jornada institucional, julio 2018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5167901" y="2291137"/>
            <a:ext cx="616450" cy="67809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3007760" y="2993610"/>
            <a:ext cx="4936732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dirty="0"/>
              <a:t>Elaboración de síntesis y exposición de resultados en Consejo de Supervisores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01" y="4193939"/>
            <a:ext cx="676715" cy="70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280626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RECORRIDO EN MENDOZA</a:t>
            </a:r>
            <a:endParaRPr sz="2400" dirty="0"/>
          </a:p>
        </p:txBody>
      </p:sp>
      <p:sp>
        <p:nvSpPr>
          <p:cNvPr id="2" name="Rectángulo 1"/>
          <p:cNvSpPr/>
          <p:nvPr/>
        </p:nvSpPr>
        <p:spPr>
          <a:xfrm>
            <a:off x="2774022" y="559475"/>
            <a:ext cx="572270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dirty="0"/>
              <a:t>Trabajo en Consejos de Directores para consensuar propuestas de renovación y mejora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5167901" y="1759804"/>
            <a:ext cx="616450" cy="49312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2774022" y="2252928"/>
            <a:ext cx="572270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dirty="0"/>
              <a:t>Puesta en común de </a:t>
            </a:r>
            <a:r>
              <a:rPr lang="es-AR" sz="2400" dirty="0" smtClean="0"/>
              <a:t>propuestas </a:t>
            </a:r>
            <a:r>
              <a:rPr lang="es-AR" sz="2400" dirty="0"/>
              <a:t>parciales en Consejo de Supervisores y Autoridades de la DGE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74022" y="3943171"/>
            <a:ext cx="5110224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dirty="0" err="1" smtClean="0"/>
              <a:t>Sistematizac</a:t>
            </a:r>
            <a:r>
              <a:rPr lang="es-AR" sz="2400" dirty="0" smtClean="0"/>
              <a:t>. de los aportes y </a:t>
            </a:r>
            <a:r>
              <a:rPr lang="es-AR" sz="2400" dirty="0"/>
              <a:t>confección de borrador de Nuevo Régimen Académico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5167901" y="3453257"/>
            <a:ext cx="616450" cy="49312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70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280626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ACCIONES EN MENDOZA 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3010328" y="697098"/>
            <a:ext cx="493673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dirty="0" smtClean="0"/>
              <a:t>Plan Provincial de Articulación como acción estratégica para favorecer las trayectorias continuas y significativas</a:t>
            </a:r>
            <a:endParaRPr lang="es-AR" sz="2400" dirty="0"/>
          </a:p>
        </p:txBody>
      </p:sp>
      <p:sp>
        <p:nvSpPr>
          <p:cNvPr id="12" name="Rectángulo 11"/>
          <p:cNvSpPr/>
          <p:nvPr/>
        </p:nvSpPr>
        <p:spPr>
          <a:xfrm>
            <a:off x="3010328" y="2551822"/>
            <a:ext cx="4936732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dirty="0" smtClean="0"/>
              <a:t>Mendoza Educa, Componente B: trabajo por proyectos interdisciplinarios. Capacitación de Nación a 39 escuelas y réplica de la misma en toda la provincia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6168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1" descr="Resultado de imagen para secundaria 2030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/>
          <a:srcRect l="20866" t="16681" r="21724" b="12544"/>
          <a:stretch/>
        </p:blipFill>
        <p:spPr>
          <a:xfrm>
            <a:off x="345282" y="121139"/>
            <a:ext cx="8434890" cy="49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955497" y="1017141"/>
            <a:ext cx="7711187" cy="3524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s-AR" sz="2400" b="1" dirty="0" smtClean="0">
                <a:solidFill>
                  <a:schemeClr val="tx1"/>
                </a:solidFill>
              </a:rPr>
              <a:t>- Se </a:t>
            </a:r>
            <a:r>
              <a:rPr lang="es-AR" sz="2400" b="1" dirty="0">
                <a:solidFill>
                  <a:schemeClr val="tx1"/>
                </a:solidFill>
              </a:rPr>
              <a:t>utilizó un instrumento de opción múltiple, con posibilidad de elección de una o más respuestas dentro de cada ítem.</a:t>
            </a:r>
          </a:p>
          <a:p>
            <a:pPr marL="0" indent="0">
              <a:buNone/>
            </a:pPr>
            <a:endParaRPr lang="es-AR" sz="2400" b="1" dirty="0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es-AR" sz="2400" b="1" dirty="0" smtClean="0">
                <a:solidFill>
                  <a:schemeClr val="tx1"/>
                </a:solidFill>
              </a:rPr>
              <a:t>- Se consultó </a:t>
            </a:r>
            <a:r>
              <a:rPr lang="es-AR" sz="2400" b="1" dirty="0">
                <a:solidFill>
                  <a:schemeClr val="tx1"/>
                </a:solidFill>
              </a:rPr>
              <a:t>sobre dos de las cuatro dimensiones del Marco de Organización de los Aprendizajes: </a:t>
            </a:r>
            <a:endParaRPr lang="es-AR" sz="2400" b="1" i="1" dirty="0">
              <a:solidFill>
                <a:schemeClr val="tx1"/>
              </a:solidFill>
            </a:endParaRPr>
          </a:p>
          <a:p>
            <a:pPr lvl="1"/>
            <a:r>
              <a:rPr lang="es-AR" sz="2100" b="1" i="1" dirty="0">
                <a:solidFill>
                  <a:schemeClr val="tx1"/>
                </a:solidFill>
              </a:rPr>
              <a:t>Organización de los aprendizajes</a:t>
            </a:r>
          </a:p>
          <a:p>
            <a:pPr lvl="1"/>
            <a:r>
              <a:rPr lang="es-AR" sz="2100" b="1" i="1" dirty="0">
                <a:solidFill>
                  <a:schemeClr val="tx1"/>
                </a:solidFill>
              </a:rPr>
              <a:t>Régimen Académico</a:t>
            </a:r>
            <a:endParaRPr lang="es-AR" sz="2100"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b="1" dirty="0">
              <a:solidFill>
                <a:schemeClr val="tx1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633827" y="287681"/>
            <a:ext cx="6771833" cy="72479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 Institucional de julio 2018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523982" y="1047963"/>
            <a:ext cx="7726168" cy="3534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A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DESIGNACIÓN Y ORGANIZAC. DE LOS PROFESORES Y SU ENSEÑANZA:</a:t>
            </a:r>
          </a:p>
          <a:p>
            <a:pPr lvl="1">
              <a:buFontTx/>
              <a:buChar char="-"/>
            </a:pPr>
            <a:r>
              <a:rPr lang="es-AR" sz="2200" b="1" dirty="0" smtClean="0">
                <a:solidFill>
                  <a:schemeClr val="tx1"/>
                </a:solidFill>
              </a:rPr>
              <a:t>Durante el 2019 se realizará el Concurso Docente </a:t>
            </a:r>
            <a:r>
              <a:rPr lang="es-AR" sz="2200" b="1" dirty="0">
                <a:solidFill>
                  <a:schemeClr val="tx1"/>
                </a:solidFill>
              </a:rPr>
              <a:t>de </a:t>
            </a:r>
            <a:r>
              <a:rPr lang="es-AR" sz="2200" b="1" dirty="0" smtClean="0">
                <a:solidFill>
                  <a:schemeClr val="tx1"/>
                </a:solidFill>
              </a:rPr>
              <a:t>Acrecentamiento, Concentración e Ingreso</a:t>
            </a:r>
            <a:endParaRPr lang="es-AR" sz="2200" b="1" dirty="0">
              <a:solidFill>
                <a:schemeClr val="tx1"/>
              </a:solidFill>
            </a:endParaRPr>
          </a:p>
          <a:p>
            <a:r>
              <a:rPr lang="es-A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 Y ACOMPAÑAMIENTO PROFESIONAL DOCENTE:</a:t>
            </a:r>
          </a:p>
          <a:p>
            <a:pPr marL="101600" indent="0">
              <a:buNone/>
            </a:pPr>
            <a:r>
              <a:rPr lang="es-A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A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AR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Postítulo</a:t>
            </a:r>
            <a:r>
              <a:rPr lang="es-A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Supervisores</a:t>
            </a:r>
          </a:p>
          <a:p>
            <a:pPr marL="101600" indent="0">
              <a:buNone/>
            </a:pPr>
            <a:r>
              <a:rPr lang="es-A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A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Programa Nuestra Escuela INFOD (Jornadas institucionales, Círculos de Directores, Ateneos y Cursos)</a:t>
            </a:r>
            <a:endParaRPr lang="es-A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479479" y="113017"/>
            <a:ext cx="7459038" cy="81165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PROVINCIALES RELACIONADAS CON DIMENSIONES 2 Y 4 DE LA TRANSFORMACIÓN</a:t>
            </a:r>
            <a:endParaRPr lang="es-A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3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942</Words>
  <Application>Microsoft Office PowerPoint</Application>
  <PresentationFormat>Presentación en pantalla (16:9)</PresentationFormat>
  <Paragraphs>175</Paragraphs>
  <Slides>23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Roboto Slab Light</vt:lpstr>
      <vt:lpstr>Lato Light</vt:lpstr>
      <vt:lpstr>Wingdings</vt:lpstr>
      <vt:lpstr>Calibri</vt:lpstr>
      <vt:lpstr>Arial</vt:lpstr>
      <vt:lpstr>Times New Roman</vt:lpstr>
      <vt:lpstr>Kent template</vt:lpstr>
      <vt:lpstr>JORNADAS INSTITUCIONALES  Febrero, 2019 </vt:lpstr>
      <vt:lpstr>OBJETIVOS  1° Y 2° DÍA</vt:lpstr>
      <vt:lpstr>Presentación de PowerPoint</vt:lpstr>
      <vt:lpstr>RECORRIDO EN MENDOZA</vt:lpstr>
      <vt:lpstr>RECORRIDO EN MENDOZA</vt:lpstr>
      <vt:lpstr>OTRAS ACCIONES EN MENDOZA </vt:lpstr>
      <vt:lpstr>Presentación de PowerPoint</vt:lpstr>
      <vt:lpstr>Presentación de PowerPoint</vt:lpstr>
      <vt:lpstr>Presentación de PowerPoint</vt:lpstr>
      <vt:lpstr>OPCIONES MÁS ELEGIDAS POR LOS DOCENTES DE MENDOZA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REUNIONES DE CONSEJO DE DIRECTORES NOV., 2018</vt:lpstr>
      <vt:lpstr>ORGANIZACIÓN DE LOS APRENDIZAJES</vt:lpstr>
      <vt:lpstr>RÉGIMEN ACADÉMICO</vt:lpstr>
      <vt:lpstr>Presentación de PowerPoint</vt:lpstr>
      <vt:lpstr>ACTIVIDAD INSTITUCIONAL FINAL</vt:lpstr>
      <vt:lpstr>MUCHAS 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JORNADAS INSTITUCIONALES  Febrero, 2019</dc:title>
  <dc:creator>Usuario</dc:creator>
  <cp:lastModifiedBy>Usuario</cp:lastModifiedBy>
  <cp:revision>36</cp:revision>
  <dcterms:modified xsi:type="dcterms:W3CDTF">2019-02-05T16:29:58Z</dcterms:modified>
</cp:coreProperties>
</file>