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16"/>
  </p:notesMasterIdLst>
  <p:sldIdLst>
    <p:sldId id="272" r:id="rId2"/>
    <p:sldId id="258" r:id="rId3"/>
    <p:sldId id="273" r:id="rId4"/>
    <p:sldId id="259" r:id="rId5"/>
    <p:sldId id="261" r:id="rId6"/>
    <p:sldId id="263" r:id="rId7"/>
    <p:sldId id="275" r:id="rId8"/>
    <p:sldId id="294" r:id="rId9"/>
    <p:sldId id="301" r:id="rId10"/>
    <p:sldId id="302" r:id="rId11"/>
    <p:sldId id="286" r:id="rId12"/>
    <p:sldId id="285" r:id="rId13"/>
    <p:sldId id="287" r:id="rId14"/>
    <p:sldId id="300" r:id="rId15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43" autoAdjust="0"/>
  </p:normalViewPr>
  <p:slideViewPr>
    <p:cSldViewPr>
      <p:cViewPr varScale="1">
        <p:scale>
          <a:sx n="91" d="100"/>
          <a:sy n="91" d="100"/>
        </p:scale>
        <p:origin x="-1578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57E2A3-219A-420F-BD6C-5CD116136165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F98E96-7587-47E4-8830-DF87BFA07C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8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98E96-7587-47E4-8830-DF87BFA07C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6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8366B-9959-4A7C-B537-16AF0486C24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617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19C2-08A8-4938-8B7C-9B765BA6225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2CA6-65C6-42E4-BE2D-174C22C1BC0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2594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t="74702" r="4440" b="4369"/>
          <a:stretch>
            <a:fillRect/>
          </a:stretch>
        </p:blipFill>
        <p:spPr bwMode="auto">
          <a:xfrm>
            <a:off x="6632575" y="4938713"/>
            <a:ext cx="254158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 Image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80997"/>
          <a:stretch>
            <a:fillRect/>
          </a:stretch>
        </p:blipFill>
        <p:spPr bwMode="auto">
          <a:xfrm>
            <a:off x="6319838" y="4922838"/>
            <a:ext cx="2854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0" y="265113"/>
            <a:ext cx="6875463" cy="792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6875463" y="265113"/>
            <a:ext cx="2268537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cxnSp>
        <p:nvCxnSpPr>
          <p:cNvPr id="9" name="Straight Connector 10"/>
          <p:cNvCxnSpPr/>
          <p:nvPr userDrawn="1"/>
        </p:nvCxnSpPr>
        <p:spPr>
          <a:xfrm flipH="1">
            <a:off x="468313" y="5089525"/>
            <a:ext cx="820737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612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65212"/>
            <a:ext cx="6732240" cy="7920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9BD3A-E6FB-4CDC-A727-A4118596E19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t="74702" r="4440" b="4369"/>
          <a:stretch>
            <a:fillRect/>
          </a:stretch>
        </p:blipFill>
        <p:spPr bwMode="auto">
          <a:xfrm>
            <a:off x="6632575" y="4938713"/>
            <a:ext cx="254158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 Image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80997"/>
          <a:stretch>
            <a:fillRect/>
          </a:stretch>
        </p:blipFill>
        <p:spPr bwMode="auto">
          <a:xfrm>
            <a:off x="6319838" y="4922838"/>
            <a:ext cx="2854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 userDrawn="1"/>
        </p:nvSpPr>
        <p:spPr>
          <a:xfrm>
            <a:off x="0" y="265113"/>
            <a:ext cx="6875463" cy="792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6875463" y="265113"/>
            <a:ext cx="2268537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cxnSp>
        <p:nvCxnSpPr>
          <p:cNvPr id="9" name="Straight Connector 10"/>
          <p:cNvCxnSpPr/>
          <p:nvPr userDrawn="1"/>
        </p:nvCxnSpPr>
        <p:spPr>
          <a:xfrm flipH="1">
            <a:off x="468313" y="5089525"/>
            <a:ext cx="820737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612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612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65212"/>
            <a:ext cx="6732240" cy="7920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02442-8C54-49F2-A314-8CACB849A2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t="74702" r="4440" b="4369"/>
          <a:stretch>
            <a:fillRect/>
          </a:stretch>
        </p:blipFill>
        <p:spPr bwMode="auto">
          <a:xfrm>
            <a:off x="6632575" y="4938713"/>
            <a:ext cx="254158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 Image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80997"/>
          <a:stretch>
            <a:fillRect/>
          </a:stretch>
        </p:blipFill>
        <p:spPr bwMode="auto">
          <a:xfrm>
            <a:off x="6319838" y="4922838"/>
            <a:ext cx="2854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265113"/>
            <a:ext cx="6875463" cy="792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75463" y="265113"/>
            <a:ext cx="2268537" cy="792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68313" y="5089525"/>
            <a:ext cx="82073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0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0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265212"/>
            <a:ext cx="6732240" cy="7920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BAA07-D0F9-4D8F-91E5-5139103535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t="74702" r="4440" b="4369"/>
          <a:stretch>
            <a:fillRect/>
          </a:stretch>
        </p:blipFill>
        <p:spPr bwMode="auto">
          <a:xfrm>
            <a:off x="6632575" y="4938713"/>
            <a:ext cx="254158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 Image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80997"/>
          <a:stretch>
            <a:fillRect/>
          </a:stretch>
        </p:blipFill>
        <p:spPr bwMode="auto">
          <a:xfrm>
            <a:off x="6319838" y="4922838"/>
            <a:ext cx="28543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 userDrawn="1"/>
        </p:nvSpPr>
        <p:spPr>
          <a:xfrm>
            <a:off x="0" y="265113"/>
            <a:ext cx="6875463" cy="7921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/>
          <p:nvPr userDrawn="1"/>
        </p:nvSpPr>
        <p:spPr>
          <a:xfrm>
            <a:off x="6875463" y="265113"/>
            <a:ext cx="2268537" cy="792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AR" smtClean="0">
              <a:solidFill>
                <a:srgbClr val="FFFFFF"/>
              </a:solidFill>
            </a:endParaRPr>
          </a:p>
        </p:txBody>
      </p:sp>
      <p:cxnSp>
        <p:nvCxnSpPr>
          <p:cNvPr id="7" name="Straight Connector 10"/>
          <p:cNvCxnSpPr/>
          <p:nvPr userDrawn="1"/>
        </p:nvCxnSpPr>
        <p:spPr>
          <a:xfrm flipH="1">
            <a:off x="468313" y="5089525"/>
            <a:ext cx="82073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265212"/>
            <a:ext cx="6732240" cy="79208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D290-90AE-4740-B67C-18DAEB9A33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A5F6-C167-48AC-9F94-4F2938D570D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6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E4B32-2252-4AC7-8B12-C5A082372AC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2168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0832-2863-44A2-9471-8ADEA3013B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079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FBC0-578A-4CC6-ACD4-DF8C7504A8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468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EBC85-2515-448A-BD01-433DDEA836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67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3A7B-5299-4F3C-81B8-0B2F2F4982F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529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DA71F-8067-46A9-A27E-04BAF89078A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03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DF9DB-86CF-4DD8-B5E5-F452D9B1B1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896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E6DB7BA-C4D1-499C-B000-123458322EC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333500"/>
            <a:ext cx="8362950" cy="3611563"/>
          </a:xfrm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3600" b="1" dirty="0" smtClean="0"/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3600" b="1" dirty="0" smtClean="0"/>
              <a:t>Educación para el Desarrollo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3600" b="1" dirty="0" smtClean="0"/>
              <a:t> de Capacidades y Evaluación 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3600" b="1" dirty="0" smtClean="0"/>
              <a:t>en Lengua y Literatura y Matemática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74663"/>
            <a:ext cx="6877050" cy="58261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3200" b="1" dirty="0" smtClean="0">
                <a:latin typeface="+mn-lt"/>
              </a:rPr>
              <a:t>Subsecretaría de Educación</a:t>
            </a:r>
            <a:endParaRPr lang="es-AR" sz="3200" b="1" dirty="0">
              <a:latin typeface="+mn-lt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5089525"/>
            <a:ext cx="2686050" cy="51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2CDC11E7-2D8A-4E44-986A-8E259A0A5B03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7176" name="Imagen 10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1227"/>
            <a:ext cx="2627784" cy="9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10" y="297191"/>
            <a:ext cx="2408012" cy="731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sz="half" idx="1"/>
          </p:nvPr>
        </p:nvGraphicFramePr>
        <p:xfrm>
          <a:off x="179388" y="1057275"/>
          <a:ext cx="8856661" cy="497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10"/>
                <a:gridCol w="3426435"/>
                <a:gridCol w="1039934"/>
                <a:gridCol w="1114215"/>
                <a:gridCol w="891372"/>
                <a:gridCol w="908595"/>
              </a:tblGrid>
              <a:tr h="944766">
                <a:tc rowSpan="5">
                  <a:txBody>
                    <a:bodyPr/>
                    <a:lstStyle/>
                    <a:p>
                      <a:endParaRPr lang="es-AR" sz="2000" b="1" dirty="0" smtClean="0"/>
                    </a:p>
                    <a:p>
                      <a:endParaRPr lang="es-AR" sz="2000" b="1" dirty="0" smtClean="0"/>
                    </a:p>
                    <a:p>
                      <a:endParaRPr lang="es-AR" sz="2000" b="1" dirty="0" smtClean="0"/>
                    </a:p>
                    <a:p>
                      <a:endParaRPr lang="es-AR" sz="2000" b="1" dirty="0" smtClean="0"/>
                    </a:p>
                    <a:p>
                      <a:r>
                        <a:rPr lang="es-AR" sz="2000" b="1" dirty="0" smtClean="0"/>
                        <a:t>Resolución</a:t>
                      </a:r>
                      <a:r>
                        <a:rPr lang="es-AR" sz="2000" b="1" baseline="0" dirty="0" smtClean="0"/>
                        <a:t> de problemas</a:t>
                      </a:r>
                      <a:endParaRPr lang="es-AR" sz="2000" b="1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Avanzado</a:t>
                      </a:r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Satisfactorio</a:t>
                      </a:r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Básico</a:t>
                      </a:r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Por debajo del básico</a:t>
                      </a:r>
                      <a:endParaRPr lang="es-AR" sz="1400" dirty="0"/>
                    </a:p>
                  </a:txBody>
                  <a:tcPr marL="91437" marR="91437" marT="45721" marB="45721"/>
                </a:tc>
              </a:tr>
              <a:tr h="1371428">
                <a:tc vMerge="1">
                  <a:txBody>
                    <a:bodyPr/>
                    <a:lstStyle/>
                    <a:p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 smtClean="0"/>
                        <a:t>Analizar e interpretar el </a:t>
                      </a:r>
                    </a:p>
                    <a:p>
                      <a:r>
                        <a:rPr lang="es-AR" sz="1400" b="1" dirty="0" smtClean="0"/>
                        <a:t>Problema.</a:t>
                      </a:r>
                    </a:p>
                    <a:p>
                      <a:endParaRPr lang="es-AR" sz="1400" b="1" dirty="0" smtClean="0"/>
                    </a:p>
                    <a:p>
                      <a:endParaRPr lang="es-AR" sz="1400" b="1" dirty="0" smtClean="0"/>
                    </a:p>
                    <a:p>
                      <a:endParaRPr lang="es-AR" sz="1400" b="1" dirty="0" smtClean="0"/>
                    </a:p>
                    <a:p>
                      <a:endParaRPr lang="es-AR" sz="1400" b="1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</a:tr>
              <a:tr h="76448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 smtClean="0"/>
                        <a:t>Elaborar recursos de síntesis.</a:t>
                      </a:r>
                    </a:p>
                    <a:p>
                      <a:endParaRPr lang="es-AR" sz="1400" b="1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</a:tr>
              <a:tr h="94489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 smtClean="0"/>
                        <a:t>Elaborar planes de trabajo</a:t>
                      </a:r>
                      <a:r>
                        <a:rPr lang="es-AR" sz="1400" b="1" baseline="0" dirty="0" smtClean="0"/>
                        <a:t> a partir de conjeturas que devienen del análisis e interpretación del problema.</a:t>
                      </a:r>
                      <a:endParaRPr lang="es-AR" sz="1400" b="1" dirty="0" smtClean="0"/>
                    </a:p>
                    <a:p>
                      <a:endParaRPr lang="es-AR" sz="1400" b="1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</a:tr>
              <a:tr h="94489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="1" dirty="0" smtClean="0"/>
                        <a:t>Reorganizar información a </a:t>
                      </a:r>
                    </a:p>
                    <a:p>
                      <a:r>
                        <a:rPr lang="es-AR" sz="1400" b="1" dirty="0" smtClean="0"/>
                        <a:t>partir de fuentes múltiples y </a:t>
                      </a:r>
                    </a:p>
                    <a:p>
                      <a:r>
                        <a:rPr lang="es-AR" sz="1400" b="1" dirty="0" smtClean="0"/>
                        <a:t>elaborar conclusiones.</a:t>
                      </a:r>
                    </a:p>
                    <a:p>
                      <a:endParaRPr lang="es-AR" sz="1400" b="1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37" marR="91437" marT="45721" marB="45721"/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5113"/>
            <a:ext cx="6732588" cy="792162"/>
          </a:xfrm>
        </p:spPr>
        <p:txBody>
          <a:bodyPr/>
          <a:lstStyle/>
          <a:p>
            <a:pPr>
              <a:defRPr/>
            </a:pPr>
            <a:r>
              <a:rPr lang="es-AR" b="1" dirty="0" smtClean="0">
                <a:latin typeface="+mn-lt"/>
              </a:rPr>
              <a:t>Rúbrica: 2do. Ciclo Secundaria</a:t>
            </a:r>
            <a:endParaRPr lang="es-AR" b="1" dirty="0">
              <a:latin typeface="+mn-lt"/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Valor Creativo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30BF639-C467-413E-B56D-89DD326F20AF}" type="slidenum">
              <a:rPr lang="en-US">
                <a:solidFill>
                  <a:srgbClr val="898989"/>
                </a:solidFill>
              </a:rPr>
              <a:pPr/>
              <a:t>10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6432" name="Imagen 8" descr="Resultado de imagen para logo aprender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38713"/>
            <a:ext cx="2124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s-AR" b="1" dirty="0" smtClean="0">
                <a:latin typeface="+mn-lt"/>
              </a:rPr>
              <a:t>Aprender: Capacidades dimensionadas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</p:nvPr>
        </p:nvGraphicFramePr>
        <p:xfrm>
          <a:off x="628650" y="1520825"/>
          <a:ext cx="7886700" cy="3571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518200">
                <a:tc>
                  <a:txBody>
                    <a:bodyPr/>
                    <a:lstStyle/>
                    <a:p>
                      <a:r>
                        <a:rPr lang="es-AR" sz="2800" b="1" dirty="0" smtClean="0"/>
                        <a:t>Matemática</a:t>
                      </a:r>
                      <a:endParaRPr lang="es-AR" sz="2800" b="1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s-AR" sz="2800" b="1" dirty="0" smtClean="0"/>
                        <a:t>Lengua</a:t>
                      </a:r>
                      <a:endParaRPr lang="es-AR" sz="2800" b="1" dirty="0"/>
                    </a:p>
                  </a:txBody>
                  <a:tcPr marT="45740" marB="45740"/>
                </a:tc>
              </a:tr>
              <a:tr h="3053675">
                <a:tc>
                  <a:txBody>
                    <a:bodyPr/>
                    <a:lstStyle/>
                    <a:p>
                      <a:r>
                        <a:rPr lang="es-AR" sz="2800" b="1" dirty="0" smtClean="0"/>
                        <a:t>Reconocimiento de conceptos</a:t>
                      </a:r>
                    </a:p>
                    <a:p>
                      <a:r>
                        <a:rPr lang="es-AR" sz="2800" b="1" dirty="0" smtClean="0"/>
                        <a:t>Resolución de operaciones</a:t>
                      </a:r>
                    </a:p>
                    <a:p>
                      <a:r>
                        <a:rPr lang="es-AR" sz="2800" b="1" dirty="0" smtClean="0"/>
                        <a:t>Resolución de soluciones</a:t>
                      </a:r>
                    </a:p>
                    <a:p>
                      <a:r>
                        <a:rPr lang="es-AR" sz="2800" b="1" dirty="0" smtClean="0"/>
                        <a:t>Comunicación</a:t>
                      </a:r>
                      <a:endParaRPr lang="es-AR" sz="2800" b="1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s-AR" sz="2800" b="1" dirty="0" smtClean="0"/>
                        <a:t>Extraer</a:t>
                      </a:r>
                    </a:p>
                    <a:p>
                      <a:r>
                        <a:rPr lang="es-AR" sz="2800" b="1" dirty="0" smtClean="0"/>
                        <a:t>Interpretar</a:t>
                      </a:r>
                    </a:p>
                    <a:p>
                      <a:r>
                        <a:rPr lang="es-AR" sz="2800" b="1" dirty="0" smtClean="0"/>
                        <a:t>Evaluar</a:t>
                      </a:r>
                      <a:endParaRPr lang="es-AR" sz="2800" b="1" dirty="0"/>
                    </a:p>
                  </a:txBody>
                  <a:tcPr marT="45740" marB="45740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ABF076C-5063-4521-90CD-E9D2B1FF21D3}" type="slidenum">
              <a:rPr lang="en-US">
                <a:solidFill>
                  <a:srgbClr val="898989"/>
                </a:solidFill>
              </a:rPr>
              <a:pPr/>
              <a:t>11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7425" name="Imagen 9" descr="Resultado de imagen para logo aprender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9525"/>
            <a:ext cx="2016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52413"/>
            <a:ext cx="10668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AR" b="1" dirty="0" smtClean="0">
                <a:latin typeface="+mn-lt"/>
              </a:rPr>
              <a:t>Áreas y capacidades</a:t>
            </a: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</p:nvPr>
        </p:nvGraphicFramePr>
        <p:xfrm>
          <a:off x="628650" y="1520825"/>
          <a:ext cx="7886700" cy="380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094"/>
                <a:gridCol w="4536504"/>
                <a:gridCol w="1711102"/>
              </a:tblGrid>
              <a:tr h="790988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4to. Grado</a:t>
                      </a:r>
                      <a:endParaRPr lang="es-AR" sz="2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6to. Grado</a:t>
                      </a:r>
                      <a:endParaRPr lang="es-AR" sz="2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5to. Año</a:t>
                      </a:r>
                      <a:endParaRPr lang="es-AR" sz="2400" dirty="0"/>
                    </a:p>
                  </a:txBody>
                  <a:tcPr marT="45707" marB="45707"/>
                </a:tc>
              </a:tr>
              <a:tr h="3017425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Lengua: </a:t>
                      </a:r>
                    </a:p>
                    <a:p>
                      <a:endParaRPr lang="es-AR" sz="2400" dirty="0" smtClean="0"/>
                    </a:p>
                    <a:p>
                      <a:r>
                        <a:rPr lang="es-AR" sz="2400" dirty="0" smtClean="0"/>
                        <a:t>Producción escrita</a:t>
                      </a:r>
                      <a:endParaRPr lang="es-AR" sz="2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Ciencias</a:t>
                      </a:r>
                      <a:r>
                        <a:rPr lang="es-AR" sz="2400" baseline="0" dirty="0" smtClean="0"/>
                        <a:t> Sociales</a:t>
                      </a:r>
                    </a:p>
                    <a:p>
                      <a:endParaRPr lang="es-AR" sz="2400" baseline="0" dirty="0" smtClean="0"/>
                    </a:p>
                    <a:p>
                      <a:r>
                        <a:rPr lang="es-AR" sz="2400" baseline="0" dirty="0" smtClean="0"/>
                        <a:t>Ciencias Naturales</a:t>
                      </a:r>
                    </a:p>
                    <a:p>
                      <a:endParaRPr lang="es-AR" sz="2400" baseline="0" dirty="0" smtClean="0"/>
                    </a:p>
                    <a:p>
                      <a:pPr algn="ctr"/>
                      <a:r>
                        <a:rPr lang="es-AR" sz="2400" baseline="0" dirty="0" smtClean="0"/>
                        <a:t>    </a:t>
                      </a:r>
                      <a:r>
                        <a:rPr lang="es-AR" sz="2400" b="1" baseline="0" dirty="0" smtClean="0">
                          <a:solidFill>
                            <a:srgbClr val="00B050"/>
                          </a:solidFill>
                        </a:rPr>
                        <a:t>Capacidades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AR" sz="1800" b="1" baseline="0" dirty="0" smtClean="0"/>
                        <a:t>Reconocimiento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AR" sz="1800" b="1" baseline="0" dirty="0" smtClean="0"/>
                        <a:t>Comprensión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AR" sz="1800" b="1" baseline="0" dirty="0" smtClean="0"/>
                        <a:t>Análisis de situaciones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AR" sz="1800" b="1" baseline="0" dirty="0" smtClean="0"/>
                        <a:t>Comunicación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Lengua</a:t>
                      </a:r>
                    </a:p>
                    <a:p>
                      <a:endParaRPr lang="es-AR" sz="2400" dirty="0" smtClean="0"/>
                    </a:p>
                    <a:p>
                      <a:endParaRPr lang="es-AR" sz="2400" dirty="0" smtClean="0"/>
                    </a:p>
                    <a:p>
                      <a:r>
                        <a:rPr lang="es-AR" sz="2400" dirty="0" smtClean="0"/>
                        <a:t>Matemática</a:t>
                      </a:r>
                      <a:endParaRPr lang="es-AR" sz="2400" dirty="0"/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Valor </a:t>
            </a:r>
            <a:r>
              <a:rPr lang="en-US" dirty="0" err="1"/>
              <a:t>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DBF0FE6-7134-490D-BA90-57C4AC0E0095}" type="slidenum">
              <a:rPr lang="en-US">
                <a:solidFill>
                  <a:srgbClr val="898989"/>
                </a:solidFill>
              </a:rPr>
              <a:pPr/>
              <a:t>12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845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5240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Imagen 8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38713"/>
            <a:ext cx="2124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mtClean="0"/>
              <a:t>Capacidades dimensionadas primaria</a:t>
            </a:r>
          </a:p>
        </p:txBody>
      </p:sp>
      <p:sp>
        <p:nvSpPr>
          <p:cNvPr id="2560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s-AR" b="1" dirty="0" smtClean="0">
                <a:solidFill>
                  <a:schemeClr val="accent5"/>
                </a:solidFill>
              </a:rPr>
              <a:t> 22 INSTITUTOS DE FORMACIÓN DOCENTE</a:t>
            </a:r>
          </a:p>
          <a:p>
            <a:pPr algn="ctr" eaLnBrk="1" hangingPunct="1">
              <a:defRPr/>
            </a:pPr>
            <a:endParaRPr lang="es-AR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s-AR" b="1" dirty="0" smtClean="0"/>
              <a:t>Población: 1159 estudiantes de Práctica de 4to. Año</a:t>
            </a:r>
          </a:p>
          <a:p>
            <a:pPr eaLnBrk="1" hangingPunct="1">
              <a:defRPr/>
            </a:pPr>
            <a:endParaRPr lang="es-AR" b="1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4BD73C8-CC8D-4FC3-A1D8-1594026587BE}" type="slidenum">
              <a:rPr lang="en-US">
                <a:solidFill>
                  <a:srgbClr val="898989"/>
                </a:solidFill>
              </a:rPr>
              <a:pPr/>
              <a:t>13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0" y="328613"/>
            <a:ext cx="7667625" cy="792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Enseñar 2017</a:t>
            </a:r>
            <a:endParaRPr lang="es-AR" sz="2800" b="1" dirty="0" smtClean="0"/>
          </a:p>
        </p:txBody>
      </p:sp>
      <p:pic>
        <p:nvPicPr>
          <p:cNvPr id="1946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0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n 8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38713"/>
            <a:ext cx="2124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827088" y="2857500"/>
          <a:ext cx="7129462" cy="194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330"/>
                <a:gridCol w="4266132"/>
              </a:tblGrid>
              <a:tr h="1005798"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Comunicación</a:t>
                      </a:r>
                      <a:endParaRPr lang="es-AR" sz="2000" dirty="0"/>
                    </a:p>
                  </a:txBody>
                  <a:tcPr marL="91449" marR="91449" marT="45702" marB="45702"/>
                </a:tc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Pensamiento crítico</a:t>
                      </a:r>
                    </a:p>
                    <a:p>
                      <a:r>
                        <a:rPr lang="es-AR" sz="2000" dirty="0" smtClean="0"/>
                        <a:t>Compromiso y responsabilidad</a:t>
                      </a:r>
                    </a:p>
                    <a:p>
                      <a:r>
                        <a:rPr lang="es-AR" sz="2000" dirty="0" smtClean="0"/>
                        <a:t>Resolución de problemas</a:t>
                      </a:r>
                      <a:endParaRPr lang="es-AR" sz="2000" dirty="0"/>
                    </a:p>
                  </a:txBody>
                  <a:tcPr marL="91449" marR="91449" marT="45702" marB="45702"/>
                </a:tc>
              </a:tr>
              <a:tr h="935715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Lectura comprensiva</a:t>
                      </a:r>
                    </a:p>
                    <a:p>
                      <a:r>
                        <a:rPr lang="es-AR" sz="2000" b="1" dirty="0" smtClean="0"/>
                        <a:t>Escritura</a:t>
                      </a:r>
                      <a:endParaRPr lang="es-AR" sz="2000" b="1" dirty="0"/>
                    </a:p>
                  </a:txBody>
                  <a:tcPr marL="91449" marR="91449" marT="45702" marB="45702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Análisis de casos</a:t>
                      </a:r>
                      <a:endParaRPr lang="es-AR" sz="2000" b="1" dirty="0"/>
                    </a:p>
                  </a:txBody>
                  <a:tcPr marL="91449" marR="91449" marT="45702" marB="45702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7199312" cy="1084263"/>
          </a:xfrm>
        </p:spPr>
        <p:txBody>
          <a:bodyPr/>
          <a:lstStyle/>
          <a:p>
            <a:pPr eaLnBrk="1" hangingPunct="1">
              <a:defRPr/>
            </a:pPr>
            <a:r>
              <a:rPr lang="es-AR" b="1" dirty="0" smtClean="0">
                <a:solidFill>
                  <a:schemeClr val="accent5"/>
                </a:solidFill>
              </a:rPr>
              <a:t>SUBSECRETARÍA DE EDUCACIÓN</a:t>
            </a:r>
            <a:endParaRPr lang="es-AR" b="1" dirty="0">
              <a:solidFill>
                <a:schemeClr val="accent5"/>
              </a:solidFill>
            </a:endParaRPr>
          </a:p>
        </p:txBody>
      </p:sp>
      <p:sp>
        <p:nvSpPr>
          <p:cNvPr id="20483" name="Marcador de contenido 2"/>
          <p:cNvSpPr>
            <a:spLocks noGrp="1"/>
          </p:cNvSpPr>
          <p:nvPr>
            <p:ph idx="1"/>
          </p:nvPr>
        </p:nvSpPr>
        <p:spPr>
          <a:xfrm>
            <a:off x="628650" y="2136775"/>
            <a:ext cx="7886700" cy="301148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s-AR" sz="4000" smtClean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s-AR" sz="4000" smtClean="0"/>
              <a:t>¡MUCHAS GRACIAS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s-AR" sz="4000" smtClean="0"/>
              <a:t>POR SU ATENCIÓN!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5B3C816-EE6B-4029-BB21-BB702AF0F17A}" type="slidenum">
              <a:rPr lang="en-US">
                <a:solidFill>
                  <a:srgbClr val="898989"/>
                </a:solidFill>
              </a:rPr>
              <a:pPr/>
              <a:t>14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048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0975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n 8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38713"/>
            <a:ext cx="2124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6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611563"/>
          </a:xfrm>
        </p:spPr>
        <p:txBody>
          <a:bodyPr/>
          <a:lstStyle/>
          <a:p>
            <a:pPr eaLnBrk="1" hangingPunct="1"/>
            <a:endParaRPr lang="es-AR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s-ES" sz="3600" b="1" smtClean="0"/>
              <a:t>Promover el aprendizaje y la evaluación como estrategias para el fortalecimiento  de los procesos educativos a través de estándares, indicadores y rúbricas.</a:t>
            </a:r>
            <a:endParaRPr lang="es-AR" sz="3600" b="1" smtClean="0"/>
          </a:p>
          <a:p>
            <a:pPr eaLnBrk="1" hangingPunct="1"/>
            <a:endParaRPr lang="es-AR" sz="3600" b="1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0" y="265113"/>
            <a:ext cx="6875463" cy="792162"/>
          </a:xfrm>
          <a:solidFill>
            <a:schemeClr val="bg2">
              <a:lumMod val="90000"/>
            </a:schemeClr>
          </a:solidFill>
          <a:ln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latin typeface="+mn-lt"/>
              </a:rPr>
              <a:t>Objetivo </a:t>
            </a:r>
            <a:endParaRPr lang="en-US" b="1" dirty="0" smtClean="0">
              <a:latin typeface="+mn-lt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sz="1200" smtClean="0">
                <a:solidFill>
                  <a:srgbClr val="7F7F7F"/>
                </a:solidFill>
              </a:rPr>
              <a:t>2013</a:t>
            </a:r>
            <a:endParaRPr lang="en-US" sz="1200" smtClean="0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Valor Creativo</a:t>
            </a:r>
            <a:endParaRPr lang="en-US" dirty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BF854F-29A8-493C-8FBB-0FD1D946707D}" type="slidenum">
              <a:rPr lang="en-US" sz="1200">
                <a:solidFill>
                  <a:srgbClr val="7F7F7F"/>
                </a:solidFill>
              </a:rPr>
              <a:pPr/>
              <a:t>2</a:t>
            </a:fld>
            <a:endParaRPr lang="en-US" sz="1200">
              <a:solidFill>
                <a:srgbClr val="7F7F7F"/>
              </a:solidFill>
            </a:endParaRPr>
          </a:p>
        </p:txBody>
      </p:sp>
      <p:pic>
        <p:nvPicPr>
          <p:cNvPr id="819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74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agen 7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5063"/>
            <a:ext cx="2266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9512" y="1057275"/>
            <a:ext cx="8856984" cy="4240213"/>
          </a:xfrm>
          <a:extLst/>
        </p:spPr>
        <p:txBody>
          <a:bodyPr numCol="2" rtlCol="0">
            <a:normAutofit fontScale="25000" lnSpcReduction="20000"/>
          </a:bodyPr>
          <a:lstStyle/>
          <a:p>
            <a:pPr marL="0" indent="0" algn="just">
              <a:buFont typeface="Arial" pitchFamily="34" charset="0"/>
              <a:buNone/>
              <a:defRPr/>
            </a:pPr>
            <a:endParaRPr lang="es-ES" sz="1600" i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s-ES" sz="4900" b="1" i="1" dirty="0" smtClean="0"/>
              <a:t>- </a:t>
            </a:r>
            <a:r>
              <a:rPr lang="es-ES" sz="7200" b="1" i="1" dirty="0"/>
              <a:t>¿Qué  sentido tiene este construir</a:t>
            </a:r>
            <a:r>
              <a:rPr lang="es-ES" sz="7200" b="1" i="1" dirty="0" smtClean="0"/>
              <a:t>?</a:t>
            </a:r>
            <a:endParaRPr lang="es-AR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s-ES" sz="7200" b="1" i="1" dirty="0" smtClean="0"/>
              <a:t>¿</a:t>
            </a:r>
            <a:r>
              <a:rPr lang="es-ES" sz="7200" b="1" i="1" dirty="0"/>
              <a:t>Cuál es el fin de una ciudad en </a:t>
            </a:r>
            <a:r>
              <a:rPr lang="es-ES" sz="7200" b="1" i="1" dirty="0" smtClean="0"/>
              <a:t>construcción    (…)? ¿</a:t>
            </a:r>
            <a:r>
              <a:rPr lang="es-ES" sz="7200" b="1" i="1" dirty="0"/>
              <a:t>Dónde está el plano </a:t>
            </a:r>
            <a:r>
              <a:rPr lang="es-ES" sz="7200" b="1" i="1" dirty="0" smtClean="0"/>
              <a:t>que siguen,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" sz="7200" b="1" i="1" dirty="0" smtClean="0"/>
              <a:t> </a:t>
            </a:r>
            <a:r>
              <a:rPr lang="es-ES" sz="7200" b="1" i="1" dirty="0"/>
              <a:t>el proyecto</a:t>
            </a:r>
            <a:r>
              <a:rPr lang="es-ES" sz="7200" b="1" i="1" dirty="0" smtClean="0"/>
              <a:t>?                                                                                       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" sz="7200" b="1" i="1" dirty="0" smtClean="0"/>
              <a:t> </a:t>
            </a:r>
            <a:r>
              <a:rPr lang="es-ES" sz="7200" b="1" i="1" dirty="0"/>
              <a:t>-Te lo mostraremos apenas termine la jornada; ahora no podemos interrumpir -responden</a:t>
            </a:r>
            <a:r>
              <a:rPr lang="es-ES" sz="7200" b="1" i="1" dirty="0" smtClean="0"/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" sz="7200" b="1" i="1" dirty="0" smtClean="0"/>
              <a:t> </a:t>
            </a:r>
            <a:r>
              <a:rPr lang="es-ES" sz="7200" b="1" i="1" dirty="0"/>
              <a:t>El trabajo cesa al atardecer. Cae la noche sobre la obra en construcción. Es una noche estrellada.      </a:t>
            </a:r>
            <a:endParaRPr lang="es-AR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s-ES" sz="7200" b="1" i="1" dirty="0" smtClean="0"/>
              <a:t> </a:t>
            </a:r>
            <a:r>
              <a:rPr lang="es-ES" sz="7200" b="1" i="1" dirty="0"/>
              <a:t>–Este es el proyecto- dicen.</a:t>
            </a:r>
            <a:r>
              <a:rPr lang="es-AR" sz="7200" b="1" dirty="0" smtClean="0"/>
              <a:t> 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AR" sz="1600" b="1" dirty="0"/>
          </a:p>
          <a:p>
            <a:pPr marL="0" indent="0" algn="just">
              <a:buFont typeface="Arial" pitchFamily="34" charset="0"/>
              <a:buNone/>
              <a:defRPr/>
            </a:pPr>
            <a:endParaRPr lang="es-AR" sz="5600" b="1" dirty="0" smtClean="0"/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AR" sz="5600" b="1" dirty="0" smtClean="0"/>
              <a:t>Calvino, I. (1972). </a:t>
            </a:r>
            <a:r>
              <a:rPr lang="es-AR" sz="5600" b="1" i="1" dirty="0" smtClean="0"/>
              <a:t>Las ciudades invisibles</a:t>
            </a:r>
            <a:r>
              <a:rPr lang="es-AR" sz="5600" b="1" dirty="0" smtClean="0"/>
              <a:t>. 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AR" sz="5600" b="1" dirty="0" smtClean="0"/>
              <a:t>Barcelona, España: </a:t>
            </a:r>
            <a:r>
              <a:rPr lang="es-AR" sz="5600" b="1" dirty="0" err="1" smtClean="0"/>
              <a:t>Siruela</a:t>
            </a:r>
            <a:r>
              <a:rPr lang="es-AR" sz="5600" b="1" dirty="0" smtClean="0"/>
              <a:t>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AR" sz="16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AR" sz="14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s-AR" sz="1400" b="1" dirty="0"/>
              <a:t> </a:t>
            </a:r>
            <a:r>
              <a:rPr lang="es-AR" sz="1400" b="1" dirty="0" smtClean="0"/>
              <a:t> 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" sz="1400" b="1" i="1" dirty="0" smtClean="0"/>
              <a:t>    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" sz="1400" b="1" i="1" dirty="0" smtClean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es-ES" sz="1400" b="1" i="1" dirty="0"/>
          </a:p>
          <a:p>
            <a:pPr marL="342900" lvl="1" indent="0">
              <a:buFont typeface="Arial" pitchFamily="34" charset="0"/>
              <a:buNone/>
              <a:defRPr/>
            </a:pPr>
            <a:r>
              <a:rPr lang="es-ES" sz="2400" b="1" i="1" dirty="0" smtClean="0"/>
              <a:t>      </a:t>
            </a:r>
          </a:p>
          <a:p>
            <a:pPr marL="342900" lvl="1" indent="0">
              <a:buFont typeface="Arial" pitchFamily="34" charset="0"/>
              <a:buNone/>
              <a:defRPr/>
            </a:pPr>
            <a:endParaRPr lang="es-ES" sz="2400" b="1" i="1" dirty="0"/>
          </a:p>
          <a:p>
            <a:pPr marL="342900" lvl="1" indent="0">
              <a:buFont typeface="Arial" pitchFamily="34" charset="0"/>
              <a:buNone/>
              <a:defRPr/>
            </a:pPr>
            <a:endParaRPr lang="es-ES" sz="2400" b="1" i="1" dirty="0" smtClean="0"/>
          </a:p>
          <a:p>
            <a:pPr marL="342900" lvl="1" indent="0">
              <a:buFont typeface="Arial" pitchFamily="34" charset="0"/>
              <a:buNone/>
              <a:defRPr/>
            </a:pPr>
            <a:endParaRPr lang="es-ES" sz="2400" b="1" i="1" dirty="0"/>
          </a:p>
          <a:p>
            <a:pPr marL="342900" lvl="1" indent="0">
              <a:buFont typeface="Arial" pitchFamily="34" charset="0"/>
              <a:buNone/>
              <a:defRPr/>
            </a:pPr>
            <a:endParaRPr lang="es-ES" sz="2400" b="1" i="1" dirty="0" smtClean="0"/>
          </a:p>
          <a:p>
            <a:pPr marL="342900" lvl="1" indent="0" algn="r">
              <a:buFont typeface="Arial" pitchFamily="34" charset="0"/>
              <a:buNone/>
              <a:defRPr/>
            </a:pPr>
            <a:r>
              <a:rPr lang="es-ES" sz="6400" b="1" i="1" dirty="0" smtClean="0"/>
              <a:t>      Lo </a:t>
            </a:r>
            <a:r>
              <a:rPr lang="es-ES" sz="6400" b="1" i="1" dirty="0"/>
              <a:t>importante es construir bien. </a:t>
            </a:r>
            <a:endParaRPr lang="es-ES" sz="6400" b="1" i="1" dirty="0" smtClean="0"/>
          </a:p>
          <a:p>
            <a:pPr marL="342900" lvl="1" indent="0" algn="r">
              <a:buFont typeface="Arial" pitchFamily="34" charset="0"/>
              <a:buNone/>
              <a:defRPr/>
            </a:pPr>
            <a:r>
              <a:rPr lang="es-ES" sz="6400" b="1" i="1" dirty="0"/>
              <a:t> </a:t>
            </a:r>
            <a:r>
              <a:rPr lang="es-ES" sz="6400" b="1" i="1" dirty="0" smtClean="0"/>
              <a:t>    Por </a:t>
            </a:r>
            <a:r>
              <a:rPr lang="es-ES" sz="6400" b="1" i="1" dirty="0"/>
              <a:t>ello, me he </a:t>
            </a:r>
            <a:r>
              <a:rPr lang="es-ES" sz="6400" b="1" i="1" dirty="0" smtClean="0"/>
              <a:t> impuesto </a:t>
            </a:r>
            <a:r>
              <a:rPr lang="es-ES" sz="6400" b="1" i="1" dirty="0"/>
              <a:t>una nueva </a:t>
            </a:r>
            <a:r>
              <a:rPr lang="es-ES" sz="6400" b="1" i="1" dirty="0" smtClean="0"/>
              <a:t>         obligación:</a:t>
            </a:r>
          </a:p>
          <a:p>
            <a:pPr marL="342900" lvl="1" indent="0" algn="r">
              <a:buFont typeface="Arial" pitchFamily="34" charset="0"/>
              <a:buNone/>
              <a:defRPr/>
            </a:pPr>
            <a:r>
              <a:rPr lang="es-ES" sz="6400" b="1" i="1" dirty="0" smtClean="0"/>
              <a:t>     </a:t>
            </a:r>
            <a:r>
              <a:rPr lang="es-ES" sz="6400" b="1" i="1" dirty="0"/>
              <a:t>voy a dejar de </a:t>
            </a:r>
            <a:r>
              <a:rPr lang="es-ES" sz="6400" b="1" i="1" dirty="0" smtClean="0"/>
              <a:t>deshacer</a:t>
            </a:r>
            <a:r>
              <a:rPr lang="es-ES" sz="6400" b="1" i="1" dirty="0"/>
              <a:t>, de derribar, </a:t>
            </a:r>
            <a:endParaRPr lang="es-ES" sz="6400" b="1" i="1" dirty="0" smtClean="0"/>
          </a:p>
          <a:p>
            <a:pPr marL="342900" lvl="1" indent="0" algn="r">
              <a:buFont typeface="Arial" pitchFamily="34" charset="0"/>
              <a:buNone/>
              <a:defRPr/>
            </a:pPr>
            <a:r>
              <a:rPr lang="es-ES" sz="6400" b="1" i="1" dirty="0" smtClean="0"/>
              <a:t>     y </a:t>
            </a:r>
            <a:r>
              <a:rPr lang="es-ES" sz="6400" b="1" i="1" dirty="0"/>
              <a:t>me voy a poner a construir.</a:t>
            </a:r>
            <a:endParaRPr lang="es-AR" sz="6400" b="1" dirty="0"/>
          </a:p>
          <a:p>
            <a:pPr marL="342900" lvl="1" indent="0">
              <a:buFont typeface="Arial" pitchFamily="34" charset="0"/>
              <a:buNone/>
              <a:defRPr/>
            </a:pPr>
            <a:endParaRPr lang="es-AR" sz="24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s-AR" sz="2400" b="1" dirty="0"/>
          </a:p>
          <a:p>
            <a:pPr marL="0" indent="0">
              <a:buFont typeface="Arial" pitchFamily="34" charset="0"/>
              <a:buNone/>
              <a:defRPr/>
            </a:pPr>
            <a:endParaRPr lang="es-AR" sz="24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s-AR" sz="2400" b="1" dirty="0"/>
          </a:p>
          <a:p>
            <a:pPr marL="0" indent="0">
              <a:buFont typeface="Arial" pitchFamily="34" charset="0"/>
              <a:buNone/>
              <a:defRPr/>
            </a:pPr>
            <a:endParaRPr lang="es-AR" sz="24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s-AR" sz="1400" b="1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AR" sz="5600" b="1" dirty="0"/>
              <a:t> </a:t>
            </a:r>
            <a:r>
              <a:rPr lang="es-AR" sz="5600" b="1" dirty="0" smtClean="0"/>
              <a:t>               </a:t>
            </a:r>
            <a:r>
              <a:rPr lang="es-AR" sz="5600" b="1" dirty="0" err="1" smtClean="0"/>
              <a:t>Barbery</a:t>
            </a:r>
            <a:r>
              <a:rPr lang="es-AR" sz="5600" b="1" dirty="0"/>
              <a:t>, M. (2006). </a:t>
            </a:r>
            <a:r>
              <a:rPr lang="es-AR" sz="5600" b="1" i="1" dirty="0"/>
              <a:t>La elegancia del erizo</a:t>
            </a:r>
            <a:r>
              <a:rPr lang="es-AR" sz="5600" b="1" dirty="0"/>
              <a:t>. </a:t>
            </a:r>
            <a:endParaRPr lang="es-AR" sz="5600" b="1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AR" sz="5600" b="1" dirty="0"/>
              <a:t> </a:t>
            </a:r>
            <a:r>
              <a:rPr lang="es-AR" sz="5600" b="1" dirty="0" smtClean="0"/>
              <a:t>             Buenos Aires</a:t>
            </a:r>
            <a:r>
              <a:rPr lang="es-AR" sz="5600" b="1" dirty="0"/>
              <a:t>, Argentina: </a:t>
            </a:r>
            <a:r>
              <a:rPr lang="es-AR" sz="5600" b="1" dirty="0" err="1"/>
              <a:t>Seix</a:t>
            </a:r>
            <a:r>
              <a:rPr lang="es-AR" sz="5600" b="1" dirty="0"/>
              <a:t> Barral.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s-AR" sz="1400" dirty="0" smtClean="0"/>
          </a:p>
        </p:txBody>
      </p:sp>
      <p:sp>
        <p:nvSpPr>
          <p:cNvPr id="9219" name="Título 2"/>
          <p:cNvSpPr>
            <a:spLocks noGrp="1"/>
          </p:cNvSpPr>
          <p:nvPr>
            <p:ph type="title"/>
          </p:nvPr>
        </p:nvSpPr>
        <p:spPr>
          <a:xfrm>
            <a:off x="0" y="265113"/>
            <a:ext cx="6732588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b="1" dirty="0" smtClean="0">
                <a:latin typeface="+mn-lt"/>
              </a:rPr>
              <a:t>Capacidades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Valor Creativo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613CCB8-1156-4E3A-A4C5-4EEBCEEC5CBA}" type="slidenum">
              <a:rPr lang="en-US">
                <a:solidFill>
                  <a:srgbClr val="898989"/>
                </a:solidFill>
              </a:rPr>
              <a:pPr/>
              <a:t>3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922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74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n 8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5063"/>
            <a:ext cx="2266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0" y="265113"/>
            <a:ext cx="6732588" cy="7921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latin typeface="+mn-lt"/>
              </a:rPr>
              <a:t>Capacidades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fundamentales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1024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63E00E-B074-4D8B-B71C-96FBF26A53D6}" type="slidenum">
              <a:rPr lang="en-US" sz="1200">
                <a:solidFill>
                  <a:srgbClr val="7F7F7F"/>
                </a:solidFill>
              </a:rPr>
              <a:pPr/>
              <a:t>4</a:t>
            </a:fld>
            <a:endParaRPr lang="en-US" sz="1200">
              <a:solidFill>
                <a:srgbClr val="7F7F7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3568" y="1699418"/>
            <a:ext cx="7831782" cy="397031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de problemas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Pensamiento crítico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a aprender</a:t>
            </a:r>
          </a:p>
          <a:p>
            <a:pPr eaLnBrk="1" hangingPunct="1">
              <a:defRPr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con otros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y responsabilidad</a:t>
            </a:r>
          </a:p>
          <a:p>
            <a:pPr eaLnBrk="1" hangingPunct="1"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0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6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5063"/>
            <a:ext cx="2266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0" y="265113"/>
            <a:ext cx="6732588" cy="7921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</a:rPr>
              <a:t>LAS CAPACIDADES Y YO </a:t>
            </a:r>
          </a:p>
        </p:txBody>
      </p:sp>
      <p:sp>
        <p:nvSpPr>
          <p:cNvPr id="11267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AR" sz="1200" smtClean="0">
              <a:solidFill>
                <a:srgbClr val="7F7F7F"/>
              </a:solidFill>
            </a:endParaRPr>
          </a:p>
        </p:txBody>
      </p:sp>
      <p:sp>
        <p:nvSpPr>
          <p:cNvPr id="1126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2FD2C44-5350-452A-AEB7-88E7D6577FEC}" type="slidenum">
              <a:rPr lang="en-US" sz="1200">
                <a:solidFill>
                  <a:srgbClr val="7F7F7F"/>
                </a:solidFill>
              </a:rPr>
              <a:pPr/>
              <a:t>5</a:t>
            </a:fld>
            <a:endParaRPr lang="en-US" sz="1200">
              <a:solidFill>
                <a:srgbClr val="7F7F7F"/>
              </a:solidFill>
            </a:endParaRPr>
          </a:p>
        </p:txBody>
      </p:sp>
      <p:pic>
        <p:nvPicPr>
          <p:cNvPr id="1126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0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n 7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5063"/>
            <a:ext cx="2266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ángulo 1"/>
          <p:cNvSpPr>
            <a:spLocks noChangeArrowheads="1"/>
          </p:cNvSpPr>
          <p:nvPr/>
        </p:nvSpPr>
        <p:spPr bwMode="auto">
          <a:xfrm>
            <a:off x="755650" y="1597025"/>
            <a:ext cx="79565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itchFamily="2" charset="2"/>
              <a:buChar char=""/>
            </a:pPr>
            <a:r>
              <a:rPr lang="es-ES" sz="1400" b="1">
                <a:latin typeface="Lato Medium"/>
              </a:rPr>
              <a:t>Conocimiento de sí mismo como persona.</a:t>
            </a:r>
            <a:endParaRPr lang="es-AR" sz="1400" b="1"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"/>
            </a:pPr>
            <a:r>
              <a:rPr lang="es-ES" sz="1400" b="1">
                <a:latin typeface="Lato Medium"/>
              </a:rPr>
              <a:t>Sistematización de análisis de  </a:t>
            </a:r>
            <a:r>
              <a:rPr lang="es-ES" sz="1400" b="1">
                <a:solidFill>
                  <a:srgbClr val="000000"/>
                </a:solidFill>
                <a:latin typeface="Lato Medium"/>
              </a:rPr>
              <a:t>objetos.</a:t>
            </a:r>
            <a:endParaRPr lang="es-AR" sz="1400" b="1"/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"/>
            </a:pPr>
            <a:r>
              <a:rPr lang="es-ES" sz="1400" b="1">
                <a:solidFill>
                  <a:srgbClr val="000000"/>
                </a:solidFill>
                <a:latin typeface="Lato Medium"/>
              </a:rPr>
              <a:t>Aprendizaje </a:t>
            </a:r>
            <a:r>
              <a:rPr lang="es-ES" sz="1400" b="1">
                <a:latin typeface="Lato Medium"/>
              </a:rPr>
              <a:t>significativo </a:t>
            </a:r>
            <a:r>
              <a:rPr lang="es-ES" sz="1400" b="1">
                <a:solidFill>
                  <a:srgbClr val="000000"/>
                </a:solidFill>
                <a:latin typeface="Lato Medium"/>
              </a:rPr>
              <a:t>desde el error y reconstrucción.</a:t>
            </a:r>
            <a:endParaRPr lang="es-AR" sz="1400" b="1"/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"/>
            </a:pPr>
            <a:r>
              <a:rPr lang="es-ES" sz="1400" b="1">
                <a:solidFill>
                  <a:srgbClr val="000000"/>
                </a:solidFill>
                <a:latin typeface="Lato Medium"/>
              </a:rPr>
              <a:t>Teorización sobre las acciones y reflexión sobre los razonamientos efectuados</a:t>
            </a:r>
            <a:r>
              <a:rPr lang="es-ES" sz="1400" b="1">
                <a:solidFill>
                  <a:srgbClr val="FF0000"/>
                </a:solidFill>
                <a:latin typeface="Lato Medium"/>
              </a:rPr>
              <a:t>.</a:t>
            </a:r>
            <a:endParaRPr lang="es-AR" sz="1400" b="1"/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"/>
            </a:pPr>
            <a:r>
              <a:rPr lang="es-ES" sz="1400" b="1">
                <a:solidFill>
                  <a:srgbClr val="000000"/>
                </a:solidFill>
                <a:latin typeface="Lato Medium"/>
              </a:rPr>
              <a:t>Reconstrucción permanente del planteo tanto didáctico como institucional, por </a:t>
            </a:r>
            <a:r>
              <a:rPr lang="es-ES" sz="1400" b="1">
                <a:latin typeface="Lato Medium"/>
              </a:rPr>
              <a:t>parte de los estudiantes y docentes</a:t>
            </a:r>
            <a:endParaRPr lang="es-AR" sz="1400" b="1"/>
          </a:p>
          <a:p>
            <a:pPr marL="342900" indent="-342900" algn="just">
              <a:lnSpc>
                <a:spcPct val="200000"/>
              </a:lnSpc>
              <a:buFont typeface="Wingdings" pitchFamily="2" charset="2"/>
              <a:buChar char=""/>
            </a:pPr>
            <a:r>
              <a:rPr lang="es-ES" sz="1400" b="1">
                <a:latin typeface="Lato Medium"/>
              </a:rPr>
              <a:t>Concepción de la posibilidad de cambio para la mejora, visualización de estrategias para la transformación y reconformación de aprendizajes</a:t>
            </a:r>
            <a:r>
              <a:rPr lang="es-ES" sz="1600" b="1">
                <a:latin typeface="Lato Medium"/>
              </a:rPr>
              <a:t>.</a:t>
            </a:r>
            <a:endParaRPr lang="es-AR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0" y="265113"/>
            <a:ext cx="6732588" cy="7921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</a:rPr>
              <a:t>CAPACIDADES Y EVALUACIÓN</a:t>
            </a:r>
          </a:p>
        </p:txBody>
      </p:sp>
      <p:sp>
        <p:nvSpPr>
          <p:cNvPr id="1229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AR" sz="1200" smtClean="0">
              <a:solidFill>
                <a:srgbClr val="7F7F7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39750" y="1431925"/>
            <a:ext cx="7734300" cy="3490913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Determinación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estándares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Sumatoria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logro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alcanzados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señalan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ha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logrado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cierto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nivel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aprendizaje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esperado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según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condiciones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aprendizaje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socio cultural y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currículo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C4042A-0346-4107-88CC-3E16001254A5}" type="slidenum">
              <a:rPr lang="en-US" sz="1200">
                <a:solidFill>
                  <a:srgbClr val="7F7F7F"/>
                </a:solidFill>
              </a:rPr>
              <a:pPr/>
              <a:t>6</a:t>
            </a:fld>
            <a:endParaRPr lang="en-US" sz="1200">
              <a:solidFill>
                <a:srgbClr val="7F7F7F"/>
              </a:solidFill>
            </a:endParaRPr>
          </a:p>
        </p:txBody>
      </p:sp>
      <p:pic>
        <p:nvPicPr>
          <p:cNvPr id="122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0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n 7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5063"/>
            <a:ext cx="2266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sz="half" idx="1"/>
          </p:nvPr>
        </p:nvGraphicFramePr>
        <p:xfrm>
          <a:off x="250825" y="1489075"/>
          <a:ext cx="871379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65"/>
                <a:gridCol w="1864677"/>
                <a:gridCol w="1439587"/>
                <a:gridCol w="1439587"/>
                <a:gridCol w="1439587"/>
                <a:gridCol w="1439587"/>
              </a:tblGrid>
              <a:tr h="3600450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Resolución de problemas</a:t>
                      </a:r>
                      <a:endParaRPr lang="es-AR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Establecer relaciones entre el resultado y la información que brinda el problema</a:t>
                      </a:r>
                      <a:endParaRPr lang="es-AR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Elaborar estrategias personales para la resolución</a:t>
                      </a:r>
                      <a:r>
                        <a:rPr lang="es-AR" sz="1400" baseline="0" dirty="0" smtClean="0"/>
                        <a:t> del problema</a:t>
                      </a:r>
                      <a:endParaRPr lang="es-AR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Resolver el problema en el modelo matemático e interpretar la respuesta</a:t>
                      </a:r>
                      <a:endParaRPr lang="es-AR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Generar confianza en las propias posibilidades</a:t>
                      </a:r>
                      <a:r>
                        <a:rPr lang="es-AR" sz="1400" baseline="0" dirty="0" smtClean="0"/>
                        <a:t> ante los desafíos propios de la modelización</a:t>
                      </a:r>
                      <a:endParaRPr lang="es-AR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Reconocer</a:t>
                      </a:r>
                      <a:r>
                        <a:rPr lang="es-AR" sz="1400" baseline="0" dirty="0" smtClean="0"/>
                        <a:t> que la modelización constituye un aspecto esencial de la práctica de la Matemática</a:t>
                      </a:r>
                      <a:endParaRPr lang="es-AR" sz="1400" dirty="0"/>
                    </a:p>
                  </a:txBody>
                  <a:tcPr marL="91445" marR="91445" marT="45721" marB="45721"/>
                </a:tc>
              </a:tr>
            </a:tbl>
          </a:graphicData>
        </a:graphic>
      </p:graphicFrame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265113"/>
            <a:ext cx="6732588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b="1" dirty="0" smtClean="0">
                <a:latin typeface="+mn-lt"/>
              </a:rPr>
              <a:t>Matemática: trayectoria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Valor Creativo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6EB6CBC-041B-4B90-AE65-EBED226394A7}" type="slidenum">
              <a:rPr lang="en-US">
                <a:solidFill>
                  <a:srgbClr val="898989"/>
                </a:solidFill>
              </a:rPr>
              <a:pPr/>
              <a:t>7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333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0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Imagen 8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38713"/>
            <a:ext cx="20510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28613"/>
            <a:ext cx="6948488" cy="6969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AR" sz="3100" b="1" dirty="0"/>
              <a:t/>
            </a:r>
            <a:br>
              <a:rPr lang="es-AR" sz="3100" b="1" dirty="0"/>
            </a:br>
            <a:r>
              <a:rPr lang="es-AR" sz="3100" b="1" dirty="0" smtClean="0">
                <a:latin typeface="+mn-lt"/>
              </a:rPr>
              <a:t>Rúbrica: 2do. Ciclo Primaria </a:t>
            </a:r>
            <a:endParaRPr lang="es-AR" dirty="0">
              <a:latin typeface="+mn-lt"/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Valor Creativo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CDB110F-BB09-4A60-9551-885D0FF532BF}" type="slidenum">
              <a:rPr lang="en-US">
                <a:solidFill>
                  <a:srgbClr val="898989"/>
                </a:solidFill>
              </a:rPr>
              <a:pPr/>
              <a:t>8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43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0650"/>
            <a:ext cx="10668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n 8" descr="Resultado de imagen para logo aprend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38713"/>
            <a:ext cx="2124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Marcador de contenido 1"/>
          <p:cNvGraphicFramePr>
            <a:graphicFrameLocks noGrp="1"/>
          </p:cNvGraphicFramePr>
          <p:nvPr>
            <p:ph sz="half" idx="1"/>
          </p:nvPr>
        </p:nvGraphicFramePr>
        <p:xfrm>
          <a:off x="323850" y="1687513"/>
          <a:ext cx="8640763" cy="3109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501"/>
                <a:gridCol w="3814897"/>
                <a:gridCol w="504056"/>
                <a:gridCol w="504056"/>
                <a:gridCol w="720080"/>
                <a:gridCol w="432173"/>
              </a:tblGrid>
              <a:tr h="1332819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Resolución de problemas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AR" sz="1200" dirty="0">
                          <a:effectLst/>
                        </a:rPr>
                        <a:t> Interpretar la situación, seleccionar la información pertinente y anticipar  saberes y herramientas matemáticas necesarias para su resolución.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</a:tr>
              <a:tr h="88854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AR" sz="1200" dirty="0">
                          <a:effectLst/>
                        </a:rPr>
                        <a:t> Resolver el problema en un modelo matemático  e interpretar las respuestas en el contexto del problema.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</a:tr>
              <a:tr h="88854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AR" sz="1200" dirty="0">
                          <a:effectLst/>
                        </a:rPr>
                        <a:t> Verificar y justificar la validez del resultado por su adecuación a la situación planteada.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sz="half" idx="1"/>
          </p:nvPr>
        </p:nvGraphicFramePr>
        <p:xfrm>
          <a:off x="0" y="1128713"/>
          <a:ext cx="9036051" cy="447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46"/>
                <a:gridCol w="955030"/>
                <a:gridCol w="1689668"/>
                <a:gridCol w="2277379"/>
                <a:gridCol w="1836595"/>
                <a:gridCol w="1763133"/>
              </a:tblGrid>
              <a:tr h="4471987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Re-</a:t>
                      </a:r>
                    </a:p>
                    <a:p>
                      <a:r>
                        <a:rPr lang="es-AR" sz="1400" dirty="0" smtClean="0"/>
                        <a:t>so-</a:t>
                      </a:r>
                    </a:p>
                    <a:p>
                      <a:r>
                        <a:rPr lang="es-AR" sz="1400" dirty="0" err="1" smtClean="0"/>
                        <a:t>lu</a:t>
                      </a:r>
                      <a:r>
                        <a:rPr lang="es-AR" sz="1400" dirty="0" smtClean="0"/>
                        <a:t>-</a:t>
                      </a:r>
                    </a:p>
                    <a:p>
                      <a:r>
                        <a:rPr lang="es-AR" sz="1400" dirty="0" err="1" smtClean="0"/>
                        <a:t>ción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de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Pro-</a:t>
                      </a:r>
                    </a:p>
                    <a:p>
                      <a:r>
                        <a:rPr lang="es-AR" sz="1400" dirty="0" err="1" smtClean="0"/>
                        <a:t>ble</a:t>
                      </a:r>
                      <a:r>
                        <a:rPr lang="es-AR" sz="1400" dirty="0" smtClean="0"/>
                        <a:t>-</a:t>
                      </a:r>
                    </a:p>
                    <a:p>
                      <a:r>
                        <a:rPr lang="es-AR" sz="1400" dirty="0" smtClean="0"/>
                        <a:t>mas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s-AR" sz="1100" dirty="0" smtClean="0"/>
                        <a:t>Usar el lenguaje como </a:t>
                      </a:r>
                    </a:p>
                    <a:p>
                      <a:r>
                        <a:rPr lang="es-AR" sz="1100" dirty="0" smtClean="0"/>
                        <a:t>estrategia mediadora </a:t>
                      </a:r>
                    </a:p>
                    <a:p>
                      <a:r>
                        <a:rPr lang="es-AR" sz="1100" dirty="0" smtClean="0"/>
                        <a:t>para la presentación de intereses y proyectos</a:t>
                      </a:r>
                      <a:r>
                        <a:rPr lang="es-AR" sz="1100" baseline="0" dirty="0" smtClean="0"/>
                        <a:t> propios</a:t>
                      </a:r>
                      <a:endParaRPr lang="es-AR" sz="11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s-AR" sz="1100" dirty="0" smtClean="0"/>
                        <a:t>Abordar situaciones desafiantes: </a:t>
                      </a:r>
                    </a:p>
                    <a:p>
                      <a:r>
                        <a:rPr lang="es-AR" sz="1100" dirty="0" smtClean="0"/>
                        <a:t>reconocer problemas y exponerlos, </a:t>
                      </a:r>
                    </a:p>
                    <a:p>
                      <a:r>
                        <a:rPr lang="es-AR" sz="1100" dirty="0" smtClean="0"/>
                        <a:t>identificar componentes con </a:t>
                      </a:r>
                    </a:p>
                    <a:p>
                      <a:r>
                        <a:rPr lang="es-AR" sz="1100" dirty="0" smtClean="0"/>
                        <a:t>procesos de análisis de datos</a:t>
                      </a:r>
                    </a:p>
                    <a:p>
                      <a:r>
                        <a:rPr lang="es-AR" sz="1100" dirty="0" smtClean="0"/>
                        <a:t>diseñar posibles soluciones y </a:t>
                      </a:r>
                    </a:p>
                    <a:p>
                      <a:r>
                        <a:rPr lang="es-AR" sz="1100" dirty="0" smtClean="0"/>
                        <a:t>exponerlas o escribirlas en textos </a:t>
                      </a:r>
                    </a:p>
                    <a:p>
                      <a:r>
                        <a:rPr lang="es-AR" sz="1100" dirty="0" smtClean="0"/>
                        <a:t>breves y sencillos (instructivos, </a:t>
                      </a:r>
                    </a:p>
                    <a:p>
                      <a:r>
                        <a:rPr lang="es-AR" sz="1100" dirty="0" smtClean="0"/>
                        <a:t>narraciones u otros). </a:t>
                      </a:r>
                      <a:endParaRPr lang="es-AR" sz="11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s-AR" sz="1100" dirty="0" smtClean="0"/>
                        <a:t>Abordar situaciones desafiantes: </a:t>
                      </a:r>
                    </a:p>
                    <a:p>
                      <a:r>
                        <a:rPr lang="es-AR" sz="1100" dirty="0" smtClean="0"/>
                        <a:t>reconocer problemas y exponerlos </a:t>
                      </a:r>
                    </a:p>
                    <a:p>
                      <a:r>
                        <a:rPr lang="es-AR" sz="1100" dirty="0" smtClean="0"/>
                        <a:t>a través de comentarios, </a:t>
                      </a:r>
                    </a:p>
                    <a:p>
                      <a:r>
                        <a:rPr lang="es-AR" sz="1100" dirty="0" smtClean="0"/>
                        <a:t>resúmenes, sinópticos u otros; identificar componentes con </a:t>
                      </a:r>
                    </a:p>
                    <a:p>
                      <a:r>
                        <a:rPr lang="es-AR" sz="1100" dirty="0" smtClean="0"/>
                        <a:t>procesos de análisis de datos, </a:t>
                      </a:r>
                    </a:p>
                    <a:p>
                      <a:r>
                        <a:rPr lang="es-AR" sz="1100" dirty="0" smtClean="0"/>
                        <a:t>relacionarlos y asociarlos; diseñar </a:t>
                      </a:r>
                    </a:p>
                    <a:p>
                      <a:r>
                        <a:rPr lang="es-AR" sz="1100" dirty="0" smtClean="0"/>
                        <a:t>posibles soluciones y exponerlas o </a:t>
                      </a:r>
                    </a:p>
                    <a:p>
                      <a:r>
                        <a:rPr lang="es-AR" sz="1100" dirty="0" smtClean="0"/>
                        <a:t>escribirlas en textos de mediana </a:t>
                      </a:r>
                    </a:p>
                    <a:p>
                      <a:r>
                        <a:rPr lang="es-AR" sz="1100" dirty="0" smtClean="0"/>
                        <a:t>extensión en textos ficcionales </a:t>
                      </a:r>
                    </a:p>
                    <a:p>
                      <a:r>
                        <a:rPr lang="es-AR" sz="1100" dirty="0" smtClean="0"/>
                        <a:t>(renarraciones, reseñas, otros) y no </a:t>
                      </a:r>
                    </a:p>
                    <a:p>
                      <a:r>
                        <a:rPr lang="es-AR" sz="1100" dirty="0" smtClean="0"/>
                        <a:t>ficcionales (textos instructivos, de </a:t>
                      </a:r>
                    </a:p>
                    <a:p>
                      <a:r>
                        <a:rPr lang="es-AR" sz="1100" dirty="0" smtClean="0"/>
                        <a:t>divulgación, de estudio, proyectos </a:t>
                      </a:r>
                    </a:p>
                    <a:p>
                      <a:r>
                        <a:rPr lang="es-AR" sz="1100" dirty="0" smtClean="0"/>
                        <a:t>sencillos u otros)</a:t>
                      </a:r>
                      <a:endParaRPr lang="es-AR" sz="11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s-AR" sz="1100" dirty="0" smtClean="0"/>
                        <a:t>Abordar situaciones </a:t>
                      </a:r>
                    </a:p>
                    <a:p>
                      <a:r>
                        <a:rPr lang="es-AR" sz="1100" dirty="0" smtClean="0"/>
                        <a:t>complejas desafiantes: </a:t>
                      </a:r>
                    </a:p>
                    <a:p>
                      <a:r>
                        <a:rPr lang="es-AR" sz="1100" dirty="0" smtClean="0"/>
                        <a:t>analizar e interpretar el </a:t>
                      </a:r>
                    </a:p>
                    <a:p>
                      <a:r>
                        <a:rPr lang="es-AR" sz="1100" dirty="0" smtClean="0"/>
                        <a:t>problema y elaborar recursos de síntesis; conjeturar </a:t>
                      </a:r>
                    </a:p>
                    <a:p>
                      <a:r>
                        <a:rPr lang="es-AR" sz="1100" dirty="0" smtClean="0"/>
                        <a:t>y elaborar hipótesis; planificar </a:t>
                      </a:r>
                    </a:p>
                    <a:p>
                      <a:r>
                        <a:rPr lang="es-AR" sz="1100" dirty="0" smtClean="0"/>
                        <a:t>y elaborar planes de trabajo, </a:t>
                      </a:r>
                    </a:p>
                    <a:p>
                      <a:r>
                        <a:rPr lang="es-AR" sz="1100" dirty="0" smtClean="0"/>
                        <a:t>de escritura, investigar, relacionar, </a:t>
                      </a:r>
                    </a:p>
                    <a:p>
                      <a:r>
                        <a:rPr lang="es-AR" sz="1100" dirty="0" smtClean="0"/>
                        <a:t>asociar, seleccionar y </a:t>
                      </a:r>
                    </a:p>
                    <a:p>
                      <a:r>
                        <a:rPr lang="es-AR" sz="1100" dirty="0" smtClean="0"/>
                        <a:t>reorganizar información a </a:t>
                      </a:r>
                    </a:p>
                    <a:p>
                      <a:r>
                        <a:rPr lang="es-AR" sz="1100" dirty="0" smtClean="0"/>
                        <a:t>partir de fuentes múltiples y </a:t>
                      </a:r>
                    </a:p>
                    <a:p>
                      <a:r>
                        <a:rPr lang="es-AR" sz="1100" dirty="0" smtClean="0"/>
                        <a:t>elaborar conclusiones </a:t>
                      </a:r>
                    </a:p>
                    <a:p>
                      <a:r>
                        <a:rPr lang="es-AR" sz="1100" dirty="0" smtClean="0"/>
                        <a:t>transfiriendo a otros contextos, evidenciando </a:t>
                      </a:r>
                    </a:p>
                    <a:p>
                      <a:r>
                        <a:rPr lang="es-AR" sz="1100" dirty="0" smtClean="0"/>
                        <a:t>pensamiento crítico y creativo </a:t>
                      </a:r>
                    </a:p>
                    <a:p>
                      <a:r>
                        <a:rPr lang="es-AR" sz="1100" dirty="0" smtClean="0"/>
                        <a:t>en textos ficcionales </a:t>
                      </a:r>
                    </a:p>
                    <a:p>
                      <a:r>
                        <a:rPr lang="es-AR" sz="1100" dirty="0" smtClean="0"/>
                        <a:t>y no ficcionales 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r>
                        <a:rPr lang="es-AR" sz="1100" dirty="0" smtClean="0"/>
                        <a:t>Investigar, relacionar, asociar, </a:t>
                      </a:r>
                    </a:p>
                    <a:p>
                      <a:r>
                        <a:rPr lang="es-AR" sz="1100" dirty="0" smtClean="0"/>
                        <a:t>seleccionar y reorganizar </a:t>
                      </a:r>
                    </a:p>
                    <a:p>
                      <a:r>
                        <a:rPr lang="es-AR" sz="1100" dirty="0" smtClean="0"/>
                        <a:t>información a partir de fuentes </a:t>
                      </a:r>
                    </a:p>
                    <a:p>
                      <a:r>
                        <a:rPr lang="es-AR" sz="1100" dirty="0" smtClean="0"/>
                        <a:t>múltiples y elaborar </a:t>
                      </a:r>
                    </a:p>
                    <a:p>
                      <a:r>
                        <a:rPr lang="es-AR" sz="1100" dirty="0" smtClean="0"/>
                        <a:t>conclusiones transfiriendo a </a:t>
                      </a:r>
                    </a:p>
                    <a:p>
                      <a:r>
                        <a:rPr lang="es-AR" sz="1100" dirty="0" smtClean="0"/>
                        <a:t>otros contextos, evidenciando </a:t>
                      </a:r>
                    </a:p>
                    <a:p>
                      <a:r>
                        <a:rPr lang="es-AR" sz="1100" dirty="0" smtClean="0"/>
                        <a:t>pensamiento crítico y creativo </a:t>
                      </a:r>
                    </a:p>
                    <a:p>
                      <a:r>
                        <a:rPr lang="es-AR" sz="1100" dirty="0" smtClean="0"/>
                        <a:t>en textos ficcionales </a:t>
                      </a:r>
                    </a:p>
                  </a:txBody>
                  <a:tcPr marL="91435" marR="91435" marT="45726" marB="45726"/>
                </a:tc>
              </a:tr>
            </a:tbl>
          </a:graphicData>
        </a:graphic>
      </p:graphicFrame>
      <p:sp>
        <p:nvSpPr>
          <p:cNvPr id="15378" name="Marcador de contenido 2"/>
          <p:cNvSpPr>
            <a:spLocks noGrp="1"/>
          </p:cNvSpPr>
          <p:nvPr>
            <p:ph sz="half" idx="2"/>
          </p:nvPr>
        </p:nvSpPr>
        <p:spPr>
          <a:xfrm>
            <a:off x="9036050" y="1328738"/>
            <a:ext cx="46038" cy="332898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s-AR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5113"/>
            <a:ext cx="6732588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b="1" dirty="0" smtClean="0">
                <a:latin typeface="+mn-lt"/>
              </a:rPr>
              <a:t>Lengua y Literatura: trayectoria</a:t>
            </a:r>
            <a:endParaRPr lang="es-AR" b="1" dirty="0">
              <a:latin typeface="+mn-lt"/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Valor Creativo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EE177FA-A4C5-4764-B704-6B516E921BC3}" type="slidenum">
              <a:rPr lang="en-US">
                <a:solidFill>
                  <a:srgbClr val="898989"/>
                </a:solidFill>
              </a:rPr>
              <a:pPr/>
              <a:t>9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538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120650"/>
            <a:ext cx="827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812</Words>
  <Application>Microsoft Office PowerPoint</Application>
  <PresentationFormat>Presentación en pantalla (16:10)</PresentationFormat>
  <Paragraphs>244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Calibri</vt:lpstr>
      <vt:lpstr>Arial</vt:lpstr>
      <vt:lpstr>Calibri Light</vt:lpstr>
      <vt:lpstr>Wingdings</vt:lpstr>
      <vt:lpstr>Lato Medium</vt:lpstr>
      <vt:lpstr>Times New Roman</vt:lpstr>
      <vt:lpstr>Tema de Office</vt:lpstr>
      <vt:lpstr>Subsecretaría de Educación</vt:lpstr>
      <vt:lpstr>Objetivo </vt:lpstr>
      <vt:lpstr>Capacidades</vt:lpstr>
      <vt:lpstr>Capacidades fundamentales</vt:lpstr>
      <vt:lpstr>LAS CAPACIDADES Y YO </vt:lpstr>
      <vt:lpstr>CAPACIDADES Y EVALUACIÓN</vt:lpstr>
      <vt:lpstr>Matemática: trayectoria</vt:lpstr>
      <vt:lpstr> Rúbrica: 2do. Ciclo Primaria </vt:lpstr>
      <vt:lpstr>Lengua y Literatura: trayectoria</vt:lpstr>
      <vt:lpstr>Rúbrica: 2do. Ciclo Secundaria</vt:lpstr>
      <vt:lpstr>Aprender: Capacidades dimensionadas</vt:lpstr>
      <vt:lpstr>Áreas y capacidades</vt:lpstr>
      <vt:lpstr>Capacidades dimensionadas primaria</vt:lpstr>
      <vt:lpstr>SUBSECRETARÍA DE EDUCACIÓN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iris</dc:creator>
  <cp:lastModifiedBy>Edu-Caro</cp:lastModifiedBy>
  <cp:revision>84</cp:revision>
  <dcterms:created xsi:type="dcterms:W3CDTF">2013-05-01T16:40:04Z</dcterms:created>
  <dcterms:modified xsi:type="dcterms:W3CDTF">2018-06-26T09:37:24Z</dcterms:modified>
</cp:coreProperties>
</file>