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58"/>
  </p:notesMasterIdLst>
  <p:sldIdLst>
    <p:sldId id="400" r:id="rId2"/>
    <p:sldId id="365" r:id="rId3"/>
    <p:sldId id="296" r:id="rId4"/>
    <p:sldId id="397" r:id="rId5"/>
    <p:sldId id="287" r:id="rId6"/>
    <p:sldId id="328" r:id="rId7"/>
    <p:sldId id="392" r:id="rId8"/>
    <p:sldId id="366" r:id="rId9"/>
    <p:sldId id="346" r:id="rId10"/>
    <p:sldId id="338" r:id="rId11"/>
    <p:sldId id="393" r:id="rId12"/>
    <p:sldId id="332" r:id="rId13"/>
    <p:sldId id="333" r:id="rId14"/>
    <p:sldId id="334" r:id="rId15"/>
    <p:sldId id="394" r:id="rId16"/>
    <p:sldId id="355" r:id="rId17"/>
    <p:sldId id="336" r:id="rId18"/>
    <p:sldId id="337" r:id="rId19"/>
    <p:sldId id="358" r:id="rId20"/>
    <p:sldId id="265" r:id="rId21"/>
    <p:sldId id="268" r:id="rId22"/>
    <p:sldId id="266" r:id="rId23"/>
    <p:sldId id="267" r:id="rId24"/>
    <p:sldId id="269" r:id="rId25"/>
    <p:sldId id="319" r:id="rId26"/>
    <p:sldId id="317" r:id="rId27"/>
    <p:sldId id="369" r:id="rId28"/>
    <p:sldId id="368" r:id="rId29"/>
    <p:sldId id="350" r:id="rId30"/>
    <p:sldId id="351" r:id="rId31"/>
    <p:sldId id="307" r:id="rId32"/>
    <p:sldId id="308" r:id="rId33"/>
    <p:sldId id="309" r:id="rId34"/>
    <p:sldId id="273" r:id="rId35"/>
    <p:sldId id="274" r:id="rId36"/>
    <p:sldId id="320" r:id="rId37"/>
    <p:sldId id="321" r:id="rId38"/>
    <p:sldId id="322" r:id="rId39"/>
    <p:sldId id="323" r:id="rId40"/>
    <p:sldId id="379" r:id="rId41"/>
    <p:sldId id="295" r:id="rId42"/>
    <p:sldId id="396" r:id="rId43"/>
    <p:sldId id="405" r:id="rId44"/>
    <p:sldId id="298" r:id="rId45"/>
    <p:sldId id="363" r:id="rId46"/>
    <p:sldId id="407" r:id="rId47"/>
    <p:sldId id="292" r:id="rId48"/>
    <p:sldId id="364" r:id="rId49"/>
    <p:sldId id="324" r:id="rId50"/>
    <p:sldId id="294" r:id="rId51"/>
    <p:sldId id="362" r:id="rId52"/>
    <p:sldId id="360" r:id="rId53"/>
    <p:sldId id="399" r:id="rId54"/>
    <p:sldId id="313" r:id="rId55"/>
    <p:sldId id="361" r:id="rId56"/>
    <p:sldId id="27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273E"/>
    <a:srgbClr val="FFD600"/>
    <a:srgbClr val="005229"/>
    <a:srgbClr val="EBEBE4"/>
    <a:srgbClr val="DADADA"/>
    <a:srgbClr val="EEEEEE"/>
    <a:srgbClr val="D4D4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5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324" y="-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F0688-4864-4515-94A7-902CB51A1CF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C810236-BFF1-462E-9D96-A26495E10915}">
      <dgm:prSet phldrT="[Texto]"/>
      <dgm:spPr/>
      <dgm:t>
        <a:bodyPr/>
        <a:lstStyle/>
        <a:p>
          <a:r>
            <a:rPr lang="es-ES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ORIGINAL</a:t>
          </a:r>
          <a:endParaRPr lang="es-AR" sz="2800" b="1" u="sng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6A7C0-05F4-447B-BD92-9DBC35B500AA}" type="parTrans" cxnId="{4AF09AE9-A540-488D-A8A9-B980D40469BF}">
      <dgm:prSet/>
      <dgm:spPr/>
      <dgm:t>
        <a:bodyPr/>
        <a:lstStyle/>
        <a:p>
          <a:endParaRPr lang="es-AR"/>
        </a:p>
      </dgm:t>
    </dgm:pt>
    <dgm:pt modelId="{AA6FCC36-D4B4-4806-B51C-9CC7148EC10A}" type="sibTrans" cxnId="{4AF09AE9-A540-488D-A8A9-B980D40469BF}">
      <dgm:prSet/>
      <dgm:spPr/>
      <dgm:t>
        <a:bodyPr/>
        <a:lstStyle/>
        <a:p>
          <a:endParaRPr lang="es-AR"/>
        </a:p>
      </dgm:t>
    </dgm:pt>
    <dgm:pt modelId="{4A9FAA6E-140F-4546-9133-1FE9DBB4FD37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Planilla Rendición Sitrared.</a:t>
          </a:r>
          <a:endParaRPr lang="es-AR" sz="2000" b="1" dirty="0">
            <a:solidFill>
              <a:schemeClr val="bg1"/>
            </a:solidFill>
          </a:endParaRPr>
        </a:p>
      </dgm:t>
    </dgm:pt>
    <dgm:pt modelId="{62D579B2-4009-43AB-96F9-172A6FC2A3EB}" type="parTrans" cxnId="{8EA7D3C7-682D-43AA-9981-35A170CB924D}">
      <dgm:prSet/>
      <dgm:spPr/>
      <dgm:t>
        <a:bodyPr/>
        <a:lstStyle/>
        <a:p>
          <a:endParaRPr lang="es-AR"/>
        </a:p>
      </dgm:t>
    </dgm:pt>
    <dgm:pt modelId="{D44B8ED3-DCD5-4202-A663-7B6A61547A00}" type="sibTrans" cxnId="{8EA7D3C7-682D-43AA-9981-35A170CB924D}">
      <dgm:prSet/>
      <dgm:spPr/>
      <dgm:t>
        <a:bodyPr/>
        <a:lstStyle/>
        <a:p>
          <a:endParaRPr lang="es-AR"/>
        </a:p>
      </dgm:t>
    </dgm:pt>
    <dgm:pt modelId="{50347469-0D0A-40B3-B43F-E4D29B53A1DE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Comprobantes ORIGINALES</a:t>
          </a:r>
          <a:endParaRPr lang="es-AR" sz="2000" b="1" dirty="0">
            <a:solidFill>
              <a:schemeClr val="bg1"/>
            </a:solidFill>
          </a:endParaRPr>
        </a:p>
      </dgm:t>
    </dgm:pt>
    <dgm:pt modelId="{F4245219-F84F-421C-ACF2-C61FB99B4F3F}" type="parTrans" cxnId="{BC126B40-8963-4623-A77B-83CD5020485E}">
      <dgm:prSet/>
      <dgm:spPr/>
      <dgm:t>
        <a:bodyPr/>
        <a:lstStyle/>
        <a:p>
          <a:endParaRPr lang="es-AR"/>
        </a:p>
      </dgm:t>
    </dgm:pt>
    <dgm:pt modelId="{11633EE0-DE94-4005-A0E0-F64DF99F17DA}" type="sibTrans" cxnId="{BC126B40-8963-4623-A77B-83CD5020485E}">
      <dgm:prSet/>
      <dgm:spPr/>
      <dgm:t>
        <a:bodyPr/>
        <a:lstStyle/>
        <a:p>
          <a:endParaRPr lang="es-AR"/>
        </a:p>
      </dgm:t>
    </dgm:pt>
    <dgm:pt modelId="{21FAFE16-B9EA-4941-85EA-8E234225AFB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DUPLICADO</a:t>
          </a:r>
          <a:endParaRPr lang="es-AR" sz="2800" b="1" u="sng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B648A-3657-4C99-9BC3-8A93BF1E094F}" type="parTrans" cxnId="{32790E6B-8141-4407-89CB-B446C912F743}">
      <dgm:prSet/>
      <dgm:spPr/>
      <dgm:t>
        <a:bodyPr/>
        <a:lstStyle/>
        <a:p>
          <a:endParaRPr lang="es-AR"/>
        </a:p>
      </dgm:t>
    </dgm:pt>
    <dgm:pt modelId="{0DC65097-2F95-4501-B75A-20A3852EF3E2}" type="sibTrans" cxnId="{32790E6B-8141-4407-89CB-B446C912F743}">
      <dgm:prSet/>
      <dgm:spPr/>
      <dgm:t>
        <a:bodyPr/>
        <a:lstStyle/>
        <a:p>
          <a:endParaRPr lang="es-AR"/>
        </a:p>
      </dgm:t>
    </dgm:pt>
    <dgm:pt modelId="{DBC3C47A-EF11-4749-AFD1-57EDABD9C4D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000" b="1" dirty="0" smtClean="0">
              <a:solidFill>
                <a:srgbClr val="FF0000"/>
              </a:solidFill>
            </a:rPr>
            <a:t>Planilla Rendición Sitrared.</a:t>
          </a:r>
          <a:endParaRPr lang="es-AR" sz="2000" b="1" dirty="0">
            <a:solidFill>
              <a:srgbClr val="FF0000"/>
            </a:solidFill>
          </a:endParaRPr>
        </a:p>
      </dgm:t>
    </dgm:pt>
    <dgm:pt modelId="{F866421F-17E7-4EBB-8F90-57A47E19B5DD}" type="parTrans" cxnId="{213C1708-6F63-485B-8FE3-CF0B3947EE91}">
      <dgm:prSet/>
      <dgm:spPr/>
      <dgm:t>
        <a:bodyPr/>
        <a:lstStyle/>
        <a:p>
          <a:endParaRPr lang="es-AR"/>
        </a:p>
      </dgm:t>
    </dgm:pt>
    <dgm:pt modelId="{B7BEB7FC-3527-4389-AC35-8C7FCAB43921}" type="sibTrans" cxnId="{213C1708-6F63-485B-8FE3-CF0B3947EE91}">
      <dgm:prSet/>
      <dgm:spPr/>
      <dgm:t>
        <a:bodyPr/>
        <a:lstStyle/>
        <a:p>
          <a:endParaRPr lang="es-AR"/>
        </a:p>
      </dgm:t>
    </dgm:pt>
    <dgm:pt modelId="{79F31440-B2C9-4C4A-8F49-098DADF1E6B9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000" b="1" dirty="0" smtClean="0">
              <a:solidFill>
                <a:srgbClr val="FF0000"/>
              </a:solidFill>
            </a:rPr>
            <a:t>Comprobantes COPIA</a:t>
          </a:r>
          <a:endParaRPr lang="es-AR" sz="2000" b="1" dirty="0">
            <a:solidFill>
              <a:srgbClr val="FF0000"/>
            </a:solidFill>
          </a:endParaRPr>
        </a:p>
      </dgm:t>
    </dgm:pt>
    <dgm:pt modelId="{E20E4608-2FD4-47F3-869A-DF71BFBB7E3C}" type="parTrans" cxnId="{F297E8BE-EFB1-499D-BA7B-20DB56761762}">
      <dgm:prSet/>
      <dgm:spPr/>
      <dgm:t>
        <a:bodyPr/>
        <a:lstStyle/>
        <a:p>
          <a:endParaRPr lang="es-AR"/>
        </a:p>
      </dgm:t>
    </dgm:pt>
    <dgm:pt modelId="{27C6FAA5-5387-4BA1-BAB0-23F1CCD66085}" type="sibTrans" cxnId="{F297E8BE-EFB1-499D-BA7B-20DB56761762}">
      <dgm:prSet/>
      <dgm:spPr/>
      <dgm:t>
        <a:bodyPr/>
        <a:lstStyle/>
        <a:p>
          <a:endParaRPr lang="es-AR"/>
        </a:p>
      </dgm:t>
    </dgm:pt>
    <dgm:pt modelId="{B21B5000-2E89-43A9-9361-EA914A073858}">
      <dgm:prSet phldrT="[Texto]" custT="1"/>
      <dgm:spPr/>
      <dgm:t>
        <a:bodyPr/>
        <a:lstStyle/>
        <a:p>
          <a:r>
            <a:rPr lang="es-AR" sz="2000" b="1" dirty="0" smtClean="0">
              <a:solidFill>
                <a:schemeClr val="bg1"/>
              </a:solidFill>
            </a:rPr>
            <a:t>Acta de entrega(calculadoras, pen, diccionarios, libros).</a:t>
          </a:r>
          <a:endParaRPr lang="es-AR" sz="2000" b="1" dirty="0">
            <a:solidFill>
              <a:schemeClr val="bg1"/>
            </a:solidFill>
          </a:endParaRPr>
        </a:p>
      </dgm:t>
    </dgm:pt>
    <dgm:pt modelId="{AE8D02F6-2845-4970-A1C8-EBB20F84CD20}" type="parTrans" cxnId="{4888A34E-0D89-47AE-BE11-998CC1D7DCAB}">
      <dgm:prSet/>
      <dgm:spPr/>
      <dgm:t>
        <a:bodyPr/>
        <a:lstStyle/>
        <a:p>
          <a:endParaRPr lang="es-ES"/>
        </a:p>
      </dgm:t>
    </dgm:pt>
    <dgm:pt modelId="{8A4391C2-F746-4E77-B29E-CA10840E2D1D}" type="sibTrans" cxnId="{4888A34E-0D89-47AE-BE11-998CC1D7DCAB}">
      <dgm:prSet/>
      <dgm:spPr/>
      <dgm:t>
        <a:bodyPr/>
        <a:lstStyle/>
        <a:p>
          <a:endParaRPr lang="es-ES"/>
        </a:p>
      </dgm:t>
    </dgm:pt>
    <dgm:pt modelId="{0B4BEC6C-280E-44DC-B35C-0F9091AA2F6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AR" sz="2000" b="1" dirty="0" smtClean="0">
              <a:solidFill>
                <a:srgbClr val="FF0000"/>
              </a:solidFill>
            </a:rPr>
            <a:t>Acta de entrega(calculadoras, pen, diccionarios, libros).</a:t>
          </a:r>
          <a:endParaRPr lang="es-AR" sz="2000" b="1" dirty="0">
            <a:solidFill>
              <a:srgbClr val="FF0000"/>
            </a:solidFill>
          </a:endParaRPr>
        </a:p>
      </dgm:t>
    </dgm:pt>
    <dgm:pt modelId="{E27DEC5F-D573-4080-B16D-72BCA111A767}" type="parTrans" cxnId="{531AF45A-AB65-43F0-9FDB-B50D2DCD669C}">
      <dgm:prSet/>
      <dgm:spPr/>
      <dgm:t>
        <a:bodyPr/>
        <a:lstStyle/>
        <a:p>
          <a:endParaRPr lang="es-ES"/>
        </a:p>
      </dgm:t>
    </dgm:pt>
    <dgm:pt modelId="{297FA1CE-7601-4C18-94B5-343E4B6AACCB}" type="sibTrans" cxnId="{531AF45A-AB65-43F0-9FDB-B50D2DCD669C}">
      <dgm:prSet/>
      <dgm:spPr/>
      <dgm:t>
        <a:bodyPr/>
        <a:lstStyle/>
        <a:p>
          <a:endParaRPr lang="es-ES"/>
        </a:p>
      </dgm:t>
    </dgm:pt>
    <dgm:pt modelId="{7BD5F21C-C22C-4271-B827-143EADBC3C76}">
      <dgm:prSet phldrT="[Texto]" custT="1"/>
      <dgm:spPr/>
      <dgm:t>
        <a:bodyPr/>
        <a:lstStyle/>
        <a:p>
          <a:r>
            <a:rPr lang="es-AR" sz="2000" b="1" dirty="0" smtClean="0">
              <a:solidFill>
                <a:schemeClr val="bg1"/>
              </a:solidFill>
            </a:rPr>
            <a:t>3 Presupuestos para Rubros que superen los $15000.</a:t>
          </a:r>
          <a:endParaRPr lang="es-AR" sz="2000" b="1" dirty="0">
            <a:solidFill>
              <a:schemeClr val="bg1"/>
            </a:solidFill>
          </a:endParaRPr>
        </a:p>
      </dgm:t>
    </dgm:pt>
    <dgm:pt modelId="{A6092635-FB19-4B5A-8116-C4EFEBF00843}" type="parTrans" cxnId="{78EB6792-F575-48EE-8EB8-32B3127DD93D}">
      <dgm:prSet/>
      <dgm:spPr/>
      <dgm:t>
        <a:bodyPr/>
        <a:lstStyle/>
        <a:p>
          <a:endParaRPr lang="es-ES"/>
        </a:p>
      </dgm:t>
    </dgm:pt>
    <dgm:pt modelId="{13A58D3F-0913-49D4-AC95-9AA54E6C8A7D}" type="sibTrans" cxnId="{78EB6792-F575-48EE-8EB8-32B3127DD93D}">
      <dgm:prSet/>
      <dgm:spPr/>
      <dgm:t>
        <a:bodyPr/>
        <a:lstStyle/>
        <a:p>
          <a:endParaRPr lang="es-ES"/>
        </a:p>
      </dgm:t>
    </dgm:pt>
    <dgm:pt modelId="{527EA05C-5A10-489D-8977-B1C9F600BAF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AR" sz="2000" b="1" dirty="0" smtClean="0">
              <a:solidFill>
                <a:srgbClr val="FF0000"/>
              </a:solidFill>
            </a:rPr>
            <a:t>3 Presupuestos para Rubros que superen los $15000.</a:t>
          </a:r>
          <a:endParaRPr lang="es-AR" sz="2000" b="1" dirty="0">
            <a:solidFill>
              <a:srgbClr val="FF0000"/>
            </a:solidFill>
          </a:endParaRPr>
        </a:p>
      </dgm:t>
    </dgm:pt>
    <dgm:pt modelId="{15346401-4A11-402C-9326-C6C8ECDE3D61}" type="parTrans" cxnId="{EE974D91-C8B6-4627-BD10-2828CECF4D2C}">
      <dgm:prSet/>
      <dgm:spPr/>
      <dgm:t>
        <a:bodyPr/>
        <a:lstStyle/>
        <a:p>
          <a:endParaRPr lang="es-ES"/>
        </a:p>
      </dgm:t>
    </dgm:pt>
    <dgm:pt modelId="{0F08C379-41C1-4927-9769-2CF71E206E67}" type="sibTrans" cxnId="{EE974D91-C8B6-4627-BD10-2828CECF4D2C}">
      <dgm:prSet/>
      <dgm:spPr/>
      <dgm:t>
        <a:bodyPr/>
        <a:lstStyle/>
        <a:p>
          <a:endParaRPr lang="es-ES"/>
        </a:p>
      </dgm:t>
    </dgm:pt>
    <dgm:pt modelId="{11E65EF2-4BA8-4DA9-AE60-300EF2E8D1FC}">
      <dgm:prSet phldrT="[Texto]" custT="1"/>
      <dgm:spPr/>
      <dgm:t>
        <a:bodyPr/>
        <a:lstStyle/>
        <a:p>
          <a:endParaRPr lang="es-AR" sz="1600" b="1" dirty="0">
            <a:solidFill>
              <a:schemeClr val="tx1"/>
            </a:solidFill>
          </a:endParaRPr>
        </a:p>
      </dgm:t>
    </dgm:pt>
    <dgm:pt modelId="{F2D4F376-FBA5-45F0-9508-FC4871708C13}" type="parTrans" cxnId="{CD645558-581F-4F1C-8923-30FFAA8DFE52}">
      <dgm:prSet/>
      <dgm:spPr/>
      <dgm:t>
        <a:bodyPr/>
        <a:lstStyle/>
        <a:p>
          <a:endParaRPr lang="es-AR"/>
        </a:p>
      </dgm:t>
    </dgm:pt>
    <dgm:pt modelId="{0ABA13A4-A91E-49E8-972D-55EBB8F6FA64}" type="sibTrans" cxnId="{CD645558-581F-4F1C-8923-30FFAA8DFE52}">
      <dgm:prSet/>
      <dgm:spPr/>
      <dgm:t>
        <a:bodyPr/>
        <a:lstStyle/>
        <a:p>
          <a:endParaRPr lang="es-AR"/>
        </a:p>
      </dgm:t>
    </dgm:pt>
    <dgm:pt modelId="{717E905E-5E25-4D58-B273-88004D8050DC}">
      <dgm:prSet phldrT="[Texto]" custT="1"/>
      <dgm:spPr/>
      <dgm:t>
        <a:bodyPr/>
        <a:lstStyle/>
        <a:p>
          <a:r>
            <a:rPr lang="es-AR" sz="2000" b="1" dirty="0" smtClean="0">
              <a:solidFill>
                <a:schemeClr val="bg1"/>
              </a:solidFill>
            </a:rPr>
            <a:t>Proyecto de Salida (Res 1000).</a:t>
          </a:r>
          <a:endParaRPr lang="es-AR" sz="2000" b="1" dirty="0">
            <a:solidFill>
              <a:schemeClr val="bg1"/>
            </a:solidFill>
          </a:endParaRPr>
        </a:p>
      </dgm:t>
    </dgm:pt>
    <dgm:pt modelId="{0CFE8307-C0E4-4F57-98E9-02CC19AF7608}" type="parTrans" cxnId="{982F3D4F-6B7A-442E-9647-0536404C81C2}">
      <dgm:prSet/>
      <dgm:spPr/>
      <dgm:t>
        <a:bodyPr/>
        <a:lstStyle/>
        <a:p>
          <a:endParaRPr lang="es-AR"/>
        </a:p>
      </dgm:t>
    </dgm:pt>
    <dgm:pt modelId="{8FDDBA5B-6EC7-4F5D-9A30-E8B4C35B901A}" type="sibTrans" cxnId="{982F3D4F-6B7A-442E-9647-0536404C81C2}">
      <dgm:prSet/>
      <dgm:spPr/>
      <dgm:t>
        <a:bodyPr/>
        <a:lstStyle/>
        <a:p>
          <a:endParaRPr lang="es-AR"/>
        </a:p>
      </dgm:t>
    </dgm:pt>
    <dgm:pt modelId="{C01774B3-A535-41E4-8821-34A49F187E09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AR" sz="2000" b="1" dirty="0" smtClean="0">
              <a:solidFill>
                <a:srgbClr val="FF0000"/>
              </a:solidFill>
            </a:rPr>
            <a:t>Proyecto de Salida (Res 1000).</a:t>
          </a:r>
          <a:endParaRPr lang="es-AR" sz="2000" b="1" dirty="0">
            <a:solidFill>
              <a:srgbClr val="FF0000"/>
            </a:solidFill>
          </a:endParaRPr>
        </a:p>
      </dgm:t>
    </dgm:pt>
    <dgm:pt modelId="{D78303F1-9EFA-482C-9818-D0149D4A0D83}" type="parTrans" cxnId="{FDB34446-FD64-4F44-9902-828A809D1719}">
      <dgm:prSet/>
      <dgm:spPr/>
      <dgm:t>
        <a:bodyPr/>
        <a:lstStyle/>
        <a:p>
          <a:endParaRPr lang="es-AR"/>
        </a:p>
      </dgm:t>
    </dgm:pt>
    <dgm:pt modelId="{C2BD879F-BAC9-4242-A129-12DA0C6676F8}" type="sibTrans" cxnId="{FDB34446-FD64-4F44-9902-828A809D1719}">
      <dgm:prSet/>
      <dgm:spPr/>
      <dgm:t>
        <a:bodyPr/>
        <a:lstStyle/>
        <a:p>
          <a:endParaRPr lang="es-AR"/>
        </a:p>
      </dgm:t>
    </dgm:pt>
    <dgm:pt modelId="{DD966018-D918-4AE6-A3FC-B029A8E9C9BD}" type="pres">
      <dgm:prSet presAssocID="{66FF0688-4864-4515-94A7-902CB51A1C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48695EA-E0E1-4596-B292-7704B0E3D073}" type="pres">
      <dgm:prSet presAssocID="{9C810236-BFF1-462E-9D96-A26495E109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7F86223-E219-4446-9C0F-9F747DBD5D82}" type="pres">
      <dgm:prSet presAssocID="{AA6FCC36-D4B4-4806-B51C-9CC7148EC10A}" presName="sibTrans" presStyleCnt="0"/>
      <dgm:spPr/>
    </dgm:pt>
    <dgm:pt modelId="{A172995F-9E78-4D01-AF66-F0B88F9425E2}" type="pres">
      <dgm:prSet presAssocID="{21FAFE16-B9EA-4941-85EA-8E234225AFBB}" presName="node" presStyleLbl="node1" presStyleIdx="1" presStyleCnt="2" custLinFactNeighborX="-33504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9FE5535-BA47-4090-B8E0-F8705511F41E}" type="presOf" srcId="{DBC3C47A-EF11-4749-AFD1-57EDABD9C4D6}" destId="{A172995F-9E78-4D01-AF66-F0B88F9425E2}" srcOrd="0" destOrd="1" presId="urn:microsoft.com/office/officeart/2005/8/layout/hList6"/>
    <dgm:cxn modelId="{213C1708-6F63-485B-8FE3-CF0B3947EE91}" srcId="{21FAFE16-B9EA-4941-85EA-8E234225AFBB}" destId="{DBC3C47A-EF11-4749-AFD1-57EDABD9C4D6}" srcOrd="0" destOrd="0" parTransId="{F866421F-17E7-4EBB-8F90-57A47E19B5DD}" sibTransId="{B7BEB7FC-3527-4389-AC35-8C7FCAB43921}"/>
    <dgm:cxn modelId="{8EA7D3C7-682D-43AA-9981-35A170CB924D}" srcId="{9C810236-BFF1-462E-9D96-A26495E10915}" destId="{4A9FAA6E-140F-4546-9133-1FE9DBB4FD37}" srcOrd="0" destOrd="0" parTransId="{62D579B2-4009-43AB-96F9-172A6FC2A3EB}" sibTransId="{D44B8ED3-DCD5-4202-A663-7B6A61547A00}"/>
    <dgm:cxn modelId="{0003A388-F2D1-4D88-BD28-2B99AB302313}" type="presOf" srcId="{79F31440-B2C9-4C4A-8F49-098DADF1E6B9}" destId="{A172995F-9E78-4D01-AF66-F0B88F9425E2}" srcOrd="0" destOrd="2" presId="urn:microsoft.com/office/officeart/2005/8/layout/hList6"/>
    <dgm:cxn modelId="{0983239E-3FF1-49C8-AA67-11A69CC2E7F8}" type="presOf" srcId="{50347469-0D0A-40B3-B43F-E4D29B53A1DE}" destId="{B48695EA-E0E1-4596-B292-7704B0E3D073}" srcOrd="0" destOrd="2" presId="urn:microsoft.com/office/officeart/2005/8/layout/hList6"/>
    <dgm:cxn modelId="{589397C3-2C46-4510-AE4E-D7F8F6A2273D}" type="presOf" srcId="{B21B5000-2E89-43A9-9361-EA914A073858}" destId="{B48695EA-E0E1-4596-B292-7704B0E3D073}" srcOrd="0" destOrd="3" presId="urn:microsoft.com/office/officeart/2005/8/layout/hList6"/>
    <dgm:cxn modelId="{198C1B44-F5D0-4318-95D1-A308D504E2D9}" type="presOf" srcId="{21FAFE16-B9EA-4941-85EA-8E234225AFBB}" destId="{A172995F-9E78-4D01-AF66-F0B88F9425E2}" srcOrd="0" destOrd="0" presId="urn:microsoft.com/office/officeart/2005/8/layout/hList6"/>
    <dgm:cxn modelId="{4888A34E-0D89-47AE-BE11-998CC1D7DCAB}" srcId="{9C810236-BFF1-462E-9D96-A26495E10915}" destId="{B21B5000-2E89-43A9-9361-EA914A073858}" srcOrd="2" destOrd="0" parTransId="{AE8D02F6-2845-4970-A1C8-EBB20F84CD20}" sibTransId="{8A4391C2-F746-4E77-B29E-CA10840E2D1D}"/>
    <dgm:cxn modelId="{4AF09AE9-A540-488D-A8A9-B980D40469BF}" srcId="{66FF0688-4864-4515-94A7-902CB51A1CF3}" destId="{9C810236-BFF1-462E-9D96-A26495E10915}" srcOrd="0" destOrd="0" parTransId="{8CC6A7C0-05F4-447B-BD92-9DBC35B500AA}" sibTransId="{AA6FCC36-D4B4-4806-B51C-9CC7148EC10A}"/>
    <dgm:cxn modelId="{EE974D91-C8B6-4627-BD10-2828CECF4D2C}" srcId="{21FAFE16-B9EA-4941-85EA-8E234225AFBB}" destId="{527EA05C-5A10-489D-8977-B1C9F600BAF8}" srcOrd="3" destOrd="0" parTransId="{15346401-4A11-402C-9326-C6C8ECDE3D61}" sibTransId="{0F08C379-41C1-4927-9769-2CF71E206E67}"/>
    <dgm:cxn modelId="{6E254634-62A0-4E94-89B5-28F2B417EB39}" type="presOf" srcId="{9C810236-BFF1-462E-9D96-A26495E10915}" destId="{B48695EA-E0E1-4596-B292-7704B0E3D073}" srcOrd="0" destOrd="0" presId="urn:microsoft.com/office/officeart/2005/8/layout/hList6"/>
    <dgm:cxn modelId="{531AF45A-AB65-43F0-9FDB-B50D2DCD669C}" srcId="{21FAFE16-B9EA-4941-85EA-8E234225AFBB}" destId="{0B4BEC6C-280E-44DC-B35C-0F9091AA2F6F}" srcOrd="2" destOrd="0" parTransId="{E27DEC5F-D573-4080-B16D-72BCA111A767}" sibTransId="{297FA1CE-7601-4C18-94B5-343E4B6AACCB}"/>
    <dgm:cxn modelId="{D41FDBC3-FFA1-412F-B583-C6714B53F839}" type="presOf" srcId="{4A9FAA6E-140F-4546-9133-1FE9DBB4FD37}" destId="{B48695EA-E0E1-4596-B292-7704B0E3D073}" srcOrd="0" destOrd="1" presId="urn:microsoft.com/office/officeart/2005/8/layout/hList6"/>
    <dgm:cxn modelId="{A8F7D1E3-1825-44BF-9FB6-3C261EF34436}" type="presOf" srcId="{66FF0688-4864-4515-94A7-902CB51A1CF3}" destId="{DD966018-D918-4AE6-A3FC-B029A8E9C9BD}" srcOrd="0" destOrd="0" presId="urn:microsoft.com/office/officeart/2005/8/layout/hList6"/>
    <dgm:cxn modelId="{F78DFCC4-1504-47C3-A4E6-72BCDE681F7B}" type="presOf" srcId="{0B4BEC6C-280E-44DC-B35C-0F9091AA2F6F}" destId="{A172995F-9E78-4D01-AF66-F0B88F9425E2}" srcOrd="0" destOrd="3" presId="urn:microsoft.com/office/officeart/2005/8/layout/hList6"/>
    <dgm:cxn modelId="{FDB34446-FD64-4F44-9902-828A809D1719}" srcId="{21FAFE16-B9EA-4941-85EA-8E234225AFBB}" destId="{C01774B3-A535-41E4-8821-34A49F187E09}" srcOrd="4" destOrd="0" parTransId="{D78303F1-9EFA-482C-9818-D0149D4A0D83}" sibTransId="{C2BD879F-BAC9-4242-A129-12DA0C6676F8}"/>
    <dgm:cxn modelId="{32790E6B-8141-4407-89CB-B446C912F743}" srcId="{66FF0688-4864-4515-94A7-902CB51A1CF3}" destId="{21FAFE16-B9EA-4941-85EA-8E234225AFBB}" srcOrd="1" destOrd="0" parTransId="{CE8B648A-3657-4C99-9BC3-8A93BF1E094F}" sibTransId="{0DC65097-2F95-4501-B75A-20A3852EF3E2}"/>
    <dgm:cxn modelId="{78EB6792-F575-48EE-8EB8-32B3127DD93D}" srcId="{9C810236-BFF1-462E-9D96-A26495E10915}" destId="{7BD5F21C-C22C-4271-B827-143EADBC3C76}" srcOrd="3" destOrd="0" parTransId="{A6092635-FB19-4B5A-8116-C4EFEBF00843}" sibTransId="{13A58D3F-0913-49D4-AC95-9AA54E6C8A7D}"/>
    <dgm:cxn modelId="{C37F09E8-7235-4A13-9A7F-40C88661E71B}" type="presOf" srcId="{7BD5F21C-C22C-4271-B827-143EADBC3C76}" destId="{B48695EA-E0E1-4596-B292-7704B0E3D073}" srcOrd="0" destOrd="4" presId="urn:microsoft.com/office/officeart/2005/8/layout/hList6"/>
    <dgm:cxn modelId="{982F3D4F-6B7A-442E-9647-0536404C81C2}" srcId="{9C810236-BFF1-462E-9D96-A26495E10915}" destId="{717E905E-5E25-4D58-B273-88004D8050DC}" srcOrd="4" destOrd="0" parTransId="{0CFE8307-C0E4-4F57-98E9-02CC19AF7608}" sibTransId="{8FDDBA5B-6EC7-4F5D-9A30-E8B4C35B901A}"/>
    <dgm:cxn modelId="{6FF79358-CA96-4748-84DA-52C7A2B78700}" type="presOf" srcId="{11E65EF2-4BA8-4DA9-AE60-300EF2E8D1FC}" destId="{B48695EA-E0E1-4596-B292-7704B0E3D073}" srcOrd="0" destOrd="6" presId="urn:microsoft.com/office/officeart/2005/8/layout/hList6"/>
    <dgm:cxn modelId="{FD898E33-3160-4ABD-89F6-10CD29807775}" type="presOf" srcId="{527EA05C-5A10-489D-8977-B1C9F600BAF8}" destId="{A172995F-9E78-4D01-AF66-F0B88F9425E2}" srcOrd="0" destOrd="4" presId="urn:microsoft.com/office/officeart/2005/8/layout/hList6"/>
    <dgm:cxn modelId="{CD645558-581F-4F1C-8923-30FFAA8DFE52}" srcId="{9C810236-BFF1-462E-9D96-A26495E10915}" destId="{11E65EF2-4BA8-4DA9-AE60-300EF2E8D1FC}" srcOrd="5" destOrd="0" parTransId="{F2D4F376-FBA5-45F0-9508-FC4871708C13}" sibTransId="{0ABA13A4-A91E-49E8-972D-55EBB8F6FA64}"/>
    <dgm:cxn modelId="{BC126B40-8963-4623-A77B-83CD5020485E}" srcId="{9C810236-BFF1-462E-9D96-A26495E10915}" destId="{50347469-0D0A-40B3-B43F-E4D29B53A1DE}" srcOrd="1" destOrd="0" parTransId="{F4245219-F84F-421C-ACF2-C61FB99B4F3F}" sibTransId="{11633EE0-DE94-4005-A0E0-F64DF99F17DA}"/>
    <dgm:cxn modelId="{F297E8BE-EFB1-499D-BA7B-20DB56761762}" srcId="{21FAFE16-B9EA-4941-85EA-8E234225AFBB}" destId="{79F31440-B2C9-4C4A-8F49-098DADF1E6B9}" srcOrd="1" destOrd="0" parTransId="{E20E4608-2FD4-47F3-869A-DF71BFBB7E3C}" sibTransId="{27C6FAA5-5387-4BA1-BAB0-23F1CCD66085}"/>
    <dgm:cxn modelId="{CC7A81B1-8847-4735-97B1-62B11EB1A953}" type="presOf" srcId="{C01774B3-A535-41E4-8821-34A49F187E09}" destId="{A172995F-9E78-4D01-AF66-F0B88F9425E2}" srcOrd="0" destOrd="5" presId="urn:microsoft.com/office/officeart/2005/8/layout/hList6"/>
    <dgm:cxn modelId="{A6712517-0FE7-481D-BF15-5D40E5A859C6}" type="presOf" srcId="{717E905E-5E25-4D58-B273-88004D8050DC}" destId="{B48695EA-E0E1-4596-B292-7704B0E3D073}" srcOrd="0" destOrd="5" presId="urn:microsoft.com/office/officeart/2005/8/layout/hList6"/>
    <dgm:cxn modelId="{EEF4E75B-30B8-444E-B628-681D112DADCF}" type="presParOf" srcId="{DD966018-D918-4AE6-A3FC-B029A8E9C9BD}" destId="{B48695EA-E0E1-4596-B292-7704B0E3D073}" srcOrd="0" destOrd="0" presId="urn:microsoft.com/office/officeart/2005/8/layout/hList6"/>
    <dgm:cxn modelId="{71FB42C8-9C33-49A0-A319-72112A1003D0}" type="presParOf" srcId="{DD966018-D918-4AE6-A3FC-B029A8E9C9BD}" destId="{E7F86223-E219-4446-9C0F-9F747DBD5D82}" srcOrd="1" destOrd="0" presId="urn:microsoft.com/office/officeart/2005/8/layout/hList6"/>
    <dgm:cxn modelId="{94628D67-CA6F-4F92-BF52-134F94E7AA5E}" type="presParOf" srcId="{DD966018-D918-4AE6-A3FC-B029A8E9C9BD}" destId="{A172995F-9E78-4D01-AF66-F0B88F9425E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C41B1-4E33-46E0-A007-BD344E2BDA38}" type="datetimeFigureOut">
              <a:rPr lang="es-AR" smtClean="0"/>
              <a:pPr/>
              <a:t>22/10/2018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63224-A373-43C1-A8C0-44E2193EF34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74860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63224-A373-43C1-A8C0-44E2193EF346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5731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3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4"/>
            <a:ext cx="77216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500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71"/>
            <a:ext cx="4364736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3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5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4370608" y="116857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4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4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doza.edu.ar/instructivos-para-el-programa-mendoza-educa-2018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41405" y="843049"/>
            <a:ext cx="10972800" cy="3446462"/>
          </a:xfrm>
        </p:spPr>
        <p:txBody>
          <a:bodyPr anchor="t">
            <a:noAutofit/>
          </a:bodyPr>
          <a:lstStyle/>
          <a:p>
            <a:pPr algn="ctr" eaLnBrk="1" hangingPunct="1">
              <a:defRPr/>
            </a:pPr>
            <a:r>
              <a:rPr lang="es-ES" sz="8800" b="1" u="sng" dirty="0" smtClean="0">
                <a:latin typeface="Arial Rounded MT Bold" panose="020F0704030504030204" pitchFamily="34" charset="0"/>
              </a:rPr>
              <a:t>DGE - UCPP </a:t>
            </a:r>
            <a:r>
              <a:rPr lang="es-ES" sz="5400" b="1" u="sng" dirty="0" smtClean="0">
                <a:latin typeface="Arial Rounded MT Bold" panose="020F0704030504030204" pitchFamily="34" charset="0"/>
              </a:rPr>
              <a:t/>
            </a:r>
            <a:br>
              <a:rPr lang="es-ES" sz="5400" b="1" u="sng" dirty="0" smtClean="0">
                <a:latin typeface="Arial Rounded MT Bold" panose="020F0704030504030204" pitchFamily="34" charset="0"/>
              </a:rPr>
            </a:br>
            <a:r>
              <a:rPr lang="es-ES" sz="5400" dirty="0" smtClean="0">
                <a:latin typeface="Arial Rounded MT Bold" panose="020F0704030504030204" pitchFamily="34" charset="0"/>
              </a:rPr>
              <a:t>(UNIDAD COORDINADORA DE PROGRAMAS Y PROYECTOS) </a:t>
            </a:r>
            <a:endParaRPr lang="es-AR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904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774" y="1431235"/>
            <a:ext cx="119004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5400" b="1" dirty="0" smtClean="0">
                <a:ln/>
                <a:solidFill>
                  <a:srgbClr val="FFFF00"/>
                </a:solidFill>
              </a:rPr>
              <a:t>PARA </a:t>
            </a:r>
            <a:r>
              <a:rPr lang="es-AR" sz="5400" b="1" cap="none" spc="0" dirty="0" smtClean="0">
                <a:ln/>
                <a:solidFill>
                  <a:srgbClr val="FFFF00"/>
                </a:solidFill>
                <a:effectLst/>
              </a:rPr>
              <a:t>CAMBIOS DE TITULARIDAD SOLICITAR INSTRUCTIVO A</a:t>
            </a:r>
          </a:p>
          <a:p>
            <a:pPr algn="ctr"/>
            <a:endParaRPr lang="es-AR" sz="5400" b="1" cap="none" spc="0" dirty="0" smtClean="0">
              <a:ln/>
              <a:solidFill>
                <a:srgbClr val="FFFF00"/>
              </a:solidFill>
              <a:effectLst/>
            </a:endParaRPr>
          </a:p>
          <a:p>
            <a:pPr algn="ctr"/>
            <a:r>
              <a:rPr lang="es-AR" sz="5400" b="1" dirty="0" smtClean="0">
                <a:ln/>
                <a:solidFill>
                  <a:srgbClr val="FFFF00"/>
                </a:solidFill>
              </a:rPr>
              <a:t>ucpprendiciones@gmail.com</a:t>
            </a:r>
            <a:endParaRPr lang="es-AR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49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79178" y="627796"/>
            <a:ext cx="7356143" cy="5909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AR" sz="6000" b="1" dirty="0" smtClean="0">
                <a:ln w="381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Siempre que reciban una tarjeta </a:t>
            </a:r>
          </a:p>
          <a:p>
            <a:pPr algn="ctr"/>
            <a:r>
              <a:rPr lang="es-AR" sz="6000" b="1" dirty="0" smtClean="0">
                <a:ln w="381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(nuevo plástico)</a:t>
            </a:r>
          </a:p>
          <a:p>
            <a:pPr algn="ctr"/>
            <a:r>
              <a:rPr lang="es-AR" sz="6000" b="1" dirty="0" smtClean="0">
                <a:ln w="381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debe crear un nuevo usuario</a:t>
            </a:r>
          </a:p>
          <a:p>
            <a:pPr algn="ctr"/>
            <a:r>
              <a:rPr lang="es-AR" sz="6000" b="1" dirty="0">
                <a:ln w="381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AR" sz="6000" b="1" dirty="0" smtClean="0">
                <a:ln w="381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s-AR" sz="6000" b="1" spc="300" dirty="0" smtClean="0">
                <a:ln w="381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SITRARED</a:t>
            </a:r>
          </a:p>
          <a:p>
            <a:endParaRPr lang="es-AR" dirty="0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630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6" y="828540"/>
            <a:ext cx="9806455" cy="588779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585" y="2"/>
            <a:ext cx="9404723" cy="873457"/>
          </a:xfrm>
        </p:spPr>
        <p:txBody>
          <a:bodyPr/>
          <a:lstStyle/>
          <a:p>
            <a:pPr algn="ctr"/>
            <a:r>
              <a:rPr lang="es-AR" dirty="0" smtClean="0"/>
              <a:t>Creación de un </a:t>
            </a:r>
            <a:r>
              <a:rPr lang="es-AR" b="1" spc="-150" dirty="0" smtClean="0">
                <a:solidFill>
                  <a:schemeClr val="tx1"/>
                </a:solidFill>
              </a:rPr>
              <a:t>NUEVO</a:t>
            </a:r>
            <a:r>
              <a:rPr lang="es-AR" dirty="0" smtClean="0"/>
              <a:t> usuario</a:t>
            </a:r>
            <a:endParaRPr lang="es-AR" dirty="0"/>
          </a:p>
        </p:txBody>
      </p:sp>
      <p:sp>
        <p:nvSpPr>
          <p:cNvPr id="5" name="Flecha abajo 4"/>
          <p:cNvSpPr/>
          <p:nvPr/>
        </p:nvSpPr>
        <p:spPr>
          <a:xfrm>
            <a:off x="2472746" y="4649272"/>
            <a:ext cx="953036" cy="94015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1970468" y="4279941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Cliquear aquí</a:t>
            </a:r>
            <a:endParaRPr lang="es-A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71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0"/>
            <a:ext cx="12063211" cy="6595156"/>
          </a:xfrm>
        </p:spPr>
      </p:pic>
      <p:sp>
        <p:nvSpPr>
          <p:cNvPr id="5" name="CuadroTexto 4"/>
          <p:cNvSpPr txBox="1"/>
          <p:nvPr/>
        </p:nvSpPr>
        <p:spPr>
          <a:xfrm>
            <a:off x="285504" y="3241927"/>
            <a:ext cx="1635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Ingresar los datos del titular de la tarjeta nueva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18735" y="3902154"/>
            <a:ext cx="3067664" cy="22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500000000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18735" y="4540000"/>
            <a:ext cx="3067664" cy="22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5011000000000000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449961" y="3911360"/>
            <a:ext cx="3067664" cy="22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99999999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162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77324" y="-282477"/>
            <a:ext cx="13453467" cy="7495504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142385" y="2587704"/>
            <a:ext cx="3067664" cy="22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500000000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49961" y="2587704"/>
            <a:ext cx="3067664" cy="22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Escu0-000@mendoza.edu.ar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83634" y="3492117"/>
            <a:ext cx="3650225" cy="475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500000000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58680" y="3492117"/>
            <a:ext cx="3650225" cy="475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500000000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83634" y="4584317"/>
            <a:ext cx="3650225" cy="475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bg1"/>
                </a:solidFill>
              </a:rPr>
              <a:t>261150000000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57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930400" y="1426783"/>
            <a:ext cx="8128000" cy="3657599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es-AR" sz="3600" dirty="0" smtClean="0"/>
              <a:t>En caso de NO poder registrar el </a:t>
            </a:r>
            <a:r>
              <a:rPr lang="es-AR" sz="3600" u="sng" dirty="0" smtClean="0"/>
              <a:t>usuario y contraseña  nueva</a:t>
            </a:r>
          </a:p>
          <a:p>
            <a:pPr marL="18288" indent="0" algn="ctr">
              <a:buNone/>
            </a:pPr>
            <a:r>
              <a:rPr lang="es-AR" sz="3600" dirty="0" smtClean="0"/>
              <a:t>Por favor comunicarse con la oficina de rendiciones </a:t>
            </a:r>
          </a:p>
          <a:p>
            <a:pPr marL="18288" indent="0" algn="ctr">
              <a:buNone/>
            </a:pPr>
            <a:r>
              <a:rPr lang="es-AR" sz="5400" b="1" dirty="0" smtClean="0"/>
              <a:t>0261-4493147</a:t>
            </a:r>
          </a:p>
          <a:p>
            <a:pPr marL="18288" indent="0" algn="ctr">
              <a:buNone/>
            </a:pPr>
            <a:r>
              <a:rPr lang="es-AR" sz="5400" b="1" dirty="0" smtClean="0"/>
              <a:t>0261-4492707</a:t>
            </a:r>
            <a:endParaRPr lang="es-AR" sz="5400" b="1" dirty="0"/>
          </a:p>
        </p:txBody>
      </p:sp>
    </p:spTree>
    <p:extLst>
      <p:ext uri="{BB962C8B-B14F-4D97-AF65-F5344CB8AC3E}">
        <p14:creationId xmlns="" xmlns:p14="http://schemas.microsoft.com/office/powerpoint/2010/main" val="165944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04124" y="1241568"/>
            <a:ext cx="73565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FFD600"/>
                </a:solidFill>
                <a:effectLst/>
              </a:rPr>
              <a:t>Cómo consultar</a:t>
            </a:r>
          </a:p>
          <a:p>
            <a:pPr algn="ctr"/>
            <a:r>
              <a:rPr lang="es-ES" sz="5400" b="1" cap="none" spc="0" dirty="0" smtClean="0">
                <a:ln/>
                <a:solidFill>
                  <a:srgbClr val="FFD600"/>
                </a:solidFill>
                <a:effectLst/>
              </a:rPr>
              <a:t>el PIN </a:t>
            </a:r>
          </a:p>
          <a:p>
            <a:pPr algn="ctr"/>
            <a:r>
              <a:rPr lang="es-ES" sz="5400" b="1" cap="none" spc="0" dirty="0" smtClean="0">
                <a:ln/>
                <a:solidFill>
                  <a:srgbClr val="FFD600"/>
                </a:solidFill>
                <a:effectLst/>
              </a:rPr>
              <a:t>de un </a:t>
            </a:r>
            <a:r>
              <a:rPr lang="es-ES" sz="5400" b="1" cap="none" spc="0" dirty="0" smtClean="0">
                <a:ln/>
                <a:solidFill>
                  <a:srgbClr val="FFD6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NUEVO</a:t>
            </a:r>
            <a:r>
              <a:rPr lang="es-ES" sz="5400" b="1" cap="none" spc="0" dirty="0" smtClean="0">
                <a:ln/>
                <a:solidFill>
                  <a:srgbClr val="FFD600"/>
                </a:solidFill>
                <a:effectLst/>
              </a:rPr>
              <a:t> usuario</a:t>
            </a:r>
            <a:endParaRPr lang="es-ES" sz="5400" b="1" cap="none" spc="0" dirty="0">
              <a:ln/>
              <a:solidFill>
                <a:srgbClr val="FFD6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951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101688"/>
            <a:ext cx="12192000" cy="6854653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10800000">
            <a:off x="5254580" y="3850785"/>
            <a:ext cx="1378040" cy="8371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411207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"/>
            <a:ext cx="12192000" cy="705762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893193" y="-228600"/>
            <a:ext cx="14494769" cy="731520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846230" y="1906074"/>
            <a:ext cx="888643" cy="5409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Flecha derecha 4"/>
          <p:cNvSpPr/>
          <p:nvPr/>
        </p:nvSpPr>
        <p:spPr>
          <a:xfrm>
            <a:off x="2846230" y="2446987"/>
            <a:ext cx="888643" cy="5409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3734873" y="4211611"/>
            <a:ext cx="4711891" cy="152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PIN se mostrará por ÚNICA VEZ</a:t>
            </a:r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 rot="19583554">
            <a:off x="7149369" y="2534261"/>
            <a:ext cx="2669535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El PIN</a:t>
            </a:r>
            <a:r>
              <a:rPr lang="es-AR" b="1" dirty="0" smtClean="0"/>
              <a:t> </a:t>
            </a:r>
          </a:p>
          <a:p>
            <a:pPr algn="ctr"/>
            <a:r>
              <a:rPr lang="es-AR" sz="2400" b="1" dirty="0" smtClean="0"/>
              <a:t>no puede ser</a:t>
            </a:r>
          </a:p>
          <a:p>
            <a:pPr algn="ctr"/>
            <a:r>
              <a:rPr lang="es-AR" sz="2400" b="1" dirty="0" smtClean="0"/>
              <a:t> modificado</a:t>
            </a:r>
            <a:endParaRPr lang="es-A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73520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2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5837" y="3099458"/>
            <a:ext cx="11696164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Tengan saldo bancario superior a </a:t>
            </a:r>
            <a:r>
              <a:rPr lang="es-A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$</a:t>
            </a:r>
            <a:r>
              <a:rPr lang="es-AR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200.000,00</a:t>
            </a:r>
            <a:r>
              <a:rPr lang="es-AR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Aportes </a:t>
            </a:r>
            <a:r>
              <a:rPr lang="es-A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previos de la misma </a:t>
            </a:r>
            <a:r>
              <a:rPr lang="es-AR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línea </a:t>
            </a:r>
            <a:r>
              <a:rPr lang="es-A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no estén </a:t>
            </a:r>
            <a:r>
              <a:rPr lang="es-AR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rendidos.</a:t>
            </a:r>
            <a:r>
              <a:rPr lang="es-A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Nunca </a:t>
            </a:r>
            <a:r>
              <a:rPr lang="es-A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hayan movilizado </a:t>
            </a:r>
            <a:r>
              <a:rPr lang="es-AR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dinero.</a:t>
            </a:r>
            <a:endParaRPr lang="es-AR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El </a:t>
            </a:r>
            <a:r>
              <a:rPr lang="es-A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último retiro de fondos o compra con tarjeta bancaria haya sido anterior al 01/01/2016.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63311" y="279971"/>
            <a:ext cx="4637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RESTRICCIONES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668019" y="842938"/>
            <a:ext cx="2723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SITRARED</a:t>
            </a:r>
            <a:endParaRPr lang="es-AR" sz="3200" b="1" dirty="0">
              <a:solidFill>
                <a:srgbClr val="92D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50006" y="1981239"/>
            <a:ext cx="11011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>
                <a:latin typeface="Baskerville Old Face" panose="02020602080505020303" pitchFamily="18" charset="0"/>
              </a:rPr>
              <a:t>El Sistema bloqueará las transferencias a quienes no cumplan las siguientes condiciones: </a:t>
            </a:r>
          </a:p>
        </p:txBody>
      </p:sp>
    </p:spTree>
    <p:extLst>
      <p:ext uri="{BB962C8B-B14F-4D97-AF65-F5344CB8AC3E}">
        <p14:creationId xmlns="" xmlns:p14="http://schemas.microsoft.com/office/powerpoint/2010/main" val="3719602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3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7"/>
          <p:cNvSpPr>
            <a:spLocks noGrp="1"/>
          </p:cNvSpPr>
          <p:nvPr>
            <p:ph idx="1"/>
          </p:nvPr>
        </p:nvSpPr>
        <p:spPr>
          <a:xfrm>
            <a:off x="1132765" y="812530"/>
            <a:ext cx="98946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8288" indent="0" algn="ctr">
              <a:buNone/>
            </a:pPr>
            <a:r>
              <a:rPr lang="es-AR" sz="8800" b="1" dirty="0" smtClean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Rendiciones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779386" y="2623884"/>
            <a:ext cx="8405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5400" b="1" spc="-15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Ticket Nación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5400" b="1" spc="-15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Sitrared</a:t>
            </a:r>
            <a:endParaRPr lang="es-AR" sz="5400" b="1" spc="-15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5400" b="1" spc="-15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Mza. Educa 2018 	</a:t>
            </a:r>
          </a:p>
          <a:p>
            <a:r>
              <a:rPr lang="es-AR" sz="5400" b="1" spc="-15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(Proyectos Especiales)</a:t>
            </a:r>
            <a:endParaRPr lang="es-AR" sz="5400" b="1" spc="-15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98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0">
        <p14:flythrough hasBounce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6233" y="489398"/>
            <a:ext cx="6011393" cy="517064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Proceso</a:t>
            </a:r>
          </a:p>
          <a:p>
            <a:pPr algn="ctr"/>
            <a:r>
              <a:rPr lang="es-ES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 para generar </a:t>
            </a:r>
          </a:p>
          <a:p>
            <a:pPr algn="ctr"/>
            <a:r>
              <a:rPr lang="es-ES" sz="6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una RENDICIÓN</a:t>
            </a:r>
          </a:p>
        </p:txBody>
      </p:sp>
    </p:spTree>
    <p:extLst>
      <p:ext uri="{BB962C8B-B14F-4D97-AF65-F5344CB8AC3E}">
        <p14:creationId xmlns="" xmlns:p14="http://schemas.microsoft.com/office/powerpoint/2010/main" val="3397031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Marcador de contenido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4999826">
            <a:off x="7044004" y="579406"/>
            <a:ext cx="1622738" cy="10174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062985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"/>
            <a:ext cx="12192000" cy="705762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12375931" cy="685800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10403190">
            <a:off x="2988597" y="4034372"/>
            <a:ext cx="1105531" cy="5963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110269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"/>
            <a:ext cx="12192000" cy="705762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8931"/>
            <a:ext cx="12192000" cy="6917908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8523484">
            <a:off x="9422297" y="1775792"/>
            <a:ext cx="1484243" cy="1020417"/>
          </a:xfrm>
          <a:prstGeom prst="rightArrow">
            <a:avLst>
              <a:gd name="adj1" fmla="val 44805"/>
              <a:gd name="adj2" fmla="val 6039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702854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"/>
            <a:ext cx="12192000" cy="705762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8610"/>
            <a:ext cx="12192000" cy="678939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4616139">
            <a:off x="3707597" y="2226365"/>
            <a:ext cx="927652" cy="116619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Flecha derecha 5"/>
          <p:cNvSpPr/>
          <p:nvPr/>
        </p:nvSpPr>
        <p:spPr>
          <a:xfrm rot="6771767">
            <a:off x="5632174" y="2279214"/>
            <a:ext cx="927652" cy="116619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Flecha abajo 4"/>
          <p:cNvSpPr/>
          <p:nvPr/>
        </p:nvSpPr>
        <p:spPr>
          <a:xfrm rot="5400000">
            <a:off x="7696350" y="2914346"/>
            <a:ext cx="566605" cy="893043"/>
          </a:xfrm>
          <a:prstGeom prst="downArrow">
            <a:avLst>
              <a:gd name="adj1" fmla="val 27130"/>
              <a:gd name="adj2" fmla="val 114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8426173" y="3077564"/>
            <a:ext cx="2512667" cy="50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Nación NO admite devoluciones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08221" y="1803679"/>
            <a:ext cx="854111" cy="170822"/>
          </a:xfrm>
          <a:prstGeom prst="rect">
            <a:avLst/>
          </a:pr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4168121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8546" y="2065814"/>
            <a:ext cx="59121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Carga de RRHH o</a:t>
            </a:r>
          </a:p>
          <a:p>
            <a:pPr algn="ctr"/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Bienes y Servicios</a:t>
            </a:r>
            <a:endParaRPr lang="es-ES" sz="5400" b="1" cap="none" spc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694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70" y="0"/>
            <a:ext cx="7374195" cy="6858000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5156791" y="3051546"/>
            <a:ext cx="499731" cy="25518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6548437" y="3095624"/>
            <a:ext cx="366713" cy="21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700" dirty="0" smtClean="0">
                <a:solidFill>
                  <a:schemeClr val="bg1"/>
                </a:solidFill>
              </a:rPr>
              <a:t>0000</a:t>
            </a:r>
            <a:endParaRPr lang="es-AR" sz="7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029567" y="3055092"/>
            <a:ext cx="630854" cy="314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700" dirty="0" smtClean="0">
                <a:solidFill>
                  <a:schemeClr val="bg1"/>
                </a:solidFill>
              </a:rPr>
              <a:t>0000000</a:t>
            </a:r>
            <a:endParaRPr lang="es-AR" sz="7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610342" y="3212585"/>
            <a:ext cx="630854" cy="314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700" dirty="0" smtClean="0">
                <a:solidFill>
                  <a:schemeClr val="bg1"/>
                </a:solidFill>
              </a:rPr>
              <a:t>01/01/2019</a:t>
            </a:r>
            <a:endParaRPr lang="es-AR" sz="7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656522" y="3468760"/>
            <a:ext cx="713383" cy="98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700" dirty="0" smtClean="0">
                <a:solidFill>
                  <a:schemeClr val="bg1"/>
                </a:solidFill>
              </a:rPr>
              <a:t>2000000000</a:t>
            </a:r>
            <a:endParaRPr lang="es-AR" sz="700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63605" y="3488480"/>
            <a:ext cx="799108" cy="314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700" dirty="0" smtClean="0">
                <a:solidFill>
                  <a:schemeClr val="bg1"/>
                </a:solidFill>
              </a:rPr>
              <a:t>Hermanos S.A.</a:t>
            </a:r>
            <a:endParaRPr lang="es-AR" sz="700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610341" y="3685063"/>
            <a:ext cx="2147772" cy="27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cuadernos A4, 500 Copias Libro de matemática para 5to grado</a:t>
            </a:r>
            <a:endParaRPr lang="es-AR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63605" y="3864595"/>
            <a:ext cx="630854" cy="314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700" dirty="0" smtClean="0">
                <a:solidFill>
                  <a:schemeClr val="bg1"/>
                </a:solidFill>
              </a:rPr>
              <a:t>0000000</a:t>
            </a:r>
            <a:endParaRPr lang="es-AR" sz="700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656522" y="4086224"/>
            <a:ext cx="630854" cy="157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700" dirty="0" smtClean="0">
                <a:solidFill>
                  <a:schemeClr val="bg1"/>
                </a:solidFill>
              </a:rPr>
              <a:t>0000000</a:t>
            </a:r>
            <a:endParaRPr lang="es-AR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476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6294" y="2065816"/>
            <a:ext cx="66767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</a:t>
            </a:r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" sz="5400" b="1" spc="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PARCIAL</a:t>
            </a:r>
          </a:p>
          <a:p>
            <a:pPr algn="ctr"/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de</a:t>
            </a:r>
          </a:p>
          <a:p>
            <a:pPr algn="ctr"/>
            <a:r>
              <a:rPr lang="es-E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Bienes y Servicios</a:t>
            </a:r>
            <a:endParaRPr lang="es-ES" sz="5400" b="1" cap="none" spc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423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31" y="0"/>
            <a:ext cx="902653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20" y="3263087"/>
            <a:ext cx="542925" cy="20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9633397" y="165099"/>
            <a:ext cx="1107583" cy="968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5487989" y="3238502"/>
            <a:ext cx="969969" cy="4822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5631657" y="3848100"/>
            <a:ext cx="2414588" cy="95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 flipV="1">
            <a:off x="6562135" y="3250794"/>
            <a:ext cx="692694" cy="2308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derecha 7"/>
          <p:cNvSpPr/>
          <p:nvPr/>
        </p:nvSpPr>
        <p:spPr>
          <a:xfrm rot="10800000">
            <a:off x="7357225" y="2947278"/>
            <a:ext cx="1378040" cy="8371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352217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40935" y="667657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2800" b="1" dirty="0" smtClean="0"/>
          </a:p>
          <a:p>
            <a:pPr algn="ctr"/>
            <a:endParaRPr lang="es-ES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605731" y="182108"/>
            <a:ext cx="11270407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6000" b="1" dirty="0"/>
              <a:t>CUANDO LA COMPRA DE</a:t>
            </a:r>
          </a:p>
          <a:p>
            <a:pPr algn="ctr"/>
            <a:r>
              <a:rPr lang="es-ES" sz="6000" b="1" dirty="0"/>
              <a:t> </a:t>
            </a:r>
            <a:r>
              <a:rPr lang="es-ES" sz="6000" b="1" dirty="0" smtClean="0"/>
              <a:t>UN BIEN O PRODUCTOS DEL </a:t>
            </a:r>
            <a:r>
              <a:rPr lang="es-ES" sz="6000" b="1" dirty="0">
                <a:solidFill>
                  <a:srgbClr val="FFFF00"/>
                </a:solidFill>
              </a:rPr>
              <a:t>MISMO RUBRO </a:t>
            </a:r>
            <a:r>
              <a:rPr lang="es-ES" sz="6000" b="1" dirty="0" smtClean="0"/>
              <a:t>SUPEREN</a:t>
            </a:r>
            <a:endParaRPr lang="es-ES" sz="6000" b="1" dirty="0"/>
          </a:p>
          <a:p>
            <a:pPr algn="ctr"/>
            <a:r>
              <a:rPr lang="es-ES" sz="6000" b="1" dirty="0"/>
              <a:t> LOS $15000 DEBERÁN PRESENTAR</a:t>
            </a:r>
          </a:p>
          <a:p>
            <a:pPr algn="ctr"/>
            <a:r>
              <a:rPr lang="es-ES" sz="6000" b="1" dirty="0"/>
              <a:t> TRES PRESUPUESTOS</a:t>
            </a:r>
            <a:endParaRPr lang="es-AR" sz="6000" b="1" dirty="0"/>
          </a:p>
        </p:txBody>
      </p:sp>
    </p:spTree>
    <p:extLst>
      <p:ext uri="{BB962C8B-B14F-4D97-AF65-F5344CB8AC3E}">
        <p14:creationId xmlns="" xmlns:p14="http://schemas.microsoft.com/office/powerpoint/2010/main" val="3347391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48205" y="2571552"/>
            <a:ext cx="76514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AR" sz="8000" b="1" spc="-15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Ticket nación </a:t>
            </a:r>
          </a:p>
        </p:txBody>
      </p:sp>
    </p:spTree>
    <p:extLst>
      <p:ext uri="{BB962C8B-B14F-4D97-AF65-F5344CB8AC3E}">
        <p14:creationId xmlns="" xmlns:p14="http://schemas.microsoft.com/office/powerpoint/2010/main" val="383678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7" y="30758"/>
            <a:ext cx="6629064" cy="6827242"/>
          </a:xfrm>
          <a:prstGeom prst="rect">
            <a:avLst/>
          </a:prstGeom>
        </p:spPr>
      </p:pic>
      <p:sp>
        <p:nvSpPr>
          <p:cNvPr id="3" name="Llamada de flecha a la izquierda 2"/>
          <p:cNvSpPr/>
          <p:nvPr/>
        </p:nvSpPr>
        <p:spPr>
          <a:xfrm>
            <a:off x="7680472" y="2408350"/>
            <a:ext cx="2279561" cy="798491"/>
          </a:xfrm>
          <a:prstGeom prst="leftArrowCallout">
            <a:avLst>
              <a:gd name="adj1" fmla="val 25000"/>
              <a:gd name="adj2" fmla="val 50000"/>
              <a:gd name="adj3" fmla="val 36290"/>
              <a:gd name="adj4" fmla="val 91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Arial Narrow" pitchFamily="34" charset="0"/>
              </a:rPr>
              <a:t>Presupuesto ganador</a:t>
            </a:r>
            <a:endParaRPr lang="es-AR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2839794" y="4224270"/>
            <a:ext cx="1777284" cy="5280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Arial Narrow" pitchFamily="34" charset="0"/>
              </a:rPr>
              <a:t>Presupuesto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Arial Narrow" pitchFamily="34" charset="0"/>
              </a:rPr>
              <a:t>perdedor</a:t>
            </a:r>
            <a:endParaRPr lang="es-AR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2839794" y="4752304"/>
            <a:ext cx="1777284" cy="5280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Arial Narrow" pitchFamily="34" charset="0"/>
              </a:rPr>
              <a:t>Presupuesto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  <a:latin typeface="Arial Narrow" pitchFamily="34" charset="0"/>
              </a:rPr>
              <a:t>perdedor</a:t>
            </a:r>
            <a:endParaRPr lang="es-AR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427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392029"/>
            <a:ext cx="12192000" cy="72500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57400" y="2044700"/>
            <a:ext cx="711200" cy="152400"/>
          </a:xfrm>
          <a:prstGeom prst="rect">
            <a:avLst/>
          </a:pr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Elipse 3"/>
          <p:cNvSpPr/>
          <p:nvPr/>
        </p:nvSpPr>
        <p:spPr>
          <a:xfrm>
            <a:off x="6108700" y="3073400"/>
            <a:ext cx="2108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0" y="-152400"/>
            <a:ext cx="12192000" cy="1472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Al cargar el </a:t>
            </a:r>
            <a:r>
              <a:rPr lang="es-AR" sz="3200" b="1" cap="all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total de lo acreditado </a:t>
            </a:r>
            <a:r>
              <a:rPr lang="es-AR" sz="3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 debe presentar la rendición</a:t>
            </a:r>
            <a:endParaRPr lang="es-AR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Elipse 3"/>
          <p:cNvSpPr/>
          <p:nvPr/>
        </p:nvSpPr>
        <p:spPr>
          <a:xfrm>
            <a:off x="8453383" y="2197101"/>
            <a:ext cx="2331107" cy="1035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327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" y="-265028"/>
            <a:ext cx="12194979" cy="712302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78000" y="1041402"/>
            <a:ext cx="492235" cy="36173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2082800" y="2057400"/>
            <a:ext cx="609600" cy="152400"/>
          </a:xfrm>
          <a:prstGeom prst="rect">
            <a:avLst/>
          </a:prstGeom>
          <a:solidFill>
            <a:srgbClr val="DADADA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330560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27"/>
            <a:ext cx="12192000" cy="7097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Elipse 2"/>
          <p:cNvSpPr/>
          <p:nvPr/>
        </p:nvSpPr>
        <p:spPr>
          <a:xfrm>
            <a:off x="6434137" y="4029075"/>
            <a:ext cx="471487" cy="327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2082800" y="2108200"/>
            <a:ext cx="660400" cy="127000"/>
          </a:xfrm>
          <a:prstGeom prst="rect">
            <a:avLst/>
          </a:prstGeom>
          <a:solidFill>
            <a:srgbClr val="DADADA"/>
          </a:solidFill>
          <a:ln>
            <a:solidFill>
              <a:srgbClr val="DA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27048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"/>
            <a:ext cx="12192000" cy="705762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6392" y="0"/>
            <a:ext cx="13011151" cy="7315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98701" y="2209800"/>
            <a:ext cx="520700" cy="88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2819401" y="2870200"/>
            <a:ext cx="1257300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6870701" y="2425700"/>
            <a:ext cx="571500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2451101" y="2387600"/>
            <a:ext cx="5207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499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"/>
            <a:ext cx="12192000" cy="705762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2"/>
            <a:ext cx="12186500" cy="73667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20646373">
            <a:off x="6457364" y="4514047"/>
            <a:ext cx="5098520" cy="1403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rgbClr val="FFFF00"/>
                </a:solidFill>
              </a:rPr>
              <a:t>Estas </a:t>
            </a:r>
            <a:r>
              <a:rPr lang="es-AR" sz="2400" b="1" dirty="0" smtClean="0">
                <a:solidFill>
                  <a:srgbClr val="FFFF00"/>
                </a:solidFill>
              </a:rPr>
              <a:t>planillas se deben </a:t>
            </a:r>
            <a:r>
              <a:rPr lang="es-AR" sz="2400" b="1" dirty="0">
                <a:solidFill>
                  <a:srgbClr val="FFFF00"/>
                </a:solidFill>
              </a:rPr>
              <a:t>imprimir y </a:t>
            </a:r>
            <a:r>
              <a:rPr lang="es-AR" sz="2400" b="1" dirty="0" smtClean="0">
                <a:solidFill>
                  <a:srgbClr val="FFFF00"/>
                </a:solidFill>
              </a:rPr>
              <a:t>presentar por duplicado </a:t>
            </a:r>
            <a:r>
              <a:rPr lang="es-AR" sz="2400" b="1" dirty="0">
                <a:solidFill>
                  <a:srgbClr val="FFFF00"/>
                </a:solidFill>
              </a:rPr>
              <a:t>en la  </a:t>
            </a:r>
          </a:p>
          <a:p>
            <a:pPr algn="ctr"/>
            <a:r>
              <a:rPr lang="es-AR" sz="2400" b="1" dirty="0">
                <a:solidFill>
                  <a:srgbClr val="FFFF00"/>
                </a:solidFill>
              </a:rPr>
              <a:t>UCPP</a:t>
            </a:r>
          </a:p>
        </p:txBody>
      </p:sp>
      <p:sp>
        <p:nvSpPr>
          <p:cNvPr id="8" name="Llamada de flecha hacia arriba 7"/>
          <p:cNvSpPr/>
          <p:nvPr/>
        </p:nvSpPr>
        <p:spPr>
          <a:xfrm>
            <a:off x="4469409" y="2134641"/>
            <a:ext cx="1996225" cy="1239625"/>
          </a:xfrm>
          <a:prstGeom prst="upArrowCallout">
            <a:avLst>
              <a:gd name="adj1" fmla="val 25000"/>
              <a:gd name="adj2" fmla="val 23780"/>
              <a:gd name="adj3" fmla="val 18766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Firma original y sello de la Supervisora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9" name="Llamada de flecha hacia arriba 8"/>
          <p:cNvSpPr/>
          <p:nvPr/>
        </p:nvSpPr>
        <p:spPr>
          <a:xfrm>
            <a:off x="2106637" y="2134642"/>
            <a:ext cx="1996225" cy="1239625"/>
          </a:xfrm>
          <a:prstGeom prst="upArrowCallout">
            <a:avLst>
              <a:gd name="adj1" fmla="val 25000"/>
              <a:gd name="adj2" fmla="val 23780"/>
              <a:gd name="adj3" fmla="val 18766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Firma original y sello de la Directora</a:t>
            </a:r>
            <a:endParaRPr lang="es-AR" b="1" dirty="0"/>
          </a:p>
        </p:txBody>
      </p:sp>
      <p:sp>
        <p:nvSpPr>
          <p:cNvPr id="7" name="Rectángulo 6"/>
          <p:cNvSpPr/>
          <p:nvPr/>
        </p:nvSpPr>
        <p:spPr>
          <a:xfrm>
            <a:off x="2106637" y="3683356"/>
            <a:ext cx="1996225" cy="8204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endPos="0" dir="5400000" sy="-100000" algn="bl" rotWithShape="0"/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>
                <a:ln w="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Sello de la escuela</a:t>
            </a:r>
            <a:endParaRPr lang="es-AR" dirty="0">
              <a:ln w="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843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3282" y="2026041"/>
            <a:ext cx="9629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Documentación necesaria </a:t>
            </a:r>
          </a:p>
          <a:p>
            <a:pPr algn="ctr"/>
            <a:r>
              <a:rPr lang="es-ES" sz="54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para presentar las rendiciones</a:t>
            </a:r>
          </a:p>
        </p:txBody>
      </p:sp>
    </p:spTree>
    <p:extLst>
      <p:ext uri="{BB962C8B-B14F-4D97-AF65-F5344CB8AC3E}">
        <p14:creationId xmlns="" xmlns:p14="http://schemas.microsoft.com/office/powerpoint/2010/main" val="3060540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849777"/>
            <a:ext cx="2815771" cy="3938069"/>
          </a:xfrm>
        </p:spPr>
      </p:pic>
      <p:sp>
        <p:nvSpPr>
          <p:cNvPr id="4" name="Rectángulo 3"/>
          <p:cNvSpPr/>
          <p:nvPr/>
        </p:nvSpPr>
        <p:spPr>
          <a:xfrm>
            <a:off x="1362389" y="0"/>
            <a:ext cx="843692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Facturas</a:t>
            </a:r>
            <a:r>
              <a:rPr lang="es-E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s-E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 y Copia</a:t>
            </a:r>
            <a:endParaRPr lang="es-E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ultiplicar 6"/>
          <p:cNvSpPr/>
          <p:nvPr/>
        </p:nvSpPr>
        <p:spPr>
          <a:xfrm>
            <a:off x="158891" y="1451503"/>
            <a:ext cx="4034971" cy="4847708"/>
          </a:xfrm>
          <a:prstGeom prst="mathMultiply">
            <a:avLst>
              <a:gd name="adj1" fmla="val 21957"/>
            </a:avLst>
          </a:prstGeom>
          <a:solidFill>
            <a:srgbClr val="FF0000">
              <a:alpha val="54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400" dirty="0" smtClean="0">
                <a:solidFill>
                  <a:schemeClr val="bg1"/>
                </a:solidFill>
              </a:rPr>
              <a:t>No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79" y="1849775"/>
            <a:ext cx="3047055" cy="40230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3" y="1863593"/>
            <a:ext cx="3118303" cy="400924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 rot="20646373">
            <a:off x="7890326" y="5226173"/>
            <a:ext cx="4242325" cy="102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rgbClr val="FF0000"/>
                </a:solidFill>
              </a:rPr>
              <a:t>Las facturas en original y copia deben presentar con la rendición en la UCPP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4593" y="982697"/>
            <a:ext cx="4147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Factura A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827443" y="954542"/>
            <a:ext cx="4147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Factura B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194201" y="982697"/>
            <a:ext cx="4147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Factura C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96706" y="6068380"/>
            <a:ext cx="498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 Tachadura ni Enmiendas</a:t>
            </a:r>
            <a:endParaRPr lang="es-AR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26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1" y="2323150"/>
            <a:ext cx="3177855" cy="404791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785" y="341142"/>
            <a:ext cx="3408872" cy="134424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28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Verificación del </a:t>
            </a:r>
            <a:r>
              <a:rPr lang="es-AR" sz="60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endParaRPr lang="es-AR" sz="8000" b="1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Nube 19"/>
          <p:cNvSpPr/>
          <p:nvPr/>
        </p:nvSpPr>
        <p:spPr>
          <a:xfrm>
            <a:off x="5919775" y="723901"/>
            <a:ext cx="4603321" cy="1033041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sto MT" pitchFamily="18" charset="0"/>
                <a:cs typeface="Arial" pitchFamily="34" charset="0"/>
              </a:rPr>
              <a:t>Verificar que </a:t>
            </a:r>
            <a:r>
              <a:rPr lang="es-AR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sto MT" pitchFamily="18" charset="0"/>
                <a:cs typeface="Arial" pitchFamily="34" charset="0"/>
              </a:rPr>
              <a:t>el </a:t>
            </a:r>
            <a:r>
              <a:rPr lang="es-A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sto MT" pitchFamily="18" charset="0"/>
                <a:cs typeface="Arial" pitchFamily="34" charset="0"/>
              </a:rPr>
              <a:t>Nª CAI no </a:t>
            </a:r>
            <a:r>
              <a:rPr lang="es-AR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sto MT" pitchFamily="18" charset="0"/>
                <a:cs typeface="Arial" pitchFamily="34" charset="0"/>
              </a:rPr>
              <a:t>esté Vencido</a:t>
            </a:r>
            <a:endParaRPr lang="es-AR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21" name="Nube 20"/>
          <p:cNvSpPr/>
          <p:nvPr/>
        </p:nvSpPr>
        <p:spPr>
          <a:xfrm>
            <a:off x="7150308" y="5513621"/>
            <a:ext cx="4713789" cy="90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sto MT" pitchFamily="18" charset="0"/>
                <a:cs typeface="Arial" pitchFamily="34" charset="0"/>
              </a:rPr>
              <a:t>Las facturas SIN CAI no serán aceptadas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4705" y="2565456"/>
            <a:ext cx="7933803" cy="1746195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 flipH="1">
            <a:off x="1374171" y="4330702"/>
            <a:ext cx="2514600" cy="2040359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1475772" y="2590800"/>
            <a:ext cx="2454523" cy="341630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3202971" y="4330702"/>
            <a:ext cx="8661127" cy="2040359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3241071" y="4330700"/>
            <a:ext cx="6032500" cy="167640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930294" y="2574340"/>
            <a:ext cx="7933803" cy="17399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8" name="Elipse 27"/>
          <p:cNvSpPr/>
          <p:nvPr/>
        </p:nvSpPr>
        <p:spPr>
          <a:xfrm>
            <a:off x="9641871" y="3723678"/>
            <a:ext cx="2222227" cy="60702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9" name="Elipse 28"/>
          <p:cNvSpPr/>
          <p:nvPr/>
        </p:nvSpPr>
        <p:spPr>
          <a:xfrm>
            <a:off x="4709414" y="3121573"/>
            <a:ext cx="2657279" cy="76601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630621" y="2391873"/>
            <a:ext cx="2743200" cy="491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869073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animBg="1"/>
      <p:bldP spid="21" grpId="0" animBg="1"/>
      <p:bldP spid="27" grpId="0" animBg="1"/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0" y="440607"/>
            <a:ext cx="4924461" cy="627271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631" y="440605"/>
            <a:ext cx="3408872" cy="134424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8000" b="1" dirty="0" smtClean="0">
                <a:ln/>
                <a:solidFill>
                  <a:schemeClr val="accent3"/>
                </a:solidFill>
              </a:rPr>
              <a:t/>
            </a:r>
            <a:br>
              <a:rPr lang="es-AR" sz="8000" b="1" dirty="0" smtClean="0">
                <a:ln/>
                <a:solidFill>
                  <a:schemeClr val="accent3"/>
                </a:solidFill>
              </a:rPr>
            </a:br>
            <a:endParaRPr lang="es-AR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30080" y="440607"/>
            <a:ext cx="4119179" cy="950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Detallar </a:t>
            </a:r>
            <a:r>
              <a:rPr lang="es-AR" dirty="0" smtClean="0"/>
              <a:t>cada ítem de la factura</a:t>
            </a:r>
          </a:p>
          <a:p>
            <a:pPr algn="ctr"/>
            <a:r>
              <a:rPr lang="es-AR" b="1" dirty="0" smtClean="0"/>
              <a:t>Cantidad, Descripción,</a:t>
            </a:r>
          </a:p>
          <a:p>
            <a:pPr algn="ctr"/>
            <a:r>
              <a:rPr lang="es-AR" b="1" dirty="0" smtClean="0"/>
              <a:t> Precio Unitario, Precio total</a:t>
            </a:r>
            <a:endParaRPr lang="es-AR" b="1" dirty="0"/>
          </a:p>
        </p:txBody>
      </p:sp>
      <p:sp>
        <p:nvSpPr>
          <p:cNvPr id="5" name="Rectángulo 4"/>
          <p:cNvSpPr/>
          <p:nvPr/>
        </p:nvSpPr>
        <p:spPr>
          <a:xfrm>
            <a:off x="1468193" y="3994164"/>
            <a:ext cx="1339403" cy="4121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 Narrow" pitchFamily="34" charset="0"/>
              </a:rPr>
              <a:t>Cantidad</a:t>
            </a:r>
            <a:endParaRPr lang="es-A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807595" y="2125014"/>
            <a:ext cx="1522484" cy="4121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 Narrow" pitchFamily="34" charset="0"/>
              </a:rPr>
              <a:t>Descripción</a:t>
            </a:r>
            <a:endParaRPr lang="es-A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101837" y="2034862"/>
            <a:ext cx="1339403" cy="5022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 Narrow" pitchFamily="34" charset="0"/>
              </a:rPr>
              <a:t>Precio unitario</a:t>
            </a:r>
            <a:endParaRPr lang="es-A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0441239" y="3657600"/>
            <a:ext cx="1153860" cy="5426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 Narrow" pitchFamily="34" charset="0"/>
              </a:rPr>
              <a:t>Precio total</a:t>
            </a:r>
          </a:p>
        </p:txBody>
      </p:sp>
      <p:cxnSp>
        <p:nvCxnSpPr>
          <p:cNvPr id="7" name="Conector recto de flecha 6"/>
          <p:cNvCxnSpPr>
            <a:stCxn id="18" idx="3"/>
          </p:cNvCxnSpPr>
          <p:nvPr/>
        </p:nvCxnSpPr>
        <p:spPr>
          <a:xfrm>
            <a:off x="4330080" y="2331076"/>
            <a:ext cx="1658597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5" idx="3"/>
          </p:cNvCxnSpPr>
          <p:nvPr/>
        </p:nvCxnSpPr>
        <p:spPr>
          <a:xfrm flipV="1">
            <a:off x="2807597" y="3541690"/>
            <a:ext cx="1918951" cy="65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19" idx="2"/>
          </p:cNvCxnSpPr>
          <p:nvPr/>
        </p:nvCxnSpPr>
        <p:spPr>
          <a:xfrm flipH="1">
            <a:off x="7495506" y="2537138"/>
            <a:ext cx="2276033" cy="888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30" idx="1"/>
          </p:cNvCxnSpPr>
          <p:nvPr/>
        </p:nvCxnSpPr>
        <p:spPr>
          <a:xfrm flipH="1" flipV="1">
            <a:off x="8165207" y="3541692"/>
            <a:ext cx="2276032" cy="387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 rot="20616693">
            <a:off x="6474546" y="4900844"/>
            <a:ext cx="3033887" cy="141606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ln w="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Firmado y sellado por el director en original y copia</a:t>
            </a:r>
            <a:endParaRPr lang="es-AR" sz="2400" dirty="0">
              <a:ln w="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74754" y="440605"/>
            <a:ext cx="3955325" cy="12407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Arial Narrow" pitchFamily="34" charset="0"/>
              </a:rPr>
              <a:t>CUIT del M.E. y D.N.:      </a:t>
            </a:r>
            <a:r>
              <a:rPr lang="es-AR" sz="3600" b="1" dirty="0" smtClean="0">
                <a:solidFill>
                  <a:schemeClr val="bg1"/>
                </a:solidFill>
                <a:latin typeface="Arial Narrow" pitchFamily="34" charset="0"/>
              </a:rPr>
              <a:t>30-62854078-7</a:t>
            </a:r>
            <a:endParaRPr lang="es-AR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330079" y="1327887"/>
            <a:ext cx="705560" cy="706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9101838" y="130241"/>
            <a:ext cx="374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 Tachadura</a:t>
            </a:r>
          </a:p>
          <a:p>
            <a:r>
              <a:rPr lang="es-A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 Enmiendas</a:t>
            </a:r>
            <a:endParaRPr lang="es-AR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47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30" grpId="0" animBg="1"/>
      <p:bldP spid="3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83617" y="730470"/>
            <a:ext cx="10058400" cy="2201917"/>
          </a:xfrm>
        </p:spPr>
        <p:txBody>
          <a:bodyPr/>
          <a:lstStyle/>
          <a:p>
            <a:pPr algn="ctr"/>
            <a:r>
              <a:rPr lang="es-AR" dirty="0" smtClean="0"/>
              <a:t>Cada </a:t>
            </a:r>
            <a:r>
              <a:rPr lang="es-AR" b="1" u="sng" dirty="0" smtClean="0"/>
              <a:t>ESCUELA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debe tramitar su tarjeta </a:t>
            </a:r>
            <a:br>
              <a:rPr lang="es-AR" dirty="0" smtClean="0"/>
            </a:br>
            <a:r>
              <a:rPr lang="es-AR" b="1" dirty="0" smtClean="0"/>
              <a:t>Ticket Nación </a:t>
            </a:r>
            <a:endParaRPr lang="es-A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74" y="3478786"/>
            <a:ext cx="4615975" cy="26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285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89053" y="789991"/>
            <a:ext cx="6166913" cy="945502"/>
          </a:xfrm>
        </p:spPr>
        <p:txBody>
          <a:bodyPr/>
          <a:lstStyle/>
          <a:p>
            <a:r>
              <a:rPr lang="es-AR" sz="7200" b="1" dirty="0" smtClean="0">
                <a:solidFill>
                  <a:srgbClr val="FFFF00"/>
                </a:solidFill>
              </a:rPr>
              <a:t>Devolución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8015" y="2133149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escuela que desee devolver, </a:t>
            </a:r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debe 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previamente presentar la solicitud explicando los motivos; además de anexar:</a:t>
            </a:r>
          </a:p>
          <a:p>
            <a:pPr marL="457200" indent="-457200">
              <a:buFont typeface="Arial" pitchFamily="34" charset="0"/>
              <a:buChar char="•"/>
            </a:pPr>
            <a:endParaRPr lang="es-A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s-A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NOTA AUTORIZADA</a:t>
            </a:r>
            <a:r>
              <a:rPr lang="es-A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LA SUPERVISORA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>
              <a:buFont typeface="Arial" pitchFamily="34" charset="0"/>
              <a:buChar char="•"/>
            </a:pPr>
            <a:endParaRPr lang="es-A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s-A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ACTA DE INFORMACIÓN  A LA COMUNIDAD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	firmada como mínimo  por 5 padres.</a:t>
            </a:r>
          </a:p>
          <a:p>
            <a:pPr marL="174625" indent="-174625">
              <a:buFont typeface="Arial" pitchFamily="34" charset="0"/>
              <a:buChar char="•"/>
            </a:pP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AR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8361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21039" y="746344"/>
            <a:ext cx="697801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7200" b="1" dirty="0" smtClean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Mza. Educa</a:t>
            </a:r>
            <a:endParaRPr lang="es-ES" sz="7200" b="1" dirty="0">
              <a:ln/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7200" b="1" dirty="0" smtClean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2018</a:t>
            </a:r>
          </a:p>
          <a:p>
            <a:pPr algn="ctr"/>
            <a:r>
              <a:rPr lang="es-AR" sz="7200" b="1" dirty="0" smtClean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(Proyectos</a:t>
            </a:r>
            <a:endParaRPr lang="es-AR" sz="7200" b="1" dirty="0">
              <a:ln/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AR" sz="7200" b="1" dirty="0" smtClean="0">
                <a:ln/>
                <a:solidFill>
                  <a:srgbClr val="FFFF00"/>
                </a:solidFill>
                <a:latin typeface="Arial Black" panose="020B0A04020102020204" pitchFamily="34" charset="0"/>
              </a:rPr>
              <a:t>Especiales)</a:t>
            </a:r>
          </a:p>
        </p:txBody>
      </p:sp>
    </p:spTree>
    <p:extLst>
      <p:ext uri="{BB962C8B-B14F-4D97-AF65-F5344CB8AC3E}">
        <p14:creationId xmlns="" xmlns:p14="http://schemas.microsoft.com/office/powerpoint/2010/main" val="3131280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512162"/>
              </p:ext>
            </p:extLst>
          </p:nvPr>
        </p:nvGraphicFramePr>
        <p:xfrm>
          <a:off x="2151065" y="1804988"/>
          <a:ext cx="8127999" cy="271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033462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>
                          <a:solidFill>
                            <a:schemeClr val="bg1"/>
                          </a:solidFill>
                        </a:rPr>
                        <a:t>Gastos Operativos</a:t>
                      </a:r>
                      <a:endParaRPr lang="es-A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>
                          <a:solidFill>
                            <a:schemeClr val="bg1"/>
                          </a:solidFill>
                        </a:rPr>
                        <a:t>Gastos de Capital</a:t>
                      </a:r>
                      <a:endParaRPr lang="es-A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>
                          <a:solidFill>
                            <a:schemeClr val="bg1"/>
                          </a:solidFill>
                        </a:rPr>
                        <a:t>Recursos Humano</a:t>
                      </a:r>
                      <a:endParaRPr lang="es-A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680115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Mínimo </a:t>
                      </a:r>
                    </a:p>
                    <a:p>
                      <a:pPr algn="ctr"/>
                      <a:r>
                        <a:rPr lang="es-AR" sz="3600" b="1" u="sng" dirty="0" smtClean="0"/>
                        <a:t>30%</a:t>
                      </a:r>
                      <a:r>
                        <a:rPr lang="es-AR" sz="2400" b="1" u="sng" dirty="0" smtClean="0"/>
                        <a:t> </a:t>
                      </a:r>
                    </a:p>
                    <a:p>
                      <a:pPr algn="ctr"/>
                      <a:r>
                        <a:rPr lang="es-AR" sz="2400" dirty="0" smtClean="0"/>
                        <a:t>del total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Obligatorio</a:t>
                      </a:r>
                    </a:p>
                    <a:p>
                      <a:pPr algn="ctr"/>
                      <a:r>
                        <a:rPr lang="es-AR" sz="2400" dirty="0" smtClean="0"/>
                        <a:t> </a:t>
                      </a:r>
                      <a:r>
                        <a:rPr lang="es-AR" sz="3600" b="1" u="sng" dirty="0" smtClean="0"/>
                        <a:t>30%</a:t>
                      </a:r>
                      <a:r>
                        <a:rPr lang="es-AR" sz="2400" b="1" u="sng" dirty="0" smtClean="0"/>
                        <a:t> </a:t>
                      </a:r>
                    </a:p>
                    <a:p>
                      <a:pPr algn="ctr"/>
                      <a:r>
                        <a:rPr lang="es-AR" sz="2400" dirty="0" smtClean="0"/>
                        <a:t>del total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Hasta</a:t>
                      </a:r>
                      <a:r>
                        <a:rPr lang="es-AR" sz="2400" baseline="0" dirty="0" smtClean="0"/>
                        <a:t> </a:t>
                      </a:r>
                    </a:p>
                    <a:p>
                      <a:pPr algn="ctr"/>
                      <a:r>
                        <a:rPr lang="es-AR" sz="3600" b="1" u="sng" baseline="0" dirty="0" smtClean="0"/>
                        <a:t>40% </a:t>
                      </a:r>
                    </a:p>
                    <a:p>
                      <a:pPr algn="ctr"/>
                      <a:r>
                        <a:rPr lang="es-AR" sz="2400" baseline="0" dirty="0" smtClean="0"/>
                        <a:t>del total</a:t>
                      </a:r>
                      <a:endParaRPr lang="es-A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40816" y="204953"/>
            <a:ext cx="10058400" cy="1439917"/>
          </a:xfrm>
        </p:spPr>
        <p:txBody>
          <a:bodyPr/>
          <a:lstStyle/>
          <a:p>
            <a:pPr algn="ctr"/>
            <a:r>
              <a:rPr lang="es-AR" dirty="0" smtClean="0"/>
              <a:t>DISTRIBUCIÓN DE GASTOS</a:t>
            </a:r>
            <a:br>
              <a:rPr lang="es-AR" dirty="0" smtClean="0"/>
            </a:br>
            <a:r>
              <a:rPr lang="es-AR" dirty="0" smtClean="0"/>
              <a:t>Mendoza Educa 2018</a:t>
            </a:r>
            <a:endParaRPr lang="es-AR" dirty="0"/>
          </a:p>
        </p:txBody>
      </p:sp>
      <p:sp>
        <p:nvSpPr>
          <p:cNvPr id="2" name="Rectángulo 1"/>
          <p:cNvSpPr/>
          <p:nvPr/>
        </p:nvSpPr>
        <p:spPr>
          <a:xfrm>
            <a:off x="4850296" y="1842052"/>
            <a:ext cx="5459895" cy="2743200"/>
          </a:xfrm>
          <a:prstGeom prst="rect">
            <a:avLst/>
          </a:prstGeom>
          <a:noFill/>
          <a:ln w="76200">
            <a:solidFill>
              <a:srgbClr val="AB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358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88" y="0"/>
            <a:ext cx="13129888" cy="6944497"/>
          </a:xfrm>
        </p:spPr>
      </p:pic>
      <p:sp>
        <p:nvSpPr>
          <p:cNvPr id="5" name="4 Rectángulo"/>
          <p:cNvSpPr/>
          <p:nvPr/>
        </p:nvSpPr>
        <p:spPr>
          <a:xfrm>
            <a:off x="630195" y="4040658"/>
            <a:ext cx="7809470" cy="8896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630195" y="4934462"/>
            <a:ext cx="7809470" cy="8896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izquierda"/>
          <p:cNvSpPr/>
          <p:nvPr/>
        </p:nvSpPr>
        <p:spPr>
          <a:xfrm rot="19010132">
            <a:off x="5346527" y="1485833"/>
            <a:ext cx="4316272" cy="2576514"/>
          </a:xfrm>
          <a:prstGeom prst="leftArrow">
            <a:avLst>
              <a:gd name="adj1" fmla="val 75736"/>
              <a:gd name="adj2" fmla="val 695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RR.HH. </a:t>
            </a:r>
          </a:p>
          <a:p>
            <a:pPr algn="ctr"/>
            <a:r>
              <a:rPr lang="es-AR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+</a:t>
            </a:r>
            <a:r>
              <a:rPr lang="es-A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s-AR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GTOS. OP</a:t>
            </a:r>
            <a:r>
              <a:rPr lang="es-AR" sz="3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  <a:endParaRPr lang="es-AR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7 Flecha izquierda"/>
          <p:cNvSpPr/>
          <p:nvPr/>
        </p:nvSpPr>
        <p:spPr>
          <a:xfrm rot="367672">
            <a:off x="6068076" y="4285569"/>
            <a:ext cx="4741465" cy="2856156"/>
          </a:xfrm>
          <a:prstGeom prst="leftArrow">
            <a:avLst>
              <a:gd name="adj1" fmla="val 75736"/>
              <a:gd name="adj2" fmla="val 695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CAPITAL</a:t>
            </a:r>
          </a:p>
          <a:p>
            <a:pPr algn="ctr"/>
            <a:r>
              <a:rPr lang="es-AR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30%</a:t>
            </a:r>
            <a:endParaRPr lang="es-AR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5929178" y="3886198"/>
            <a:ext cx="3150973" cy="2137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>
                <a:solidFill>
                  <a:srgbClr val="FF0000"/>
                </a:solidFill>
                <a:latin typeface="Arial Black" pitchFamily="34" charset="0"/>
              </a:rPr>
              <a:t>$75.000</a:t>
            </a:r>
          </a:p>
        </p:txBody>
      </p:sp>
    </p:spTree>
    <p:extLst>
      <p:ext uri="{BB962C8B-B14F-4D97-AF65-F5344CB8AC3E}">
        <p14:creationId xmlns="" xmlns:p14="http://schemas.microsoft.com/office/powerpoint/2010/main" val="3959532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25075" y="1148017"/>
            <a:ext cx="1136285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dirty="0"/>
              <a:t>Dirección </a:t>
            </a:r>
            <a:endParaRPr lang="es-AR" sz="5400" dirty="0" smtClean="0"/>
          </a:p>
          <a:p>
            <a:pPr algn="ctr"/>
            <a:r>
              <a:rPr lang="es-AR" sz="5400" dirty="0" smtClean="0"/>
              <a:t>General </a:t>
            </a:r>
            <a:r>
              <a:rPr lang="es-AR" sz="5400" dirty="0"/>
              <a:t>de Escuelas</a:t>
            </a:r>
            <a:br>
              <a:rPr lang="es-AR" sz="5400" dirty="0"/>
            </a:br>
            <a:r>
              <a:rPr lang="es-AR" sz="5400" dirty="0"/>
              <a:t> Res </a:t>
            </a:r>
            <a:r>
              <a:rPr lang="es-AR" sz="5400" dirty="0" smtClean="0"/>
              <a:t>566/18</a:t>
            </a:r>
          </a:p>
          <a:p>
            <a:pPr algn="ctr"/>
            <a:endParaRPr lang="es-AR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AR" sz="2400" dirty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http://www.mendoza.edu.ar/instructivos-para-el-programa-mendoza-educa-2018</a:t>
            </a:r>
            <a:r>
              <a:rPr lang="es-AR" sz="2400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/</a:t>
            </a:r>
            <a:endParaRPr lang="es-A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606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33015" y="1313601"/>
            <a:ext cx="9130352" cy="2617329"/>
          </a:xfrm>
        </p:spPr>
        <p:txBody>
          <a:bodyPr>
            <a:noAutofit/>
          </a:bodyPr>
          <a:lstStyle/>
          <a:p>
            <a:r>
              <a:rPr lang="es-AR" sz="2400" b="1" dirty="0" smtClean="0"/>
              <a:t>Son todos los Bienes cuya duración sea mayor a un año.</a:t>
            </a:r>
          </a:p>
          <a:p>
            <a:r>
              <a:rPr lang="es-AR" sz="2400" b="1" dirty="0" smtClean="0"/>
              <a:t>Que no se consuman con su  primer uso.</a:t>
            </a:r>
          </a:p>
          <a:p>
            <a:r>
              <a:rPr lang="es-AR" sz="2400" b="1" dirty="0" smtClean="0"/>
              <a:t>Con un monto mayor a $1.000,00 (pesos Mil con 00/100) </a:t>
            </a:r>
          </a:p>
          <a:p>
            <a:r>
              <a:rPr lang="es-AR" sz="2400" b="1" dirty="0" smtClean="0"/>
              <a:t>Y que sea asentado en el libro de inventario firmado por director/a, supervisor/a y/o delegación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97612" y="250209"/>
            <a:ext cx="5050581" cy="914400"/>
          </a:xfrm>
        </p:spPr>
        <p:txBody>
          <a:bodyPr/>
          <a:lstStyle/>
          <a:p>
            <a:r>
              <a:rPr lang="es-AR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Bienes de Capital</a:t>
            </a:r>
            <a:endParaRPr lang="es-AR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3477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EL porcentaje debe ser el 30% de lo </a:t>
            </a:r>
            <a:r>
              <a:rPr lang="es-AR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ACREDITADO</a:t>
            </a:r>
            <a:endParaRPr lang="es-AR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0854" y="5159636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OBLIGATORIO</a:t>
            </a:r>
          </a:p>
        </p:txBody>
      </p:sp>
    </p:spTree>
    <p:extLst>
      <p:ext uri="{BB962C8B-B14F-4D97-AF65-F5344CB8AC3E}">
        <p14:creationId xmlns="" xmlns:p14="http://schemas.microsoft.com/office/powerpoint/2010/main" val="3206770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1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8539" y="394777"/>
            <a:ext cx="97430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8800" b="1" cap="none" spc="0" dirty="0" smtClean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Gastos Operativos</a:t>
            </a:r>
            <a:endParaRPr lang="es-AR" sz="8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1" y="3725426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/>
              <a:t>EL porcentaje debe ser como </a:t>
            </a:r>
          </a:p>
          <a:p>
            <a:pPr algn="ctr"/>
            <a:r>
              <a:rPr lang="es-AR" sz="4400" dirty="0" smtClean="0"/>
              <a:t>mínimo </a:t>
            </a:r>
            <a:r>
              <a:rPr lang="es-AR" sz="5400" b="1" dirty="0" smtClean="0"/>
              <a:t>el 30% </a:t>
            </a:r>
            <a:endParaRPr lang="es-AR" sz="4400" b="1" dirty="0" smtClean="0"/>
          </a:p>
          <a:p>
            <a:pPr algn="ctr"/>
            <a:r>
              <a:rPr lang="es-AR" sz="4400" dirty="0" smtClean="0"/>
              <a:t>de lo </a:t>
            </a:r>
            <a:r>
              <a:rPr lang="es-AR" sz="4400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ACREDITADO</a:t>
            </a:r>
            <a:endParaRPr lang="es-AR" sz="60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61697" y="2062043"/>
            <a:ext cx="10594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AR" sz="2400" dirty="0">
                <a:latin typeface="Arial Black" pitchFamily="34" charset="0"/>
              </a:rPr>
              <a:t>Son todos los Bienes cuya duración </a:t>
            </a:r>
            <a:r>
              <a:rPr lang="es-AR" sz="2800" b="1" u="sng" dirty="0" smtClean="0">
                <a:latin typeface="Arial Black" pitchFamily="34" charset="0"/>
              </a:rPr>
              <a:t>NO</a:t>
            </a:r>
            <a:r>
              <a:rPr lang="es-AR" sz="2400" dirty="0" smtClean="0">
                <a:latin typeface="Arial Black" pitchFamily="34" charset="0"/>
              </a:rPr>
              <a:t> sea </a:t>
            </a:r>
            <a:r>
              <a:rPr lang="es-AR" sz="2400" dirty="0">
                <a:latin typeface="Arial Black" pitchFamily="34" charset="0"/>
              </a:rPr>
              <a:t>mayor a un año.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400" dirty="0">
                <a:latin typeface="Arial Black" pitchFamily="34" charset="0"/>
              </a:rPr>
              <a:t>Que </a:t>
            </a:r>
            <a:r>
              <a:rPr lang="es-AR" sz="2800" b="1" u="sng" dirty="0" smtClean="0">
                <a:latin typeface="Arial Black" pitchFamily="34" charset="0"/>
              </a:rPr>
              <a:t>SI </a:t>
            </a:r>
            <a:r>
              <a:rPr lang="es-AR" sz="2400" dirty="0" smtClean="0">
                <a:latin typeface="Arial Black" pitchFamily="34" charset="0"/>
              </a:rPr>
              <a:t>se </a:t>
            </a:r>
            <a:r>
              <a:rPr lang="es-AR" sz="2400" dirty="0">
                <a:latin typeface="Arial Black" pitchFamily="34" charset="0"/>
              </a:rPr>
              <a:t>consuman con su  primer uso.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400" dirty="0">
                <a:latin typeface="Arial Black" pitchFamily="34" charset="0"/>
              </a:rPr>
              <a:t>Con un monto </a:t>
            </a:r>
            <a:r>
              <a:rPr lang="es-AR" sz="2800" b="1" u="sng" dirty="0" smtClean="0">
                <a:latin typeface="Arial Black" pitchFamily="34" charset="0"/>
              </a:rPr>
              <a:t>MENOR</a:t>
            </a:r>
            <a:r>
              <a:rPr lang="es-AR" sz="2400" dirty="0" smtClean="0">
                <a:latin typeface="Arial Black" pitchFamily="34" charset="0"/>
              </a:rPr>
              <a:t> </a:t>
            </a:r>
            <a:r>
              <a:rPr lang="es-AR" sz="2400" dirty="0">
                <a:latin typeface="Arial Black" pitchFamily="34" charset="0"/>
              </a:rPr>
              <a:t>a $1.000,00 (pesos Mil con 00/100)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175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95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529" y="1091823"/>
            <a:ext cx="11964473" cy="5624511"/>
          </a:xfrm>
        </p:spPr>
        <p:txBody>
          <a:bodyPr>
            <a:normAutofit fontScale="47500" lnSpcReduction="20000"/>
          </a:bodyPr>
          <a:lstStyle/>
          <a:p>
            <a:r>
              <a:rPr lang="es-AR" sz="7200" dirty="0" smtClean="0"/>
              <a:t>Talleres Laboratorios</a:t>
            </a:r>
          </a:p>
          <a:p>
            <a:r>
              <a:rPr lang="es-AR" sz="7200" dirty="0" smtClean="0"/>
              <a:t>Talleres de Música</a:t>
            </a:r>
            <a:r>
              <a:rPr lang="es-AR" sz="7200" dirty="0"/>
              <a:t>: (PEQUEÑAS</a:t>
            </a:r>
            <a:r>
              <a:rPr lang="es-AR" sz="7200" dirty="0" smtClean="0"/>
              <a:t>)</a:t>
            </a:r>
          </a:p>
          <a:p>
            <a:r>
              <a:rPr lang="es-AR" sz="7200" dirty="0" smtClean="0"/>
              <a:t>Taller </a:t>
            </a:r>
            <a:r>
              <a:rPr lang="es-AR" sz="7200" dirty="0"/>
              <a:t>de Huerta: herramientas </a:t>
            </a:r>
            <a:r>
              <a:rPr lang="es-AR" sz="7200" dirty="0" smtClean="0"/>
              <a:t>(PEQUEÑAS)</a:t>
            </a:r>
          </a:p>
          <a:p>
            <a:r>
              <a:rPr lang="es-AR" sz="7200" dirty="0" smtClean="0"/>
              <a:t> Taller de Arte/Pintura: </a:t>
            </a:r>
          </a:p>
          <a:p>
            <a:r>
              <a:rPr lang="es-AR" sz="7200" dirty="0" smtClean="0"/>
              <a:t>Fotocopias </a:t>
            </a:r>
            <a:r>
              <a:rPr lang="es-AR" sz="7200" dirty="0"/>
              <a:t>o impresiones, </a:t>
            </a:r>
            <a:r>
              <a:rPr lang="es-AR" sz="7200" dirty="0" smtClean="0"/>
              <a:t>guías </a:t>
            </a:r>
            <a:r>
              <a:rPr lang="es-AR" sz="7200" dirty="0"/>
              <a:t>de </a:t>
            </a:r>
            <a:r>
              <a:rPr lang="es-AR" sz="7200" dirty="0" smtClean="0"/>
              <a:t>ejercitación </a:t>
            </a:r>
            <a:r>
              <a:rPr lang="es-AR" sz="7200" dirty="0"/>
              <a:t>o </a:t>
            </a:r>
            <a:r>
              <a:rPr lang="es-AR" sz="7200" dirty="0" smtClean="0"/>
              <a:t>cuadernillos</a:t>
            </a:r>
          </a:p>
          <a:p>
            <a:r>
              <a:rPr lang="es-AR" sz="7200" dirty="0" smtClean="0"/>
              <a:t>Equipamiento Tecnológico: </a:t>
            </a:r>
            <a:endParaRPr lang="es-AR" sz="7200" dirty="0"/>
          </a:p>
          <a:p>
            <a:r>
              <a:rPr lang="es-AR" sz="7200" dirty="0"/>
              <a:t> </a:t>
            </a:r>
            <a:r>
              <a:rPr lang="es-AR" sz="7200" dirty="0" smtClean="0"/>
              <a:t>Organización </a:t>
            </a:r>
            <a:r>
              <a:rPr lang="es-AR" sz="7200" dirty="0"/>
              <a:t>de viajes y visitas: </a:t>
            </a:r>
            <a:r>
              <a:rPr lang="es-AR" sz="5900" dirty="0" smtClean="0"/>
              <a:t>(Resolución </a:t>
            </a:r>
            <a:r>
              <a:rPr lang="es-AR" sz="5900" dirty="0"/>
              <a:t>N° 1000-DGE-17)</a:t>
            </a:r>
            <a:r>
              <a:rPr lang="es-AR" sz="7200" dirty="0"/>
              <a:t> </a:t>
            </a:r>
            <a:endParaRPr lang="es-AR" sz="7200" dirty="0" smtClean="0"/>
          </a:p>
          <a:p>
            <a:r>
              <a:rPr lang="es-AR" sz="7200" dirty="0" smtClean="0"/>
              <a:t>Viandas </a:t>
            </a:r>
            <a:r>
              <a:rPr lang="es-AR" sz="7200" dirty="0"/>
              <a:t>o </a:t>
            </a:r>
            <a:r>
              <a:rPr lang="es-AR" sz="7200" dirty="0" smtClean="0"/>
              <a:t>refrigerios:</a:t>
            </a:r>
            <a:endParaRPr lang="es-AR" sz="7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1" y="2"/>
            <a:ext cx="9404723" cy="1078173"/>
          </a:xfrm>
        </p:spPr>
        <p:txBody>
          <a:bodyPr/>
          <a:lstStyle/>
          <a:p>
            <a:pPr algn="ctr"/>
            <a:r>
              <a:rPr lang="es-AR" dirty="0"/>
              <a:t>GASTOS OPERATIVOS</a:t>
            </a:r>
            <a:br>
              <a:rPr lang="es-AR" dirty="0"/>
            </a:br>
            <a:endParaRPr lang="es-AR" sz="1200" dirty="0"/>
          </a:p>
        </p:txBody>
      </p:sp>
    </p:spTree>
    <p:extLst>
      <p:ext uri="{BB962C8B-B14F-4D97-AF65-F5344CB8AC3E}">
        <p14:creationId xmlns="" xmlns:p14="http://schemas.microsoft.com/office/powerpoint/2010/main" val="1661740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Elementos </a:t>
            </a:r>
            <a:r>
              <a:rPr lang="es-AR" sz="3200" dirty="0"/>
              <a:t>de Uso Escolar: </a:t>
            </a:r>
            <a:r>
              <a:rPr lang="es-AR" sz="2800" dirty="0" smtClean="0"/>
              <a:t>(Deberán </a:t>
            </a:r>
            <a:r>
              <a:rPr lang="es-AR" sz="2800" dirty="0"/>
              <a:t>presentar acta </a:t>
            </a:r>
            <a:r>
              <a:rPr lang="es-AR" sz="2800" dirty="0" smtClean="0"/>
              <a:t>que los elementos quedarán </a:t>
            </a:r>
            <a:r>
              <a:rPr lang="es-AR" sz="2800" dirty="0"/>
              <a:t>en el </a:t>
            </a:r>
            <a:r>
              <a:rPr lang="es-AR" sz="2800" dirty="0" smtClean="0"/>
              <a:t>establecimiento, </a:t>
            </a:r>
            <a:r>
              <a:rPr lang="es-AR" sz="2800" dirty="0"/>
              <a:t>y en el caso de libros</a:t>
            </a:r>
            <a:r>
              <a:rPr lang="es-AR" sz="2800" dirty="0" smtClean="0"/>
              <a:t>, </a:t>
            </a:r>
            <a:r>
              <a:rPr lang="es-AR" sz="2800" dirty="0"/>
              <a:t>en la biblioteca). </a:t>
            </a:r>
            <a:endParaRPr lang="es-AR" sz="2800" dirty="0" smtClean="0"/>
          </a:p>
          <a:p>
            <a:r>
              <a:rPr lang="es-AR" sz="3200" dirty="0" smtClean="0"/>
              <a:t>Materiales didácticos</a:t>
            </a:r>
            <a:r>
              <a:rPr lang="es-AR" sz="3200" dirty="0"/>
              <a:t>/ </a:t>
            </a:r>
            <a:r>
              <a:rPr lang="es-AR" sz="3200" dirty="0" smtClean="0"/>
              <a:t>Útiles/librería:</a:t>
            </a:r>
          </a:p>
          <a:p>
            <a:r>
              <a:rPr lang="es-AR" sz="3200" dirty="0" smtClean="0"/>
              <a:t> </a:t>
            </a:r>
            <a:r>
              <a:rPr lang="es-AR" sz="3200" dirty="0"/>
              <a:t>Reparaciones de computadoras e impresoras: </a:t>
            </a:r>
            <a:endParaRPr lang="es-AR" sz="3200" dirty="0" smtClean="0"/>
          </a:p>
          <a:p>
            <a:r>
              <a:rPr lang="es-AR" sz="3200" dirty="0" smtClean="0"/>
              <a:t>Tarjetas telefónicas: </a:t>
            </a:r>
          </a:p>
          <a:p>
            <a:r>
              <a:rPr lang="es-AR" sz="3200" dirty="0" smtClean="0"/>
              <a:t>Internet</a:t>
            </a:r>
            <a:r>
              <a:rPr lang="es-AR" sz="3200" dirty="0"/>
              <a:t>: </a:t>
            </a:r>
            <a:endParaRPr lang="es-AR" sz="3200" dirty="0" smtClean="0"/>
          </a:p>
          <a:p>
            <a:r>
              <a:rPr lang="es-AR" sz="3200" dirty="0" smtClean="0"/>
              <a:t>Movilidad: (Abono)</a:t>
            </a:r>
          </a:p>
          <a:p>
            <a:endParaRPr lang="es-AR" sz="3200" b="1" dirty="0" smtClean="0"/>
          </a:p>
          <a:p>
            <a:pPr marL="18288" indent="0">
              <a:buNone/>
            </a:pPr>
            <a:r>
              <a:rPr lang="es-AR" sz="3200" b="1" dirty="0" smtClean="0"/>
              <a:t>Se </a:t>
            </a:r>
            <a:r>
              <a:rPr lang="es-AR" sz="3200" b="1" dirty="0"/>
              <a:t>debe presentar nota de los alumnos </a:t>
            </a:r>
            <a:r>
              <a:rPr lang="es-AR" sz="3200" b="1" dirty="0" smtClean="0"/>
              <a:t>destinatarios, </a:t>
            </a:r>
            <a:r>
              <a:rPr lang="es-AR" sz="3200" b="1" dirty="0"/>
              <a:t>detallando curso, firma de padre </a:t>
            </a:r>
            <a:r>
              <a:rPr lang="es-AR" sz="3200" b="1" dirty="0" smtClean="0"/>
              <a:t>y/o </a:t>
            </a:r>
            <a:r>
              <a:rPr lang="es-AR" sz="3200" b="1" dirty="0"/>
              <a:t>del alumno.</a:t>
            </a:r>
          </a:p>
        </p:txBody>
      </p:sp>
    </p:spTree>
    <p:extLst>
      <p:ext uri="{BB962C8B-B14F-4D97-AF65-F5344CB8AC3E}">
        <p14:creationId xmlns="" xmlns:p14="http://schemas.microsoft.com/office/powerpoint/2010/main" val="4004434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6122" y="394776"/>
            <a:ext cx="63397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5400" b="1" cap="none" spc="0" dirty="0" smtClean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RECURSOS </a:t>
            </a:r>
          </a:p>
          <a:p>
            <a:pPr algn="ctr"/>
            <a:r>
              <a:rPr lang="es-AR" sz="5400" b="1" cap="none" spc="0" dirty="0" smtClean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s-AR" sz="5400" b="1" cap="none" spc="0" dirty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HUMANO</a:t>
            </a:r>
            <a:endParaRPr lang="es-AR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28276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EL porcentaje debe ser HASTA el </a:t>
            </a:r>
            <a:r>
              <a:rPr lang="es-AR" sz="3600" dirty="0"/>
              <a:t>4</a:t>
            </a:r>
            <a:r>
              <a:rPr lang="es-AR" sz="3600" dirty="0" smtClean="0"/>
              <a:t>0% de lo </a:t>
            </a:r>
            <a:r>
              <a:rPr lang="es-AR" sz="3600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ACREDITADO</a:t>
            </a:r>
            <a:endParaRPr lang="es-AR" sz="4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36979" y="3567626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No es OBLIGATORIO</a:t>
            </a:r>
            <a:endParaRPr lang="es-AR" sz="72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323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88022" y="923271"/>
            <a:ext cx="8207373" cy="4670171"/>
          </a:xfrm>
          <a:prstGeom prst="rect">
            <a:avLst/>
          </a:prstGeom>
        </p:spPr>
      </p:pic>
      <p:sp>
        <p:nvSpPr>
          <p:cNvPr id="5" name="Llamada de flecha a la derecha 4"/>
          <p:cNvSpPr/>
          <p:nvPr/>
        </p:nvSpPr>
        <p:spPr>
          <a:xfrm>
            <a:off x="1" y="360608"/>
            <a:ext cx="2086377" cy="2897747"/>
          </a:xfrm>
          <a:prstGeom prst="rightArrowCallout">
            <a:avLst>
              <a:gd name="adj1" fmla="val 21296"/>
              <a:gd name="adj2" fmla="val 37963"/>
              <a:gd name="adj3" fmla="val 18210"/>
              <a:gd name="adj4" fmla="val 7939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Esta tarjeta corresponde a una cuenta </a:t>
            </a:r>
            <a:r>
              <a:rPr lang="es-AR" sz="2000" b="1" dirty="0" smtClean="0">
                <a:solidFill>
                  <a:schemeClr val="bg1"/>
                </a:solidFill>
              </a:rPr>
              <a:t>VIRTUAL.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Llamada de flecha a la derecha 5"/>
          <p:cNvSpPr/>
          <p:nvPr/>
        </p:nvSpPr>
        <p:spPr>
          <a:xfrm>
            <a:off x="1" y="3580329"/>
            <a:ext cx="2086377" cy="2897747"/>
          </a:xfrm>
          <a:prstGeom prst="rightArrowCallout">
            <a:avLst>
              <a:gd name="adj1" fmla="val 21296"/>
              <a:gd name="adj2" fmla="val 37963"/>
              <a:gd name="adj3" fmla="val 18210"/>
              <a:gd name="adj4" fmla="val 8040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solidFill>
                  <a:schemeClr val="bg1"/>
                </a:solidFill>
              </a:rPr>
              <a:t>SOLO </a:t>
            </a:r>
            <a:r>
              <a:rPr lang="es-AR" dirty="0" smtClean="0">
                <a:solidFill>
                  <a:schemeClr val="bg1"/>
                </a:solidFill>
              </a:rPr>
              <a:t>se pueden realizar </a:t>
            </a:r>
            <a:r>
              <a:rPr lang="es-AR" b="1" dirty="0" smtClean="0">
                <a:solidFill>
                  <a:schemeClr val="bg1"/>
                </a:solidFill>
              </a:rPr>
              <a:t>extracciones</a:t>
            </a:r>
            <a:r>
              <a:rPr lang="es-AR" dirty="0" smtClean="0">
                <a:solidFill>
                  <a:schemeClr val="bg1"/>
                </a:solidFill>
              </a:rPr>
              <a:t> en Cajeros automáticos y compras por </a:t>
            </a:r>
            <a:r>
              <a:rPr lang="es-AR" b="1" dirty="0" smtClean="0">
                <a:solidFill>
                  <a:schemeClr val="bg1"/>
                </a:solidFill>
              </a:rPr>
              <a:t>DEBITO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8" name="Llamada de flecha a la izquierda 7"/>
          <p:cNvSpPr/>
          <p:nvPr/>
        </p:nvSpPr>
        <p:spPr>
          <a:xfrm>
            <a:off x="10097037" y="360608"/>
            <a:ext cx="2094963" cy="2395470"/>
          </a:xfrm>
          <a:prstGeom prst="leftArrowCallout">
            <a:avLst>
              <a:gd name="adj1" fmla="val 19149"/>
              <a:gd name="adj2" fmla="val 19880"/>
              <a:gd name="adj3" fmla="val 9469"/>
              <a:gd name="adj4" fmla="val 8730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Solo </a:t>
            </a:r>
            <a:r>
              <a:rPr lang="es-AR" dirty="0" smtClean="0">
                <a:solidFill>
                  <a:schemeClr val="bg1"/>
                </a:solidFill>
              </a:rPr>
              <a:t>Para consultar </a:t>
            </a:r>
            <a:r>
              <a:rPr lang="es-AR" b="1" dirty="0" smtClean="0">
                <a:solidFill>
                  <a:schemeClr val="bg1"/>
                </a:solidFill>
              </a:rPr>
              <a:t>saldo actual </a:t>
            </a:r>
            <a:r>
              <a:rPr lang="es-AR" dirty="0" smtClean="0">
                <a:solidFill>
                  <a:schemeClr val="bg1"/>
                </a:solidFill>
              </a:rPr>
              <a:t>a través del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0-810-666-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4803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54003" y="-101057"/>
            <a:ext cx="6943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5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Ticket Nación</a:t>
            </a:r>
            <a:endParaRPr lang="es-AR" sz="54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lamada de flecha a la izquierda 10"/>
          <p:cNvSpPr/>
          <p:nvPr/>
        </p:nvSpPr>
        <p:spPr>
          <a:xfrm>
            <a:off x="10088453" y="3318739"/>
            <a:ext cx="2094963" cy="2395470"/>
          </a:xfrm>
          <a:prstGeom prst="leftArrowCallout">
            <a:avLst>
              <a:gd name="adj1" fmla="val 19149"/>
              <a:gd name="adj2" fmla="val 19880"/>
              <a:gd name="adj3" fmla="val 9469"/>
              <a:gd name="adj4" fmla="val 8730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El saldo disponible que emite el cajero automático es el </a:t>
            </a:r>
            <a:r>
              <a:rPr lang="es-AR" b="1" dirty="0" smtClean="0">
                <a:solidFill>
                  <a:schemeClr val="bg1"/>
                </a:solidFill>
              </a:rPr>
              <a:t>saldo de limite Diario</a:t>
            </a: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21" y="5398329"/>
            <a:ext cx="3454971" cy="1515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975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4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9631"/>
            <a:ext cx="12192000" cy="6533803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s-AR" sz="4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RR.HH</a:t>
            </a:r>
            <a:r>
              <a:rPr lang="es-AR" sz="6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  <a:r>
              <a:rPr lang="es-AR" sz="5200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: </a:t>
            </a:r>
            <a:r>
              <a:rPr lang="es-AR" sz="3500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se refiere a la contratación de especialistas y/o profesionales "vinculados directamente al ámbito educativo" quienes facturan sus honorarios (facturas B o C, recibos C). </a:t>
            </a:r>
            <a:r>
              <a:rPr lang="es-AR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Deben estar </a:t>
            </a:r>
            <a:r>
              <a:rPr lang="es-AR" sz="3500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vinculados con los objetivos, sentidos y finalidades de las acciones pedagógicas y socioeducativas, expresadas en el proyecto aprobado. La asignación de horas </a:t>
            </a:r>
            <a:r>
              <a:rPr lang="es-AR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se </a:t>
            </a:r>
            <a:r>
              <a:rPr lang="es-AR" sz="3500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realizará considerando la pertinencia del perfil seleccionado respecto al objetivo a alcanzar o la meta a </a:t>
            </a:r>
            <a:r>
              <a:rPr lang="es-AR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lograr.</a:t>
            </a:r>
          </a:p>
          <a:p>
            <a:pPr marL="0" indent="0" algn="ctr">
              <a:buNone/>
            </a:pPr>
            <a:endParaRPr lang="es-AR" b="1" dirty="0" smtClean="0">
              <a:latin typeface="Times New Roman" panose="02020603050405020304" pitchFamily="18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s-AR" sz="3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Valor </a:t>
            </a:r>
            <a:r>
              <a:rPr lang="es-AR" sz="3900" b="1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de la HORA </a:t>
            </a:r>
            <a:r>
              <a:rPr lang="es-AR" sz="3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$ 300,00 </a:t>
            </a:r>
            <a:r>
              <a:rPr lang="es-AR" sz="3900" b="1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(pesos </a:t>
            </a:r>
            <a:r>
              <a:rPr lang="es-AR" sz="3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trescientos) Por 60 Min.</a:t>
            </a:r>
            <a:endParaRPr lang="es-AR" sz="2600" b="1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s-A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No se permitirá el cobro de </a:t>
            </a:r>
            <a:r>
              <a:rPr lang="es-A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Horas a:</a:t>
            </a:r>
          </a:p>
          <a:p>
            <a:pPr marL="0" indent="0" algn="ctr">
              <a:buNone/>
            </a:pPr>
            <a:r>
              <a:rPr lang="es-A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s-A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Directores</a:t>
            </a:r>
            <a:r>
              <a:rPr lang="es-A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, Vicedirectores</a:t>
            </a:r>
            <a:r>
              <a:rPr lang="es-A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, Regentes, Rectores y Vice rector. </a:t>
            </a:r>
            <a:endParaRPr lang="es-AR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s-A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(</a:t>
            </a:r>
            <a:r>
              <a:rPr lang="es-A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SIN EXCEPCIÓN)</a:t>
            </a:r>
            <a:endParaRPr lang="es-AR" sz="1600" b="1" dirty="0">
              <a:solidFill>
                <a:srgbClr val="FFFF00"/>
              </a:solidFill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	</a:t>
            </a:r>
            <a:r>
              <a:rPr lang="es-AR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		</a:t>
            </a:r>
          </a:p>
          <a:p>
            <a:pPr marL="0" indent="0" algn="ctr">
              <a:buNone/>
            </a:pPr>
            <a:r>
              <a:rPr lang="es-AR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NO deben incluirse los servicios técnicos por reparación </a:t>
            </a:r>
            <a:r>
              <a:rPr lang="es-AR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Ej.: de 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equipos informáticos y/o PC</a:t>
            </a:r>
            <a:r>
              <a:rPr lang="es-AR" dirty="0" smtClean="0"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  <a:endParaRPr lang="es-AR" sz="14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385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1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3537" y="131372"/>
            <a:ext cx="9938938" cy="74174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Cualquier modificación </a:t>
            </a:r>
          </a:p>
          <a:p>
            <a:pPr algn="ctr"/>
            <a:r>
              <a:rPr lang="es-ES" sz="44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SENSIBLE A LA EJECUCIÓN 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del proyecto</a:t>
            </a:r>
          </a:p>
          <a:p>
            <a:pPr algn="ctr"/>
            <a:r>
              <a:rPr lang="es-ES" sz="5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DEBERA SER AUTORIZADA </a:t>
            </a:r>
          </a:p>
          <a:p>
            <a:pPr algn="ctr"/>
            <a:r>
              <a:rPr lang="es-ES" sz="5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por </a:t>
            </a:r>
            <a:r>
              <a:rPr lang="es-ES" sz="5400" b="1" u="sng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Supervisión</a:t>
            </a:r>
            <a:r>
              <a:rPr lang="es-ES" sz="5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s-ES" sz="5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(por medio de una nota)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 </a:t>
            </a:r>
            <a:r>
              <a:rPr lang="es-ES" sz="5400" b="1" u="sng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presentada</a:t>
            </a:r>
            <a:r>
              <a:rPr lang="es-ES" sz="54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al momento 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 la rendición</a:t>
            </a:r>
          </a:p>
          <a:p>
            <a:pPr algn="ctr"/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027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56923" y="-103031"/>
            <a:ext cx="72008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Plazo</a:t>
            </a:r>
          </a:p>
          <a:p>
            <a:pPr algn="ctr"/>
            <a:r>
              <a:rPr lang="es-ES" sz="72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para la</a:t>
            </a:r>
          </a:p>
          <a:p>
            <a:pPr algn="ctr"/>
            <a:r>
              <a:rPr lang="es-ES" sz="72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RENDICIÓN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21122" y="3456734"/>
            <a:ext cx="607249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MARZO</a:t>
            </a:r>
          </a:p>
          <a:p>
            <a:pPr algn="ctr"/>
            <a:r>
              <a:rPr lang="es-E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2019</a:t>
            </a:r>
            <a:endParaRPr lang="es-E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11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430266347"/>
              </p:ext>
            </p:extLst>
          </p:nvPr>
        </p:nvGraphicFramePr>
        <p:xfrm>
          <a:off x="571461" y="357166"/>
          <a:ext cx="111443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191683" y="5514006"/>
            <a:ext cx="760408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latin typeface="Arial" charset="0"/>
              </a:rPr>
              <a:t>TODO </a:t>
            </a:r>
            <a:endParaRPr lang="es-ES" sz="2400" dirty="0" smtClean="0"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latin typeface="Arial" charset="0"/>
              </a:rPr>
              <a:t>con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FIRMA ORIGINAL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12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98194" y="636259"/>
            <a:ext cx="5738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16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Teléfono: 4493147</a:t>
            </a:r>
            <a:endParaRPr lang="es-ES" sz="5400" b="1" cap="none" spc="0" dirty="0">
              <a:ln w="10160">
                <a:solidFill>
                  <a:schemeClr val="tx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39159" y="2104451"/>
            <a:ext cx="88424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16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E-mail: </a:t>
            </a:r>
          </a:p>
          <a:p>
            <a:pPr algn="ctr"/>
            <a:r>
              <a:rPr lang="es-ES" sz="5400" b="1" i="1" cap="none" spc="0" dirty="0" smtClean="0">
                <a:ln w="1016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ucpprendiciones@gmail.com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210772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50956" y="681335"/>
            <a:ext cx="7416005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3462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Dirección</a:t>
            </a:r>
            <a:r>
              <a:rPr lang="es-ES" sz="7200" b="1" dirty="0" smtClean="0">
                <a:ln w="13462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r>
              <a:rPr lang="es-ES" sz="6000" b="1" cap="none" spc="0" dirty="0" smtClean="0">
                <a:ln w="13462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Casa de Gobierno</a:t>
            </a:r>
          </a:p>
          <a:p>
            <a:pPr algn="ctr"/>
            <a:r>
              <a:rPr lang="es-ES" sz="7200" b="1" cap="none" spc="0" dirty="0" smtClean="0">
                <a:ln w="13462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Peltier 351 </a:t>
            </a:r>
          </a:p>
          <a:p>
            <a:pPr algn="ctr"/>
            <a:r>
              <a:rPr lang="es-ES" sz="7200" b="1" dirty="0" smtClean="0">
                <a:ln w="13462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</a:t>
            </a:r>
            <a:r>
              <a:rPr lang="es-ES" sz="7200" b="1" cap="none" spc="0" dirty="0" smtClean="0">
                <a:ln w="13462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2do subsuelo-</a:t>
            </a:r>
          </a:p>
          <a:p>
            <a:pPr algn="ctr"/>
            <a:r>
              <a:rPr lang="es-ES" sz="7200" b="1" dirty="0" smtClean="0">
                <a:ln w="13462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Cuerpo Central</a:t>
            </a:r>
            <a:endParaRPr lang="es-ES" sz="7200" b="1" cap="none" spc="0" dirty="0">
              <a:ln w="13462">
                <a:solidFill>
                  <a:schemeClr val="tx1">
                    <a:lumMod val="9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112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7365" y="2604264"/>
            <a:ext cx="9553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="" xmlns:p14="http://schemas.microsoft.com/office/powerpoint/2010/main" val="4210769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1849 0.09444 C -0.30937 0.0699 -0.30312 0.04421 -0.29126 0.02314 C -0.28892 0.00694 -0.29178 0.0206 -0.28605 0.00717 C -0.28136 -0.00348 -0.27759 -0.01621 -0.27316 -0.02732 C -0.27185 -0.03125 -0.27081 -0.0338 -0.26925 -0.03658 C -0.26717 -0.04028 -0.26469 -0.04375 -0.26287 -0.04792 C -0.25414 -0.06875 -0.25297 -0.07709 -0.24346 -0.09399 C -0.23708 -0.10533 -0.2359 -0.12038 -0.22665 -0.12616 C -0.21532 -0.1463 -0.22092 -0.1419 -0.21233 -0.147 C -0.20151 -0.16621 -0.2135 -0.14815 -0.20073 -0.15834 C -0.19409 -0.16366 -0.18653 -0.17616 -0.18002 -0.18357 C -0.17768 -0.18635 -0.16999 -0.1875 -0.16843 -0.1882 C -0.15332 -0.19491 -0.13847 -0.20301 -0.1231 -0.20903 C -0.11424 -0.18565 -0.1175 -0.072 -0.1244 -0.02269 C -0.12349 -0.00348 -0.12336 0.01574 -0.1218 0.03472 C -0.12141 0.03865 -0.12114 0.02615 -0.12049 0.02314 C -0.11802 0.00925 -0.11528 -0.00903 -0.1102 -0.02038 C -0.10577 -0.03125 -0.09991 -0.04237 -0.096 -0.05371 C -0.08858 -0.07431 -0.08324 -0.10116 -0.07269 -0.11922 C -0.07047 -0.13473 -0.07269 -0.12616 -0.06357 -0.14237 C -0.05367 -0.15996 -0.05041 -0.18264 -0.03517 -0.1882 C -0.03426 -0.19098 -0.03387 -0.19352 -0.03257 -0.19514 C -0.03114 -0.197 -0.02905 -0.19676 -0.02736 -0.19746 C -0.02593 -0.19862 -0.02488 -0.20093 -0.02345 -0.20232 C -0.02228 -0.20325 -0.02098 -0.20371 -0.01967 -0.2044 C -0.01355 -0.2125 -0.00743 -0.21922 -0.00026 -0.22269 C 0.00234 -0.22408 0.00495 -0.2257 0.00755 -0.22732 C 0.00885 -0.22801 0.01146 -0.22963 0.01146 -0.2294 C 0.01354 -0.22894 0.01693 -0.23079 0.01784 -0.22732 C 0.02058 -0.21598 0.01589 -0.20788 0.01276 -0.19977 C 0.01159 -0.18913 0.00859 -0.18264 0.00755 -0.17223 C 0.00286 -0.12732 -0.0017 -0.07963 -0.01055 -0.03658 C -0.01277 -0.02593 -0.01498 -0.01528 -0.01707 -0.0044 C -0.01902 0.00625 -0.01863 0.01597 -0.02215 0.02476 C -0.02332 0.04004 -0.0254 0.04976 -0.02996 0.06226 C -0.03035 0.0662 -0.03127 0.06967 -0.03127 0.07361 C -0.03127 0.07615 -0.03022 0.06898 -0.02996 0.06689 C -0.02931 0.06157 -0.02931 0.05625 -0.02866 0.05046 C -0.02775 0.04351 -0.02579 0.03935 -0.02345 0.03171 C -0.02071 0.01319 -0.02423 0.0331 -0.01837 0.01342 C -0.01342 -0.00186 -0.01003 -0.01667 -0.00274 -0.03079 C 0.00039 -0.0426 0.00456 -0.047 0.00885 -0.05718 C 0.01003 -0.05996 0.01016 -0.06482 0.01146 -0.06644 C 0.01328 -0.07014 0.01589 -0.07223 0.01784 -0.07593 C 0.02514 -0.08866 0.01406 -0.07616 0.02566 -0.09167 C 0.02722 -0.09375 0.0293 -0.09422 0.03087 -0.0963 C 0.0392 -0.10695 0.031 -0.09908 0.03725 -0.11019 C 0.03829 -0.11204 0.03999 -0.11274 0.04116 -0.11459 C 0.04298 -0.11737 0.04481 -0.12061 0.04637 -0.12385 C 0.04741 -0.12593 0.0478 -0.12894 0.04897 -0.13079 C 0.05262 -0.13681 0.05666 -0.14167 0.06057 -0.147 C 0.06656 -0.15533 0.06838 -0.1676 0.07607 -0.17223 C 0.08219 -0.18311 0.07841 -0.17732 0.08779 -0.1882 C 0.0973 -0.19908 0.0943 -0.20672 0.10459 -0.21135 C 0.1085 -0.21806 0.11176 -0.21968 0.11619 -0.225 C 0.1171 -0.22732 0.12049 -0.24051 0.1201 -0.225 C 0.11918 -0.18797 0.11905 -0.19121 0.11489 -0.16528 C 0.11228 -0.13241 0.10785 -0.09862 0.10329 -0.06644 C 0.10225 -0.04538 0.10134 -0.03125 0.09808 -0.01135 C 0.09678 0.00509 0.09456 0.02129 0.09157 0.03703 C 0.09027 0.05208 0.08753 0.06736 0.08649 0.0831 C 0.08597 0.09236 0.08154 0.10416 0.08519 0.11064 C 0.08636 0.11273 0.08805 0.07615 0.08909 0.07129 C 0.08988 0.06805 0.09183 0.0655 0.09287 0.06226 C 0.09756 0.04768 0.10225 0.03472 0.1072 0.02083 C 0.11489 -0.0007 0.1085 0.00995 0.11749 -0.00209 C 0.12244 -0.02014 0.12895 -0.03658 0.1369 -0.05024 C 0.14354 -0.07963 0.13455 -0.04445 0.14471 -0.07107 C 0.14602 -0.07454 0.14589 -0.07917 0.14732 -0.08241 C 0.14862 -0.08542 0.15084 -0.08704 0.1524 -0.08936 C 0.15605 -0.09538 0.15982 -0.10093 0.16282 -0.10788 C 0.17012 -0.12547 0.17754 -0.14352 0.18861 -0.15371 C 0.19356 -0.17547 0.18757 -0.15672 0.19903 -0.17223 C 0.20073 -0.17454 0.20138 -0.17848 0.20294 -0.18125 C 0.20529 -0.18565 0.20828 -0.18866 0.21063 -0.19283 C 0.21271 -0.20371 0.21597 -0.20301 0.22105 -0.20903 C 0.21636 -0.17385 0.21063 -0.1382 0.20164 -0.10556 C 0.2002 -0.09306 0.19786 -0.08102 0.19643 -0.06875 C 0.19252 -0.03426 0.19656 -0.0507 0.19122 -0.03195 C 0.18978 -0.01204 0.18001 0.03773 0.18483 0.05254 C 0.18731 0.06064 0.18991 0.03773 0.19252 0.02939 C 0.19473 0.02361 0.19578 0.0162 0.19773 0.00949 C 0.20151 -0.00394 0.20685 -0.01551 0.21193 -0.02732 C 0.21623 -0.0375 0.2204 -0.04584 0.22352 -0.05718 C 0.22456 -0.06088 0.22482 -0.06528 0.22613 -0.06875 C 0.22704 -0.07153 0.22899 -0.07315 0.23003 -0.07593 C 0.23498 -0.08797 0.24059 -0.10024 0.24554 -0.1125 C 0.24944 -0.12223 0.24658 -0.122 0.25205 -0.13079 C 0.25478 -0.13519 0.25843 -0.13774 0.26104 -0.14237 C 0.27107 -0.15996 0.28097 -0.1757 0.29217 -0.19098 C 0.29686 -0.2044 0.30233 -0.21135 0.31027 -0.21806 C 0.31158 -0.22038 0.31275 -0.22292 0.31418 -0.225 C 0.31574 -0.22755 0.31887 -0.23565 0.31926 -0.23195 C 0.32148 -0.21135 0.31301 -0.1845 0.30897 -0.16528 C 0.30689 -0.15556 0.30376 -0.13542 0.30376 -0.13519 C 0.30233 -0.11806 0.29842 -0.10649 0.29608 -0.08936 C 0.2949 -0.08033 0.28956 -0.06482 0.28956 -0.06482 C 0.28709 -0.0382 0.28579 -0.00973 0.27914 0.01342 C 0.27784 0.03148 0.27354 0.06412 0.26885 0.08078 C 0.26976 0.08449 0.26911 0.09212 0.27146 0.09212 C 0.2738 0.09212 0.27289 0.08425 0.27406 0.08078 C 0.2751 0.078 0.27641 0.07546 0.27797 0.07361 C 0.29256 0.05648 0.27875 0.07847 0.29347 0.05763 C 0.30037 0.04745 0.30558 0.03518 0.31418 0.02939 C 0.32043 0.02152 0.32017 0.01412 0.32577 0.00717 C 0.33216 -0.00163 0.3388 -0.00903 0.34518 -0.01806 C 0.35026 -0.02524 0.35183 -0.03125 0.35808 -0.03426 C 0.35938 -0.03658 0.36094 -0.03843 0.36199 -0.04237 C 0.36277 -0.04306 0.36238 -0.0463 0.36329 -0.04792 C 0.36511 -0.05116 0.36785 -0.05325 0.3698 -0.05487 C 0.37449 -0.06112 0.37671 -0.07223 0.38009 -0.08033 C 0.38218 -0.09075 0.38569 -0.10093 0.38921 -0.11019 C 0.39077 -0.12153 0.3926 -0.13195 0.39559 -0.14237 C 0.39729 -0.09005 0.3995 -0.0382 0.3969 0.01342 C 0.39638 0.02476 0.38869 0.06041 0.3853 0.07129 C 0.38374 0.07615 0.38114 0.08009 0.38009 0.08541 C 0.3797 0.08773 0.37749 0.09282 0.37879 0.09212 C 0.415 0.07013 0.36381 0.08171 0.41109 0.07592 C 0.42178 0.06666 0.43115 0.06111 0.43962 0.04629 C 0.4421 0.03333 0.44444 0.01875 0.44861 0.00717 C 0.452 -0.01667 0.45017 -0.00533 0.45382 -0.02732 C 0.45473 -0.07593 0.45616 -0.09051 0.45382 -0.13311 C 0.45317 -0.14375 0.44991 -0.15463 0.44861 -0.16528 C 0.44613 -0.18612 0.44184 -0.20533 0.43311 -0.22038 C 0.43089 -0.23218 0.4137 -0.25 0.40601 -0.25255 C 0.39963 -0.25463 0.39312 -0.25417 0.38661 -0.25487 C 0.36446 -0.27454 0.38986 -0.2544 0.35938 -0.26875 C 0.32838 -0.28334 0.37645 -0.26945 0.34258 -0.27801 C 0.33607 -0.28241 0.33112 -0.28774 0.32447 -0.29167 C 0.32109 -0.29375 0.31418 -0.2963 0.31418 -0.29607 C 0.30363 -0.31019 0.31314 -0.30024 0.29217 -0.30556 C 0.25999 -0.31366 0.22782 -0.31505 0.19512 -0.3169 C 0.14419 -0.33982 -0.15123 -0.31783 -0.22783 -0.3169 C -0.24463 -0.31065 -0.26143 -0.30996 -0.27837 -0.30556 C -0.29009 -0.297 -0.3026 -0.29885 -0.31458 -0.29167 C -0.32656 -0.2845 -0.33737 -0.27176 -0.34949 -0.26644 C -0.3577 -0.25186 -0.35275 -0.25973 -0.36499 -0.24352 C -0.36564 -0.24283 -0.37385 -0.23426 -0.37541 -0.23195 C -0.38479 -0.2169 -0.39208 -0.20024 -0.39612 -0.1794 C -0.39938 -0.13889 -0.40198 -0.10047 -0.40381 -0.0595 C -0.4029 0.03634 -0.41019 0.05949 -0.39221 0.12199 C -0.39013 0.1368 -0.38922 0.14328 -0.3844 0.15648 C -0.38166 0.17083 -0.37736 0.18819 -0.3702 0.19791 C -0.36408 0.21412 -0.36759 0.20879 -0.36108 0.21643 C -0.36069 0.21944 -0.36069 0.22291 -0.35978 0.22546 C -0.359 0.22777 -0.35717 0.22824 -0.356 0.23009 C -0.34649 0.2449 -0.3349 0.26134 -0.32226 0.26689 C -0.30794 0.28449 -0.33269 0.25486 -0.31197 0.27384 C -0.31028 0.27523 -0.30976 0.27824 -0.30807 0.27962 C -0.30416 0.28425 -0.29204 0.28819 -0.28736 0.28981 C -0.27654 0.29768 -0.27589 0.29907 -0.26287 0.30023 C -0.2415 0.31666 -0.21662 0.31597 -0.19422 0.31759 C -0.16426 0.32175 -0.13482 0.33148 -0.10499 0.33819 C -0.08597 0.34236 -0.06709 0.34421 -0.04807 0.34976 C 0.13403 0.34699 0.1395 0.37407 0.24046 0.33819 C 0.24957 0.33148 0.25921 0.3287 0.26885 0.32314 C 0.27497 0.32152 0.27068 0.32175 0.27667 0.31759 C 0.28357 0.31157 0.28631 0.31157 0.29477 0.30833 C 0.30285 0.29861 0.30806 0.29745 0.31666 0.28981 C 0.32265 0.28472 0.32265 0.278 0.32968 0.27615 C 0.33463 0.27037 0.34023 0.26828 0.34518 0.26226 C 0.34714 0.25972 0.34831 0.25486 0.35039 0.253 C 0.35235 0.25069 0.35482 0.25046 0.35678 0.24861 C 0.36277 0.24282 0.36928 0.23356 0.37488 0.22777 C 0.37983 0.21481 0.37475 0.22615 0.3814 0.21643 C 0.38556 0.21041 0.38726 0.20324 0.39169 0.19791 C 0.39729 0.1824 0.4025 0.17083 0.40862 0.15648 C 0.41149 0.14189 0.40771 0.15787 0.4137 0.14282 C 0.41852 0.13078 0.41513 0.12824 0.42412 0.1243 C 0.42647 0.11875 0.42972 0.11412 0.43181 0.10833 C 0.43259 0.10625 0.43246 0.10347 0.43311 0.10138 C 0.43506 0.09444 0.43715 0.08726 0.43962 0.08078 C 0.44184 0.06898 0.43962 0.05833 0.43962 0.04629 L -0.07777 -0.18125 L -0.04677 0.00023 " pathEditMode="relative" rAng="0" ptsTypes="ffffffffffffffffffffffffffffffffffffffffffffffffffffffffffffffffffffffffffffffffffffffffffffffffffffffffffffffffffffffffffffffff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1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76467" y="4542158"/>
            <a:ext cx="3464653" cy="19714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79315" y="-101057"/>
            <a:ext cx="10092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AR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Opciones de extracción</a:t>
            </a:r>
            <a:endParaRPr lang="es-AR" sz="5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Llamada de flecha a la derecha 8"/>
          <p:cNvSpPr/>
          <p:nvPr/>
        </p:nvSpPr>
        <p:spPr>
          <a:xfrm>
            <a:off x="212511" y="1513232"/>
            <a:ext cx="4263955" cy="2388902"/>
          </a:xfrm>
          <a:prstGeom prst="rightArrowCallout">
            <a:avLst>
              <a:gd name="adj1" fmla="val 21920"/>
              <a:gd name="adj2" fmla="val 50000"/>
              <a:gd name="adj3" fmla="val 8405"/>
              <a:gd name="adj4" fmla="val 95291"/>
            </a:avLst>
          </a:prstGeom>
          <a:solidFill>
            <a:srgbClr val="005229"/>
          </a:solidFill>
          <a:ln w="76200">
            <a:solidFill>
              <a:srgbClr val="FF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AR" sz="2800" b="1" dirty="0" smtClean="0"/>
              <a:t>Extracción/Adelanto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800" b="1" dirty="0" smtClean="0"/>
              <a:t>Tarjeta de crédito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800" b="1" dirty="0" smtClean="0"/>
              <a:t>Adelanto en un pago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36" y="1151204"/>
            <a:ext cx="3328189" cy="30796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Llamada de flecha a la derecha 8"/>
          <p:cNvSpPr/>
          <p:nvPr/>
        </p:nvSpPr>
        <p:spPr>
          <a:xfrm flipH="1">
            <a:off x="8228336" y="1756224"/>
            <a:ext cx="3645216" cy="1902918"/>
          </a:xfrm>
          <a:prstGeom prst="rightArrowCallout">
            <a:avLst>
              <a:gd name="adj1" fmla="val 21920"/>
              <a:gd name="adj2" fmla="val 50000"/>
              <a:gd name="adj3" fmla="val 8405"/>
              <a:gd name="adj4" fmla="val 95291"/>
            </a:avLst>
          </a:prstGeom>
          <a:solidFill>
            <a:srgbClr val="005229"/>
          </a:solidFill>
          <a:ln w="76200">
            <a:solidFill>
              <a:srgbClr val="FF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Limite de extracción diario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(24hs)</a:t>
            </a:r>
          </a:p>
          <a:p>
            <a:pPr algn="ctr"/>
            <a:r>
              <a:rPr lang="es-AR" sz="2800" b="1" dirty="0" smtClean="0"/>
              <a:t>$10.000,</a:t>
            </a:r>
            <a:r>
              <a:rPr lang="es-AR" sz="2000" b="1" dirty="0" smtClean="0"/>
              <a:t>00</a:t>
            </a:r>
            <a:endParaRPr lang="es-A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01895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63" y="1507320"/>
            <a:ext cx="2720453" cy="24117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3" y="-18766"/>
            <a:ext cx="1073626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81" y="4409295"/>
            <a:ext cx="3326140" cy="189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lamada de flecha a la izquierda 9"/>
          <p:cNvSpPr/>
          <p:nvPr/>
        </p:nvSpPr>
        <p:spPr>
          <a:xfrm>
            <a:off x="6919417" y="1507318"/>
            <a:ext cx="5036025" cy="2122986"/>
          </a:xfrm>
          <a:prstGeom prst="leftArrowCallout">
            <a:avLst>
              <a:gd name="adj1" fmla="val 11821"/>
              <a:gd name="adj2" fmla="val 48201"/>
              <a:gd name="adj3" fmla="val 31075"/>
              <a:gd name="adj4" fmla="val 88886"/>
            </a:avLst>
          </a:prstGeom>
          <a:solidFill>
            <a:srgbClr val="AB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Extracción/adelanto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Recargable</a:t>
            </a:r>
          </a:p>
        </p:txBody>
      </p:sp>
      <p:sp>
        <p:nvSpPr>
          <p:cNvPr id="16" name="Llamada de flecha a la izquierda 9"/>
          <p:cNvSpPr/>
          <p:nvPr/>
        </p:nvSpPr>
        <p:spPr>
          <a:xfrm flipH="1">
            <a:off x="120558" y="2105866"/>
            <a:ext cx="3969223" cy="1214651"/>
          </a:xfrm>
          <a:prstGeom prst="leftArrowCallout">
            <a:avLst>
              <a:gd name="adj1" fmla="val 14068"/>
              <a:gd name="adj2" fmla="val 48201"/>
              <a:gd name="adj3" fmla="val 31075"/>
              <a:gd name="adj4" fmla="val 90491"/>
            </a:avLst>
          </a:prstGeom>
          <a:solidFill>
            <a:srgbClr val="AB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</a:t>
            </a:r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Diario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(24hs)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2.000,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468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6721" y="3792878"/>
            <a:ext cx="4745571" cy="2700331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2158007" y="0"/>
            <a:ext cx="6943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AR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Tarjeta Ticket Nación</a:t>
            </a:r>
            <a:endParaRPr lang="es-AR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84" y="4184506"/>
            <a:ext cx="4370324" cy="191707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3773" y="910019"/>
            <a:ext cx="11573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latin typeface="Times New Roman" pitchFamily="18" charset="0"/>
                <a:cs typeface="Times New Roman" pitchFamily="18" charset="0"/>
              </a:rPr>
              <a:t>Las extracciones de efectivo </a:t>
            </a:r>
            <a:r>
              <a:rPr lang="es-AR" sz="3600" b="1" dirty="0" smtClean="0">
                <a:latin typeface="Times New Roman" pitchFamily="18" charset="0"/>
                <a:cs typeface="Times New Roman" pitchFamily="18" charset="0"/>
              </a:rPr>
              <a:t>no pueden realizarse por distintos redes en el mismo día </a:t>
            </a:r>
          </a:p>
          <a:p>
            <a:pPr algn="ctr"/>
            <a:r>
              <a:rPr lang="es-AR" sz="3600" b="1" dirty="0" smtClean="0">
                <a:latin typeface="Times New Roman" pitchFamily="18" charset="0"/>
                <a:cs typeface="Times New Roman" pitchFamily="18" charset="0"/>
              </a:rPr>
              <a:t>Las compras por 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DEBITO AUTOMÁTICO</a:t>
            </a:r>
            <a:r>
              <a:rPr lang="es-AR" sz="3600" b="1" dirty="0" smtClean="0">
                <a:latin typeface="Times New Roman" pitchFamily="18" charset="0"/>
                <a:cs typeface="Times New Roman" pitchFamily="18" charset="0"/>
              </a:rPr>
              <a:t>, no tienen límite diario y no afectan el monto de extracción en efectivo.</a:t>
            </a:r>
          </a:p>
        </p:txBody>
      </p:sp>
    </p:spTree>
    <p:extLst>
      <p:ext uri="{BB962C8B-B14F-4D97-AF65-F5344CB8AC3E}">
        <p14:creationId xmlns="" xmlns:p14="http://schemas.microsoft.com/office/powerpoint/2010/main" val="23493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69774" y="477079"/>
            <a:ext cx="810317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sto MT"/>
              </a:rPr>
              <a:t>El 0810-666-4803 que tiene la tarjeta,</a:t>
            </a:r>
          </a:p>
          <a:p>
            <a:pPr algn="ctr"/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sto MT"/>
              </a:rPr>
              <a:t> </a:t>
            </a:r>
            <a:r>
              <a:rPr lang="es-ES" sz="5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sto MT"/>
              </a:rPr>
              <a:t>sólo</a:t>
            </a:r>
          </a:p>
          <a:p>
            <a:pPr algn="ctr"/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sto MT"/>
              </a:rPr>
              <a:t> debe ser utilizado para </a:t>
            </a:r>
            <a:r>
              <a:rPr lang="es-ES" sz="5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sto MT"/>
              </a:rPr>
              <a:t>consulta</a:t>
            </a:r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sto MT"/>
              </a:rPr>
              <a:t> de saldo </a:t>
            </a:r>
          </a:p>
          <a:p>
            <a:pPr algn="ctr"/>
            <a:r>
              <a:rPr lang="es-E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sto MT"/>
              </a:rPr>
              <a:t>o por extravío de TARJETA.</a:t>
            </a:r>
            <a:endParaRPr lang="es-A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sto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016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flythrough hasBounce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4162</TotalTime>
  <Words>1089</Words>
  <Application>Microsoft Office PowerPoint</Application>
  <PresentationFormat>Personalizado</PresentationFormat>
  <Paragraphs>239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Elemental</vt:lpstr>
      <vt:lpstr>DGE - UCPP  (UNIDAD COORDINADORA DE PROGRAMAS Y PROYECTOS) </vt:lpstr>
      <vt:lpstr>Diapositiva 2</vt:lpstr>
      <vt:lpstr>Diapositiva 3</vt:lpstr>
      <vt:lpstr>Cada ESCUELA  debe tramitar su tarjeta  Ticket Nación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Creación de un NUEVO usuario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Verificación del CAI</vt:lpstr>
      <vt:lpstr> </vt:lpstr>
      <vt:lpstr>Devolución</vt:lpstr>
      <vt:lpstr>Diapositiva 41</vt:lpstr>
      <vt:lpstr>DISTRIBUCIÓN DE GASTOS Mendoza Educa 2018</vt:lpstr>
      <vt:lpstr>Diapositiva 43</vt:lpstr>
      <vt:lpstr>Diapositiva 44</vt:lpstr>
      <vt:lpstr>Bienes de Capital</vt:lpstr>
      <vt:lpstr>Diapositiva 46</vt:lpstr>
      <vt:lpstr>GASTOS OPERATIVOS 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Fernando Torres</dc:creator>
  <cp:lastModifiedBy>monica</cp:lastModifiedBy>
  <cp:revision>234</cp:revision>
  <dcterms:created xsi:type="dcterms:W3CDTF">2017-06-22T17:39:07Z</dcterms:created>
  <dcterms:modified xsi:type="dcterms:W3CDTF">2018-10-22T13:56:31Z</dcterms:modified>
</cp:coreProperties>
</file>