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7" r:id="rId5"/>
    <p:sldId id="275" r:id="rId6"/>
    <p:sldId id="286" r:id="rId7"/>
    <p:sldId id="305" r:id="rId8"/>
    <p:sldId id="284" r:id="rId9"/>
    <p:sldId id="285" r:id="rId10"/>
    <p:sldId id="287" r:id="rId11"/>
    <p:sldId id="288" r:id="rId12"/>
    <p:sldId id="289" r:id="rId13"/>
    <p:sldId id="290" r:id="rId14"/>
    <p:sldId id="291" r:id="rId15"/>
    <p:sldId id="294" r:id="rId16"/>
    <p:sldId id="297" r:id="rId17"/>
    <p:sldId id="295" r:id="rId18"/>
    <p:sldId id="298" r:id="rId19"/>
    <p:sldId id="296" r:id="rId20"/>
    <p:sldId id="307" r:id="rId21"/>
    <p:sldId id="300" r:id="rId22"/>
    <p:sldId id="299" r:id="rId23"/>
    <p:sldId id="311" r:id="rId24"/>
    <p:sldId id="312" r:id="rId25"/>
    <p:sldId id="328" r:id="rId26"/>
    <p:sldId id="314" r:id="rId27"/>
    <p:sldId id="325" r:id="rId28"/>
    <p:sldId id="315" r:id="rId29"/>
    <p:sldId id="316" r:id="rId30"/>
    <p:sldId id="330" r:id="rId31"/>
    <p:sldId id="317" r:id="rId32"/>
    <p:sldId id="326" r:id="rId33"/>
    <p:sldId id="319" r:id="rId34"/>
    <p:sldId id="320" r:id="rId35"/>
    <p:sldId id="318" r:id="rId36"/>
    <p:sldId id="324" r:id="rId3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364" autoAdjust="0"/>
  </p:normalViewPr>
  <p:slideViewPr>
    <p:cSldViewPr>
      <p:cViewPr>
        <p:scale>
          <a:sx n="105" d="100"/>
          <a:sy n="105" d="100"/>
        </p:scale>
        <p:origin x="-78" y="-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6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Avanzado</c:v>
                </c:pt>
                <c:pt idx="1">
                  <c:v>Satisfactorio</c:v>
                </c:pt>
                <c:pt idx="2">
                  <c:v>Básico</c:v>
                </c:pt>
                <c:pt idx="3">
                  <c:v>Por debajo del Básico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>
                  <c:v>0.17599999999999999</c:v>
                </c:pt>
                <c:pt idx="1">
                  <c:v>0.48199999999999998</c:v>
                </c:pt>
                <c:pt idx="2">
                  <c:v>0.193</c:v>
                </c:pt>
                <c:pt idx="3">
                  <c:v>0.14899999999999999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87-4DE8-85C1-3147BF63A0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413504"/>
        <c:axId val="43416192"/>
      </c:barChart>
      <c:catAx>
        <c:axId val="4341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AR"/>
          </a:p>
        </c:txPr>
        <c:crossAx val="43416192"/>
        <c:crosses val="autoZero"/>
        <c:auto val="1"/>
        <c:lblAlgn val="ctr"/>
        <c:lblOffset val="100"/>
        <c:noMultiLvlLbl val="0"/>
      </c:catAx>
      <c:valAx>
        <c:axId val="4341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AR"/>
          </a:p>
        </c:txPr>
        <c:crossAx val="4341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79160711466483E-2"/>
          <c:y val="0.13112154754791"/>
          <c:w val="0.77900366960062084"/>
          <c:h val="0.67527961952416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Avanzado - Satisfactorio</c:v>
                </c:pt>
                <c:pt idx="1">
                  <c:v>Básico - Por debajo del básico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8B-484B-A236-296EC798CFC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Avanzado - Satisfactorio</c:v>
                </c:pt>
                <c:pt idx="1">
                  <c:v>Básico - Por debajo del básico</c:v>
                </c:pt>
              </c:strCache>
            </c:strRef>
          </c:cat>
          <c:val>
            <c:numRef>
              <c:f>Hoja1!$C$2:$C$3</c:f>
              <c:numCache>
                <c:formatCode>0.00%</c:formatCode>
                <c:ptCount val="2"/>
                <c:pt idx="0">
                  <c:v>0.65800000000000003</c:v>
                </c:pt>
                <c:pt idx="1">
                  <c:v>0.34200000000000003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9E-4354-BC0A-A271A7B0C6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595264"/>
        <c:axId val="45597056"/>
      </c:barChart>
      <c:catAx>
        <c:axId val="4559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5597056"/>
        <c:crosses val="autoZero"/>
        <c:auto val="1"/>
        <c:lblAlgn val="ctr"/>
        <c:lblOffset val="100"/>
        <c:noMultiLvlLbl val="0"/>
      </c:catAx>
      <c:valAx>
        <c:axId val="4559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AR"/>
          </a:p>
        </c:txPr>
        <c:crossAx val="4559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Avanzado</c:v>
                </c:pt>
                <c:pt idx="1">
                  <c:v>Satisfactorio</c:v>
                </c:pt>
                <c:pt idx="2">
                  <c:v>Básico</c:v>
                </c:pt>
                <c:pt idx="3">
                  <c:v>Por debajo del básico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 formatCode="0.00%">
                  <c:v>4.2000000000000003E-2</c:v>
                </c:pt>
                <c:pt idx="1">
                  <c:v>0.28999999999999998</c:v>
                </c:pt>
                <c:pt idx="2" formatCode="0.00%">
                  <c:v>0.28799999999999998</c:v>
                </c:pt>
                <c:pt idx="3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64-4A40-97C2-B907A25047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641728"/>
        <c:axId val="45644416"/>
      </c:barChart>
      <c:catAx>
        <c:axId val="4564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AR"/>
          </a:p>
        </c:txPr>
        <c:crossAx val="45644416"/>
        <c:crosses val="autoZero"/>
        <c:auto val="1"/>
        <c:lblAlgn val="ctr"/>
        <c:lblOffset val="100"/>
        <c:noMultiLvlLbl val="0"/>
      </c:catAx>
      <c:valAx>
        <c:axId val="4564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AR"/>
          </a:p>
        </c:txPr>
        <c:crossAx val="4564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Avanzado - Satisfactorio</c:v>
                </c:pt>
                <c:pt idx="1">
                  <c:v>Básico - Por debajo del básico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0.30599999999999999</c:v>
                </c:pt>
                <c:pt idx="1">
                  <c:v>0.69399999999999995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F2-44EC-821C-161F0C45953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Avanzado - Satisfactorio</c:v>
                </c:pt>
                <c:pt idx="1">
                  <c:v>Básico - Por debajo del básico</c:v>
                </c:pt>
              </c:strCache>
            </c:strRef>
          </c:cat>
          <c:val>
            <c:numRef>
              <c:f>Hoja1!$C$2:$C$3</c:f>
              <c:numCache>
                <c:formatCode>0.00%</c:formatCode>
                <c:ptCount val="2"/>
                <c:pt idx="0">
                  <c:v>0.33200000000000002</c:v>
                </c:pt>
                <c:pt idx="1">
                  <c:v>0.66800000000000004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F2-44EC-821C-161F0C4595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704704"/>
        <c:axId val="45706240"/>
      </c:barChart>
      <c:catAx>
        <c:axId val="4570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AR"/>
          </a:p>
        </c:txPr>
        <c:crossAx val="45706240"/>
        <c:crosses val="autoZero"/>
        <c:auto val="1"/>
        <c:lblAlgn val="ctr"/>
        <c:lblOffset val="100"/>
        <c:noMultiLvlLbl val="0"/>
      </c:catAx>
      <c:valAx>
        <c:axId val="4570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AR"/>
          </a:p>
        </c:txPr>
        <c:crossAx val="4570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Avanzado</c:v>
                </c:pt>
                <c:pt idx="1">
                  <c:v>Satisfactorio</c:v>
                </c:pt>
                <c:pt idx="2">
                  <c:v>Básico</c:v>
                </c:pt>
                <c:pt idx="3">
                  <c:v>Por debajo del Básico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>
                  <c:v>0.185</c:v>
                </c:pt>
                <c:pt idx="1">
                  <c:v>0.48699999999999999</c:v>
                </c:pt>
                <c:pt idx="2">
                  <c:v>0.215</c:v>
                </c:pt>
                <c:pt idx="3">
                  <c:v>0.113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2E-4654-BF3E-6F11849F23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62208"/>
        <c:axId val="45745664"/>
      </c:barChart>
      <c:catAx>
        <c:axId val="4606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AR"/>
          </a:p>
        </c:txPr>
        <c:crossAx val="45745664"/>
        <c:crosses val="autoZero"/>
        <c:auto val="1"/>
        <c:lblAlgn val="ctr"/>
        <c:lblOffset val="100"/>
        <c:noMultiLvlLbl val="0"/>
      </c:catAx>
      <c:valAx>
        <c:axId val="4574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AR"/>
          </a:p>
        </c:txPr>
        <c:crossAx val="4606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ONE 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Avanzado - Satisfactorio</c:v>
                </c:pt>
                <c:pt idx="1">
                  <c:v>Básico - Por debajo del básico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0.57099999999999995</c:v>
                </c:pt>
                <c:pt idx="1">
                  <c:v>0.42899999999999999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3F-4028-9F3E-DEA6A09E91F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APRENDER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Avanzado - Satisfactorio</c:v>
                </c:pt>
                <c:pt idx="1">
                  <c:v>Básico - Por debajo del básico</c:v>
                </c:pt>
              </c:strCache>
            </c:strRef>
          </c:cat>
          <c:val>
            <c:numRef>
              <c:f>Hoja1!$C$2:$C$3</c:f>
              <c:numCache>
                <c:formatCode>0.00%</c:formatCode>
                <c:ptCount val="2"/>
                <c:pt idx="0">
                  <c:v>0.67200000000000004</c:v>
                </c:pt>
                <c:pt idx="1">
                  <c:v>0.32800000000000001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3F-4028-9F3E-DEA6A09E91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896064"/>
        <c:axId val="45897600"/>
      </c:barChart>
      <c:catAx>
        <c:axId val="4589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AR"/>
          </a:p>
        </c:txPr>
        <c:crossAx val="45897600"/>
        <c:crosses val="autoZero"/>
        <c:auto val="1"/>
        <c:lblAlgn val="ctr"/>
        <c:lblOffset val="100"/>
        <c:noMultiLvlLbl val="0"/>
      </c:catAx>
      <c:valAx>
        <c:axId val="4589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AR"/>
          </a:p>
        </c:txPr>
        <c:crossAx val="4589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851128114311971"/>
          <c:y val="0.17769594494953098"/>
          <c:w val="0.22868690265367092"/>
          <c:h val="0.183508436461074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Avanzado</c:v>
                </c:pt>
                <c:pt idx="1">
                  <c:v>Satisfactorio</c:v>
                </c:pt>
                <c:pt idx="2">
                  <c:v>Básico</c:v>
                </c:pt>
                <c:pt idx="3">
                  <c:v>Por debajo del básico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>
                  <c:v>0.28599999999999998</c:v>
                </c:pt>
                <c:pt idx="1">
                  <c:v>0.40899999999999997</c:v>
                </c:pt>
                <c:pt idx="2">
                  <c:v>0.191</c:v>
                </c:pt>
                <c:pt idx="3">
                  <c:v>0.114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6B-4C01-85A6-3A812F6A7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988480"/>
        <c:axId val="45990272"/>
      </c:barChart>
      <c:catAx>
        <c:axId val="4598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5990272"/>
        <c:crosses val="autoZero"/>
        <c:auto val="1"/>
        <c:lblAlgn val="ctr"/>
        <c:lblOffset val="100"/>
        <c:noMultiLvlLbl val="0"/>
      </c:catAx>
      <c:valAx>
        <c:axId val="4599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AR"/>
          </a:p>
        </c:txPr>
        <c:crossAx val="4598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ONE 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Avanzado - Satisfactorio</c:v>
                </c:pt>
                <c:pt idx="1">
                  <c:v>Básico - por debajo del Básico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0.52800000000000002</c:v>
                </c:pt>
                <c:pt idx="1">
                  <c:v>0.47199999999999998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81-4B39-BF30-03943F1EE34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APRENDER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Avanzado - Satisfactorio</c:v>
                </c:pt>
                <c:pt idx="1">
                  <c:v>Básico - por debajo del Básico</c:v>
                </c:pt>
              </c:strCache>
            </c:strRef>
          </c:cat>
          <c:val>
            <c:numRef>
              <c:f>Hoja1!$C$2:$C$3</c:f>
              <c:numCache>
                <c:formatCode>0.00%</c:formatCode>
                <c:ptCount val="2"/>
                <c:pt idx="0">
                  <c:v>0.69499999999999995</c:v>
                </c:pt>
                <c:pt idx="1">
                  <c:v>0.30499999999999999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81-4B39-BF30-03943F1EE3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74880"/>
        <c:axId val="46088960"/>
      </c:barChart>
      <c:catAx>
        <c:axId val="4607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AR"/>
          </a:p>
        </c:txPr>
        <c:crossAx val="46088960"/>
        <c:crosses val="autoZero"/>
        <c:auto val="1"/>
        <c:lblAlgn val="ctr"/>
        <c:lblOffset val="100"/>
        <c:noMultiLvlLbl val="0"/>
      </c:catAx>
      <c:valAx>
        <c:axId val="4608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AR"/>
          </a:p>
        </c:txPr>
        <c:crossAx val="4607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463E3E-711E-4F58-8AE0-DC61FACDBF99}" type="datetime1">
              <a:rPr lang="es-ES" smtClean="0"/>
              <a:t>26/06/2018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EB00-82B1-401B-8941-0136CEB769BF}" type="datetime1">
              <a:rPr lang="es-ES" smtClean="0"/>
              <a:pPr/>
              <a:t>26/06/2018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95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Fuente,</a:t>
            </a:r>
            <a:r>
              <a:rPr lang="es-AR" baseline="0" dirty="0" smtClean="0"/>
              <a:t> Ministerio de Educación y Deportes. Secretaria de Evaluación Educativa. Buenos Aires. 2018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13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080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" dirty="0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9" name="Marcador de posición de imagen 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4880ED-3A1F-41D7-8E0F-3E84A3671A68}" type="datetime1">
              <a:rPr lang="es-ES" noProof="0" smtClean="0"/>
              <a:t>26/06/2018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EDA9D-402E-447F-8608-B13BDCE806AF}" type="datetime1">
              <a:rPr lang="es-ES" noProof="0" smtClean="0"/>
              <a:t>26/06/2018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63CB7-5045-4CEF-B79F-27107AB243FE}" type="datetime1">
              <a:rPr lang="es-ES" smtClean="0"/>
              <a:t>26/06/2018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9DCFD-D8F9-414E-9E96-7D491AABB19D}" type="datetime1">
              <a:rPr lang="es-ES" noProof="0" smtClean="0"/>
              <a:t>26/06/2018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DC470-416A-4546-A563-4B4E55AB4D83}" type="datetime1">
              <a:rPr lang="es-ES" noProof="0" smtClean="0"/>
              <a:t>26/06/2018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C4896-5E98-4568-A150-68B4B98096D1}" type="datetime1">
              <a:rPr lang="es-ES" noProof="0" smtClean="0"/>
              <a:t>26/06/2018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66EFE2-9FD9-4DB0-985D-5B493B715C4B}" type="datetime1">
              <a:rPr lang="es-ES" noProof="0" smtClean="0"/>
              <a:t>26/06/2018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72A82-7894-4BC5-A8EB-CEEDC3F58109}" type="datetime1">
              <a:rPr lang="es-ES" noProof="0" smtClean="0"/>
              <a:t>26/06/2018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posición de imagen 11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D700C6-E75F-4D68-A30E-3C7F7C317FC4}" type="datetime1">
              <a:rPr lang="es-ES" noProof="0" smtClean="0"/>
              <a:t>26/06/2018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</a:t>
            </a:r>
            <a:r>
              <a:rPr lang="es-ES" noProof="0" dirty="0"/>
              <a:t>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414C5AF-B895-40B7-9EF1-1A87E3FED2CF}" type="datetime1">
              <a:rPr lang="es-ES" noProof="0" smtClean="0"/>
              <a:t>26/06/2018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7448" y="116632"/>
            <a:ext cx="8712968" cy="453650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s-ES" sz="3200" b="1" dirty="0" smtClean="0">
                <a:latin typeface="+mn-lt"/>
              </a:rPr>
              <a:t/>
            </a:r>
            <a:br>
              <a:rPr lang="es-ES" sz="3200" b="1" dirty="0" smtClean="0">
                <a:latin typeface="+mn-lt"/>
              </a:rPr>
            </a:br>
            <a:r>
              <a:rPr lang="es-ES" sz="3200" b="1" dirty="0">
                <a:latin typeface="+mn-lt"/>
              </a:rPr>
              <a:t/>
            </a:r>
            <a:br>
              <a:rPr lang="es-ES" sz="3200" b="1" dirty="0">
                <a:latin typeface="+mn-lt"/>
              </a:rPr>
            </a:br>
            <a:r>
              <a:rPr lang="es-ES" sz="3200" b="1" dirty="0" smtClean="0">
                <a:latin typeface="+mn-lt"/>
              </a:rPr>
              <a:t/>
            </a:r>
            <a:br>
              <a:rPr lang="es-ES" sz="3200" b="1" dirty="0" smtClean="0">
                <a:latin typeface="+mn-lt"/>
              </a:rPr>
            </a:br>
            <a:r>
              <a:rPr lang="es-AR" sz="4000" b="1" dirty="0">
                <a:latin typeface="+mn-lt"/>
              </a:rPr>
              <a:t>Dirección de </a:t>
            </a:r>
            <a:r>
              <a:rPr lang="es-AR" sz="4000" b="1" dirty="0" smtClean="0">
                <a:latin typeface="+mn-lt"/>
              </a:rPr>
              <a:t>Planificación  y Evaluación</a:t>
            </a:r>
            <a:br>
              <a:rPr lang="es-AR" sz="4000" b="1" dirty="0" smtClean="0">
                <a:latin typeface="+mn-lt"/>
              </a:rPr>
            </a:br>
            <a:r>
              <a:rPr lang="es-AR" sz="4000" b="1" dirty="0" smtClean="0">
                <a:latin typeface="+mn-lt"/>
              </a:rPr>
              <a:t>de </a:t>
            </a:r>
            <a:r>
              <a:rPr lang="es-AR" sz="4000" b="1" dirty="0">
                <a:latin typeface="+mn-lt"/>
              </a:rPr>
              <a:t>la </a:t>
            </a:r>
            <a:r>
              <a:rPr lang="es-AR" sz="4000" b="1" dirty="0" smtClean="0">
                <a:latin typeface="+mn-lt"/>
              </a:rPr>
              <a:t>Calidad Educativa</a:t>
            </a:r>
            <a:r>
              <a:rPr lang="es-AR" sz="4000" b="1" dirty="0">
                <a:latin typeface="+mn-lt"/>
              </a:rPr>
              <a:t> </a:t>
            </a:r>
            <a:r>
              <a:rPr lang="es-AR" sz="4000" b="1" dirty="0" smtClean="0">
                <a:latin typeface="+mn-lt"/>
              </a:rPr>
              <a:t/>
            </a:r>
            <a:br>
              <a:rPr lang="es-AR" sz="4000" b="1" dirty="0" smtClean="0">
                <a:latin typeface="+mn-lt"/>
              </a:rPr>
            </a:br>
            <a:r>
              <a:rPr lang="es-AR" sz="4000" b="1" dirty="0" smtClean="0">
                <a:latin typeface="+mn-lt"/>
              </a:rPr>
              <a:t>de la Provincia de Mendoza.</a:t>
            </a:r>
            <a:br>
              <a:rPr lang="es-AR" sz="4000" b="1" dirty="0" smtClean="0">
                <a:latin typeface="+mn-lt"/>
              </a:rPr>
            </a:br>
            <a:r>
              <a:rPr lang="es-AR" sz="3200" b="1" dirty="0">
                <a:latin typeface="+mn-lt"/>
              </a:rPr>
              <a:t/>
            </a:r>
            <a:br>
              <a:rPr lang="es-AR" sz="3200" b="1" dirty="0">
                <a:latin typeface="+mn-lt"/>
              </a:rPr>
            </a:br>
            <a:r>
              <a:rPr lang="es-AR" sz="3200" b="1" dirty="0">
                <a:latin typeface="+mn-lt"/>
              </a:rPr>
              <a:t/>
            </a:r>
            <a:br>
              <a:rPr lang="es-AR" sz="3200" b="1" dirty="0">
                <a:latin typeface="+mn-lt"/>
              </a:rPr>
            </a:br>
            <a:endParaRPr lang="es-ES" sz="3200" b="1" dirty="0"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0770"/>
            <a:ext cx="3699924" cy="12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399578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latin typeface="+mn-lt"/>
              </a:rPr>
              <a:t>Las evaluaciones constaron de 2 partes.</a:t>
            </a:r>
            <a:endParaRPr lang="es-AR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4353624" cy="4280607"/>
          </a:xfrm>
        </p:spPr>
        <p:txBody>
          <a:bodyPr>
            <a:normAutofit/>
          </a:bodyPr>
          <a:lstStyle/>
          <a:p>
            <a:pPr algn="just"/>
            <a:r>
              <a:rPr lang="es-AR" b="1" dirty="0" smtClean="0"/>
              <a:t>Objeto de </a:t>
            </a:r>
            <a:r>
              <a:rPr lang="es-AR" sz="1800" b="1" dirty="0" smtClean="0"/>
              <a:t>Estudio</a:t>
            </a:r>
            <a:r>
              <a:rPr lang="es-AR" b="1" dirty="0" smtClean="0"/>
              <a:t> </a:t>
            </a:r>
          </a:p>
          <a:p>
            <a:pPr marL="0" indent="0" algn="just">
              <a:buNone/>
            </a:pPr>
            <a:r>
              <a:rPr lang="es-AR" b="1" dirty="0" smtClean="0"/>
              <a:t>Procesado según niveles de desempeño.</a:t>
            </a:r>
          </a:p>
          <a:p>
            <a:pPr algn="just"/>
            <a:r>
              <a:rPr lang="es-AR" b="1" dirty="0" smtClean="0"/>
              <a:t>AVANZADO</a:t>
            </a:r>
          </a:p>
          <a:p>
            <a:pPr algn="just"/>
            <a:r>
              <a:rPr lang="es-AR" b="1" dirty="0" smtClean="0"/>
              <a:t>SATISFACTORIO</a:t>
            </a:r>
          </a:p>
          <a:p>
            <a:pPr algn="just"/>
            <a:r>
              <a:rPr lang="es-AR" b="1" dirty="0" smtClean="0">
                <a:solidFill>
                  <a:srgbClr val="7030A0"/>
                </a:solidFill>
              </a:rPr>
              <a:t>BÁSICO</a:t>
            </a:r>
          </a:p>
          <a:p>
            <a:pPr algn="just"/>
            <a:r>
              <a:rPr lang="es-AR" b="1" dirty="0" smtClean="0">
                <a:solidFill>
                  <a:srgbClr val="7030A0"/>
                </a:solidFill>
              </a:rPr>
              <a:t>POR DEBAJO DEL BÁSICO</a:t>
            </a:r>
            <a:endParaRPr lang="es-AR" b="1" dirty="0">
              <a:solidFill>
                <a:srgbClr val="7030A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87888" y="764704"/>
            <a:ext cx="4968552" cy="55525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b="1" dirty="0" smtClean="0"/>
              <a:t>Factores asociados al aprendizaje.</a:t>
            </a:r>
          </a:p>
          <a:p>
            <a:pPr marL="0" indent="0" algn="just">
              <a:buNone/>
            </a:pPr>
            <a:r>
              <a:rPr lang="es-AR" sz="1800" b="1" dirty="0" smtClean="0"/>
              <a:t>Características</a:t>
            </a:r>
            <a:r>
              <a:rPr lang="es-AR" b="1" dirty="0" smtClean="0"/>
              <a:t>:</a:t>
            </a:r>
          </a:p>
          <a:p>
            <a:pPr algn="just"/>
            <a:r>
              <a:rPr lang="es-AR" b="1" dirty="0" smtClean="0"/>
              <a:t>Sociodemográficas</a:t>
            </a:r>
          </a:p>
          <a:p>
            <a:pPr algn="just"/>
            <a:r>
              <a:rPr lang="es-AR" b="1" dirty="0" smtClean="0"/>
              <a:t>Socioeconómicas</a:t>
            </a:r>
          </a:p>
          <a:p>
            <a:pPr algn="just"/>
            <a:r>
              <a:rPr lang="es-AR" b="1" dirty="0" smtClean="0"/>
              <a:t>Trayectoria Educativa</a:t>
            </a:r>
          </a:p>
          <a:p>
            <a:pPr algn="just"/>
            <a:r>
              <a:rPr lang="es-AR" b="1" dirty="0" smtClean="0"/>
              <a:t>Clima Escolar</a:t>
            </a:r>
          </a:p>
          <a:p>
            <a:pPr algn="just"/>
            <a:r>
              <a:rPr lang="es-AR" b="1" dirty="0" err="1" smtClean="0"/>
              <a:t>Autoconcepto</a:t>
            </a:r>
            <a:endParaRPr lang="es-AR" b="1" dirty="0" smtClean="0"/>
          </a:p>
          <a:p>
            <a:pPr algn="just"/>
            <a:r>
              <a:rPr lang="es-AR" b="1" dirty="0" smtClean="0"/>
              <a:t>Forma de trabajo en el aula.</a:t>
            </a:r>
          </a:p>
          <a:p>
            <a:pPr algn="just"/>
            <a:r>
              <a:rPr lang="es-AR" b="1" dirty="0" smtClean="0"/>
              <a:t>Orientación vocacional.</a:t>
            </a:r>
          </a:p>
          <a:p>
            <a:pPr algn="just"/>
            <a:r>
              <a:rPr lang="es-AR" b="1" dirty="0" smtClean="0"/>
              <a:t>Proyección de los estudiantes al futuro.</a:t>
            </a:r>
          </a:p>
          <a:p>
            <a:pPr algn="just"/>
            <a:r>
              <a:rPr lang="es-AR" b="1" dirty="0"/>
              <a:t>C</a:t>
            </a:r>
            <a:r>
              <a:rPr lang="es-AR" b="1" dirty="0" smtClean="0"/>
              <a:t>ambios en la secundaria.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422107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268760"/>
            <a:ext cx="8458200" cy="2664296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latin typeface="+mn-lt"/>
              </a:rPr>
              <a:t>El docente debe implementar estrategias diversas para el enriquecimiento de los procesos de enseñanza y de capacidades según la condición preexistente de los estudiantes.</a:t>
            </a:r>
            <a:endParaRPr lang="es-AR" b="1" dirty="0">
              <a:latin typeface="+mn-lt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236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65126"/>
            <a:ext cx="11089232" cy="1335682"/>
          </a:xfrm>
        </p:spPr>
        <p:txBody>
          <a:bodyPr>
            <a:noAutofit/>
          </a:bodyPr>
          <a:lstStyle/>
          <a:p>
            <a:pPr algn="ctr"/>
            <a:r>
              <a:rPr lang="es-AR" dirty="0" smtClean="0"/>
              <a:t> </a:t>
            </a:r>
            <a:r>
              <a:rPr lang="es-AR" b="1" dirty="0" smtClean="0">
                <a:latin typeface="+mn-lt"/>
              </a:rPr>
              <a:t>LENGUA y LITERATURA </a:t>
            </a:r>
            <a:br>
              <a:rPr lang="es-AR" b="1" dirty="0" smtClean="0">
                <a:latin typeface="+mn-lt"/>
              </a:rPr>
            </a:br>
            <a:r>
              <a:rPr lang="es-AR" b="1" dirty="0" smtClean="0">
                <a:latin typeface="+mn-lt"/>
              </a:rPr>
              <a:t>SECUNDARIA</a:t>
            </a:r>
            <a:endParaRPr lang="es-AR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5520" y="2204864"/>
            <a:ext cx="8892480" cy="33123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AR" sz="8800" dirty="0" smtClean="0"/>
              <a:t> </a:t>
            </a:r>
            <a:r>
              <a:rPr lang="es-AR" sz="4600" b="1" dirty="0" smtClean="0"/>
              <a:t>CAPACIDADES COGNITIVAS</a:t>
            </a:r>
          </a:p>
          <a:p>
            <a:pPr marL="0" indent="0">
              <a:buNone/>
            </a:pPr>
            <a:endParaRPr lang="es-AR" sz="4600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es-AR" sz="4600" b="1" dirty="0" smtClean="0"/>
              <a:t>EXTRAER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AR" sz="4600" b="1" dirty="0" smtClean="0"/>
              <a:t>INTERPRETAR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AR" sz="4600" b="1" dirty="0" smtClean="0"/>
              <a:t>REFLEXIONAR Y EVALUAR </a:t>
            </a:r>
            <a:endParaRPr lang="es-AR" sz="4600" b="1" dirty="0"/>
          </a:p>
        </p:txBody>
      </p:sp>
    </p:spTree>
    <p:extLst>
      <p:ext uri="{BB962C8B-B14F-4D97-AF65-F5344CB8AC3E}">
        <p14:creationId xmlns:p14="http://schemas.microsoft.com/office/powerpoint/2010/main" val="71436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365126"/>
            <a:ext cx="11928648" cy="687610"/>
          </a:xfrm>
        </p:spPr>
        <p:txBody>
          <a:bodyPr>
            <a:normAutofit/>
          </a:bodyPr>
          <a:lstStyle/>
          <a:p>
            <a:r>
              <a:rPr lang="es-AR" sz="2800" b="1" dirty="0">
                <a:latin typeface="+mn-lt"/>
              </a:rPr>
              <a:t> </a:t>
            </a:r>
            <a:r>
              <a:rPr lang="es-AR" sz="2800" b="1" dirty="0" smtClean="0">
                <a:latin typeface="+mn-lt"/>
              </a:rPr>
              <a:t>         Lengua y Literatura en 5° año nivel secundario censal - 2017</a:t>
            </a:r>
            <a:endParaRPr lang="es-AR" sz="2800" b="1" dirty="0">
              <a:latin typeface="+mn-lt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832893"/>
              </p:ext>
            </p:extLst>
          </p:nvPr>
        </p:nvGraphicFramePr>
        <p:xfrm>
          <a:off x="983432" y="1196752"/>
          <a:ext cx="1000911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1919536" y="5373216"/>
            <a:ext cx="7344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/>
              <a:t>Fuente</a:t>
            </a:r>
            <a:r>
              <a:rPr lang="es-AR" sz="1200" dirty="0"/>
              <a:t>, Ministerio de Educación y </a:t>
            </a:r>
            <a:r>
              <a:rPr lang="es-AR" sz="1200" dirty="0">
                <a:latin typeface="+mj-lt"/>
              </a:rPr>
              <a:t>Deportes</a:t>
            </a:r>
            <a:r>
              <a:rPr lang="es-AR" sz="1200" dirty="0"/>
              <a:t>. Secretaria de Evaluación Educativa. Buenos Aires. 2018</a:t>
            </a:r>
          </a:p>
        </p:txBody>
      </p:sp>
    </p:spTree>
    <p:extLst>
      <p:ext uri="{BB962C8B-B14F-4D97-AF65-F5344CB8AC3E}">
        <p14:creationId xmlns:p14="http://schemas.microsoft.com/office/powerpoint/2010/main" val="59513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726841"/>
              </p:ext>
            </p:extLst>
          </p:nvPr>
        </p:nvGraphicFramePr>
        <p:xfrm>
          <a:off x="1559496" y="1052736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/>
          <p:cNvSpPr/>
          <p:nvPr/>
        </p:nvSpPr>
        <p:spPr>
          <a:xfrm>
            <a:off x="1127448" y="404664"/>
            <a:ext cx="11003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dirty="0">
                <a:latin typeface="+mj-lt"/>
              </a:rPr>
              <a:t>Desempeño en </a:t>
            </a:r>
            <a:r>
              <a:rPr lang="es-AR" sz="2800" dirty="0" smtClean="0">
                <a:latin typeface="+mj-lt"/>
              </a:rPr>
              <a:t>Lengua y Literatura 5</a:t>
            </a:r>
            <a:r>
              <a:rPr lang="es-AR" sz="2800" dirty="0">
                <a:latin typeface="+mj-lt"/>
              </a:rPr>
              <a:t>° año </a:t>
            </a:r>
            <a:r>
              <a:rPr lang="es-AR" sz="2800" dirty="0" smtClean="0">
                <a:latin typeface="+mj-lt"/>
              </a:rPr>
              <a:t>nivel secundario censal. Comparativo 2016 -2017</a:t>
            </a:r>
            <a:endParaRPr lang="es-AR" sz="2800" dirty="0">
              <a:latin typeface="+mj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03512" y="5811146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>
                <a:latin typeface="+mj-lt"/>
              </a:rPr>
              <a:t>Fuente, Ministerio de Educación y Deportes. Secretaria de Evaluación Educativa. Buenos Aires. 2018</a:t>
            </a:r>
          </a:p>
        </p:txBody>
      </p:sp>
    </p:spTree>
    <p:extLst>
      <p:ext uri="{BB962C8B-B14F-4D97-AF65-F5344CB8AC3E}">
        <p14:creationId xmlns:p14="http://schemas.microsoft.com/office/powerpoint/2010/main" val="331386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3471664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latin typeface="+mn-lt"/>
              </a:rPr>
              <a:t>La diferencia porcentual en los desempeños Avanzado y Satisfactorio en Lengua evidencia que 811 estudiantes enriquecieron su plataforma cognitiva en relación con el objeto de estudio.</a:t>
            </a:r>
            <a:endParaRPr lang="es-A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201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15602"/>
          </a:xfrm>
        </p:spPr>
        <p:txBody>
          <a:bodyPr/>
          <a:lstStyle/>
          <a:p>
            <a:r>
              <a:rPr lang="es-AR" b="1" dirty="0" smtClean="0">
                <a:latin typeface="+mn-lt"/>
              </a:rPr>
              <a:t>Análisis </a:t>
            </a:r>
            <a:endParaRPr lang="es-AR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0" y="1447800"/>
            <a:ext cx="9144000" cy="4357464"/>
          </a:xfrm>
        </p:spPr>
        <p:txBody>
          <a:bodyPr>
            <a:normAutofit/>
          </a:bodyPr>
          <a:lstStyle/>
          <a:p>
            <a:pPr algn="just"/>
            <a:r>
              <a:rPr lang="es-AR" sz="2400" b="1" dirty="0" smtClean="0"/>
              <a:t>2,7% (378 estudiantes), pasó de nivel Por debajo del básico,  a nivel  Básico.</a:t>
            </a:r>
          </a:p>
          <a:p>
            <a:pPr algn="just"/>
            <a:r>
              <a:rPr lang="es-AR" sz="2400" b="1" dirty="0" smtClean="0"/>
              <a:t>3,1% (433 estudiantes), pasó del nivel básico al satisfactorio.</a:t>
            </a:r>
          </a:p>
          <a:p>
            <a:pPr algn="just"/>
            <a:r>
              <a:rPr lang="es-AR" sz="2400" b="1" dirty="0" smtClean="0"/>
              <a:t>7,5% (1048 estudiantes), se ubica en el lugar máximo esperado.</a:t>
            </a:r>
          </a:p>
          <a:p>
            <a:pPr algn="just"/>
            <a:r>
              <a:rPr lang="es-AR" sz="2400" b="1" dirty="0" smtClean="0"/>
              <a:t>Por lo tanto el porcentaje de estudiantes ubicado en los niveles de desempeño Satisfactorio – Avanzado creció 5,8% puntos porcentuales respecto a los resultados obtenidos  en Aprender 2016 y 4,5% respecto de ONE 2013.</a:t>
            </a:r>
          </a:p>
          <a:p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78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65126"/>
            <a:ext cx="11089232" cy="1047650"/>
          </a:xfrm>
        </p:spPr>
        <p:txBody>
          <a:bodyPr>
            <a:noAutofit/>
          </a:bodyPr>
          <a:lstStyle/>
          <a:p>
            <a:pPr algn="ctr"/>
            <a:r>
              <a:rPr lang="es-AR" dirty="0" smtClean="0"/>
              <a:t> </a:t>
            </a:r>
            <a:r>
              <a:rPr lang="es-AR" b="1" dirty="0" smtClean="0">
                <a:latin typeface="+mn-lt"/>
              </a:rPr>
              <a:t>MATEMÁTICA</a:t>
            </a:r>
            <a:r>
              <a:rPr lang="es-AR" b="1" dirty="0">
                <a:latin typeface="+mn-lt"/>
              </a:rPr>
              <a:t/>
            </a:r>
            <a:br>
              <a:rPr lang="es-AR" b="1" dirty="0">
                <a:latin typeface="+mn-lt"/>
              </a:rPr>
            </a:br>
            <a:r>
              <a:rPr lang="es-AR" b="1" dirty="0" smtClean="0">
                <a:latin typeface="+mn-lt"/>
              </a:rPr>
              <a:t>5to. año </a:t>
            </a:r>
            <a:endParaRPr lang="es-AR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5520" y="2204864"/>
            <a:ext cx="8892480" cy="331236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AR" sz="8800" dirty="0" smtClean="0"/>
              <a:t> </a:t>
            </a:r>
            <a:r>
              <a:rPr lang="es-AR" sz="5100" b="1" dirty="0" smtClean="0"/>
              <a:t>CAPACIDADES COGNITIVAS</a:t>
            </a:r>
          </a:p>
          <a:p>
            <a:pPr marL="0" indent="0">
              <a:buNone/>
            </a:pPr>
            <a:endParaRPr lang="es-AR" sz="5100" b="1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es-AR" sz="5100" b="1" dirty="0" smtClean="0"/>
              <a:t>RECONOCIMIENTO DE CONCEPTOS.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AR" sz="5100" b="1" dirty="0" smtClean="0"/>
              <a:t>RESOLUCIÓN DE OPERACIONES.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AR" sz="5100" b="1" dirty="0" smtClean="0"/>
              <a:t>RESOLUCIÓN DE SOLUCIONES.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AR" sz="5100" b="1" dirty="0" smtClean="0"/>
              <a:t> COMUNICACIÓN</a:t>
            </a:r>
            <a:endParaRPr lang="es-AR" sz="5100" b="1" dirty="0"/>
          </a:p>
        </p:txBody>
      </p:sp>
    </p:spTree>
    <p:extLst>
      <p:ext uri="{BB962C8B-B14F-4D97-AF65-F5344CB8AC3E}">
        <p14:creationId xmlns:p14="http://schemas.microsoft.com/office/powerpoint/2010/main" val="273771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30408" cy="903634"/>
          </a:xfrm>
        </p:spPr>
        <p:txBody>
          <a:bodyPr/>
          <a:lstStyle/>
          <a:p>
            <a:pPr algn="ctr"/>
            <a:r>
              <a:rPr lang="es-AR" dirty="0" smtClean="0"/>
              <a:t> </a:t>
            </a:r>
            <a:r>
              <a:rPr lang="es-AR" b="1" dirty="0" smtClean="0">
                <a:latin typeface="+mn-lt"/>
              </a:rPr>
              <a:t>Matemática en </a:t>
            </a:r>
            <a:r>
              <a:rPr lang="es-AR" b="1" dirty="0">
                <a:latin typeface="+mn-lt"/>
              </a:rPr>
              <a:t>5° año secundario censal - 2017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391464"/>
              </p:ext>
            </p:extLst>
          </p:nvPr>
        </p:nvGraphicFramePr>
        <p:xfrm>
          <a:off x="1524000" y="1828800"/>
          <a:ext cx="9144000" cy="347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1775520" y="5589240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>
                <a:latin typeface="+mj-lt"/>
              </a:rPr>
              <a:t>Fuente, Ministerio de Educación y Deportes. Secretaria de </a:t>
            </a:r>
            <a:r>
              <a:rPr lang="es-AR" sz="1200" dirty="0">
                <a:latin typeface="+mj-lt"/>
              </a:rPr>
              <a:t>Evaluación</a:t>
            </a:r>
            <a:r>
              <a:rPr lang="es-AR" sz="1400" dirty="0">
                <a:latin typeface="+mj-lt"/>
              </a:rPr>
              <a:t> Educativa. Buenos Aires. 2018</a:t>
            </a:r>
          </a:p>
        </p:txBody>
      </p:sp>
    </p:spTree>
    <p:extLst>
      <p:ext uri="{BB962C8B-B14F-4D97-AF65-F5344CB8AC3E}">
        <p14:creationId xmlns:p14="http://schemas.microsoft.com/office/powerpoint/2010/main" val="26365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b="1" dirty="0" smtClean="0">
                <a:latin typeface="+mn-lt"/>
              </a:rPr>
              <a:t>Matemática </a:t>
            </a:r>
            <a:r>
              <a:rPr lang="es-AR" b="1" dirty="0">
                <a:latin typeface="+mn-lt"/>
              </a:rPr>
              <a:t>5° año </a:t>
            </a:r>
            <a:r>
              <a:rPr lang="es-AR" b="1" dirty="0" smtClean="0">
                <a:latin typeface="+mn-lt"/>
              </a:rPr>
              <a:t>nivel secundario </a:t>
            </a:r>
            <a:r>
              <a:rPr lang="es-AR" b="1" dirty="0">
                <a:latin typeface="+mn-lt"/>
              </a:rPr>
              <a:t>censal. Comparativo 2016 -2017</a:t>
            </a:r>
            <a:br>
              <a:rPr lang="es-AR" b="1" dirty="0">
                <a:latin typeface="+mn-lt"/>
              </a:rPr>
            </a:br>
            <a:endParaRPr lang="es-AR" b="1" dirty="0">
              <a:latin typeface="+mn-lt"/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663762"/>
              </p:ext>
            </p:extLst>
          </p:nvPr>
        </p:nvGraphicFramePr>
        <p:xfrm>
          <a:off x="983432" y="1447800"/>
          <a:ext cx="9684568" cy="3856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2063552" y="5589240"/>
            <a:ext cx="7272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dirty="0"/>
              <a:t>Fuente, Ministerio de Educación y Deportes. Secretaria de Evaluación Educativa. Buenos Aires. 2018</a:t>
            </a:r>
          </a:p>
        </p:txBody>
      </p:sp>
    </p:spTree>
    <p:extLst>
      <p:ext uri="{BB962C8B-B14F-4D97-AF65-F5344CB8AC3E}">
        <p14:creationId xmlns:p14="http://schemas.microsoft.com/office/powerpoint/2010/main" val="38730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25938"/>
            <a:ext cx="10946432" cy="1158846"/>
          </a:xfrm>
        </p:spPr>
        <p:txBody>
          <a:bodyPr>
            <a:normAutofit/>
          </a:bodyPr>
          <a:lstStyle/>
          <a:p>
            <a:pPr algn="ctr"/>
            <a:r>
              <a:rPr lang="es-AR" sz="4000" b="1" dirty="0" smtClean="0">
                <a:latin typeface="+mn-lt"/>
              </a:rPr>
              <a:t>Objetivos</a:t>
            </a:r>
            <a:endParaRPr lang="es-AR" sz="40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3392" y="1844824"/>
            <a:ext cx="10513168" cy="3384376"/>
          </a:xfrm>
        </p:spPr>
        <p:txBody>
          <a:bodyPr>
            <a:normAutofit/>
          </a:bodyPr>
          <a:lstStyle/>
          <a:p>
            <a:pPr algn="just"/>
            <a:r>
              <a:rPr lang="es-AR" sz="3600" b="1" dirty="0" smtClean="0">
                <a:latin typeface="+mj-lt"/>
              </a:rPr>
              <a:t>Promoción de la cultura de la evaluación y la gestión a partir del uso de información.</a:t>
            </a:r>
          </a:p>
          <a:p>
            <a:pPr algn="just"/>
            <a:r>
              <a:rPr lang="es-AR" sz="3600" b="1" dirty="0" smtClean="0">
                <a:latin typeface="+mj-lt"/>
              </a:rPr>
              <a:t>Acompañamiento en la elaboración de planes de mejora con enfoque en los logros de aprendizaje de los alumnos. </a:t>
            </a:r>
            <a:endParaRPr lang="es-AR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014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7408" y="1628800"/>
            <a:ext cx="8458200" cy="2664296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latin typeface="+mn-lt"/>
              </a:rPr>
              <a:t/>
            </a:r>
            <a:br>
              <a:rPr lang="es-AR" b="1" dirty="0" smtClean="0">
                <a:latin typeface="+mn-lt"/>
              </a:rPr>
            </a:br>
            <a:r>
              <a:rPr lang="es-AR" b="1" dirty="0">
                <a:latin typeface="+mn-lt"/>
              </a:rPr>
              <a:t/>
            </a:r>
            <a:br>
              <a:rPr lang="es-AR" b="1" dirty="0">
                <a:latin typeface="+mn-lt"/>
              </a:rPr>
            </a:br>
            <a:r>
              <a:rPr lang="es-AR" b="1" dirty="0" smtClean="0">
                <a:latin typeface="+mn-lt"/>
              </a:rPr>
              <a:t>La </a:t>
            </a:r>
            <a:r>
              <a:rPr lang="es-AR" b="1" dirty="0">
                <a:latin typeface="+mn-lt"/>
              </a:rPr>
              <a:t>diferencia porcentual en los desempeños Avanzado y Satisfactorio en </a:t>
            </a:r>
            <a:r>
              <a:rPr lang="es-AR" b="1" dirty="0" smtClean="0">
                <a:latin typeface="+mn-lt"/>
              </a:rPr>
              <a:t>Matemática </a:t>
            </a:r>
            <a:r>
              <a:rPr lang="es-AR" b="1" dirty="0">
                <a:latin typeface="+mn-lt"/>
              </a:rPr>
              <a:t>evidencia que </a:t>
            </a:r>
            <a:r>
              <a:rPr lang="es-AR" b="1" dirty="0" smtClean="0">
                <a:latin typeface="+mn-lt"/>
              </a:rPr>
              <a:t>364 </a:t>
            </a:r>
            <a:r>
              <a:rPr lang="es-AR" b="1" dirty="0">
                <a:latin typeface="+mn-lt"/>
              </a:rPr>
              <a:t>estudiantes enriquecieron su plataforma cognitiva en relación </a:t>
            </a:r>
            <a:r>
              <a:rPr lang="es-AR" b="1" dirty="0" smtClean="0">
                <a:latin typeface="+mn-lt"/>
              </a:rPr>
              <a:t>con el </a:t>
            </a:r>
            <a:r>
              <a:rPr lang="es-AR" b="1" dirty="0">
                <a:latin typeface="+mn-lt"/>
              </a:rPr>
              <a:t>objeto de estudio.</a:t>
            </a:r>
          </a:p>
        </p:txBody>
      </p:sp>
    </p:spTree>
    <p:extLst>
      <p:ext uri="{BB962C8B-B14F-4D97-AF65-F5344CB8AC3E}">
        <p14:creationId xmlns:p14="http://schemas.microsoft.com/office/powerpoint/2010/main" val="20892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15602"/>
          </a:xfrm>
        </p:spPr>
        <p:txBody>
          <a:bodyPr/>
          <a:lstStyle/>
          <a:p>
            <a:r>
              <a:rPr lang="es-AR" dirty="0" smtClean="0">
                <a:latin typeface="+mn-lt"/>
              </a:rPr>
              <a:t>Análisis </a:t>
            </a:r>
            <a:endParaRPr lang="es-AR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0" y="1447800"/>
            <a:ext cx="9144000" cy="4357464"/>
          </a:xfrm>
        </p:spPr>
        <p:txBody>
          <a:bodyPr>
            <a:normAutofit/>
          </a:bodyPr>
          <a:lstStyle/>
          <a:p>
            <a:pPr algn="just"/>
            <a:r>
              <a:rPr lang="es-AR" sz="2400" b="1" dirty="0" smtClean="0"/>
              <a:t>2,6%, pasó de los  niveles Por debajo del básico y Básico, al Satisfactorio. </a:t>
            </a:r>
            <a:endParaRPr lang="es-AR" sz="2400" b="1" dirty="0"/>
          </a:p>
          <a:p>
            <a:pPr marL="0" indent="0" algn="just">
              <a:buNone/>
            </a:pPr>
            <a:r>
              <a:rPr lang="es-AR" sz="2400" b="1" dirty="0" smtClean="0"/>
              <a:t>En efecto el porcentaje ubicado en los niveles de desempeño  Satisfactorio – Avanzado,  creció 2,6 puntos porcentuales con  respectos de los resultados Aprender 2016,   y disminuyó 9 puntos porcentuales respecto de ONE 2013.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051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04664"/>
            <a:ext cx="9829800" cy="1656184"/>
          </a:xfrm>
        </p:spPr>
        <p:txBody>
          <a:bodyPr>
            <a:noAutofit/>
          </a:bodyPr>
          <a:lstStyle/>
          <a:p>
            <a:pPr algn="ctr"/>
            <a:r>
              <a:rPr lang="es-AR" sz="4000" b="1" dirty="0">
                <a:latin typeface="+mn-lt"/>
              </a:rPr>
              <a:t>CIENCIAS SOCIALES </a:t>
            </a:r>
            <a:br>
              <a:rPr lang="es-AR" sz="4000" b="1" dirty="0">
                <a:latin typeface="+mn-lt"/>
              </a:rPr>
            </a:br>
            <a:r>
              <a:rPr lang="es-AR" sz="4000" b="1" dirty="0">
                <a:latin typeface="+mn-lt"/>
              </a:rPr>
              <a:t>NIVEL PRIMARIO  </a:t>
            </a:r>
            <a:r>
              <a:rPr lang="es-AR" sz="4000" b="1" dirty="0" smtClean="0">
                <a:latin typeface="+mn-lt"/>
              </a:rPr>
              <a:t>CENSAL</a:t>
            </a:r>
            <a:r>
              <a:rPr lang="es-AR" sz="4000" dirty="0"/>
              <a:t/>
            </a:r>
            <a:br>
              <a:rPr lang="es-AR" sz="4000" dirty="0"/>
            </a:br>
            <a:endParaRPr lang="es-AR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sz="3200" b="1" dirty="0"/>
              <a:t>CAPACIDADES </a:t>
            </a:r>
            <a:r>
              <a:rPr lang="es-AR" sz="3200" b="1" dirty="0" smtClean="0"/>
              <a:t>COGNITIVAS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3200" b="1" dirty="0" smtClean="0"/>
              <a:t>RECONOCIMIENTO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3200" b="1" dirty="0" smtClean="0"/>
              <a:t>COMPRENSIÓN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3200" b="1" dirty="0" smtClean="0"/>
              <a:t>ANÁLISIS DE SITUACIONES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3200" b="1" dirty="0" smtClean="0"/>
              <a:t>COMUNICACIÓN </a:t>
            </a:r>
            <a:r>
              <a:rPr lang="es-AR" dirty="0">
                <a:latin typeface="+mj-lt"/>
              </a:rPr>
              <a:t/>
            </a:r>
            <a:br>
              <a:rPr lang="es-AR" dirty="0">
                <a:latin typeface="+mj-lt"/>
              </a:rPr>
            </a:br>
            <a:r>
              <a:rPr lang="es-AR" dirty="0">
                <a:latin typeface="+mj-lt"/>
              </a:rPr>
              <a:t/>
            </a:r>
            <a:br>
              <a:rPr lang="es-AR" dirty="0">
                <a:latin typeface="+mj-lt"/>
              </a:rPr>
            </a:br>
            <a:endParaRPr lang="es-A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839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1998" y="404664"/>
            <a:ext cx="10476656" cy="576064"/>
          </a:xfrm>
        </p:spPr>
        <p:txBody>
          <a:bodyPr>
            <a:noAutofit/>
          </a:bodyPr>
          <a:lstStyle/>
          <a:p>
            <a:r>
              <a:rPr lang="es-AR" sz="2800" b="1" dirty="0" smtClean="0">
                <a:latin typeface="+mn-lt"/>
              </a:rPr>
              <a:t>Ciencias Sociales en 6° </a:t>
            </a:r>
            <a:r>
              <a:rPr lang="es-AR" sz="2800" b="1" dirty="0">
                <a:latin typeface="+mn-lt"/>
              </a:rPr>
              <a:t>año </a:t>
            </a:r>
            <a:r>
              <a:rPr lang="es-AR" sz="2800" b="1" dirty="0" smtClean="0">
                <a:latin typeface="+mn-lt"/>
              </a:rPr>
              <a:t>nivel primario </a:t>
            </a:r>
            <a:r>
              <a:rPr lang="es-AR" sz="2800" b="1" dirty="0">
                <a:latin typeface="+mn-lt"/>
              </a:rPr>
              <a:t>censal - 2017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026737"/>
              </p:ext>
            </p:extLst>
          </p:nvPr>
        </p:nvGraphicFramePr>
        <p:xfrm>
          <a:off x="1524000" y="1415330"/>
          <a:ext cx="9144000" cy="3885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1991544" y="5301209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dirty="0"/>
              <a:t>Fuente, Ministerio de Educación y Deportes. Secretaria de Evaluación Educativa. Buenos Aires. 2018</a:t>
            </a:r>
          </a:p>
        </p:txBody>
      </p:sp>
    </p:spTree>
    <p:extLst>
      <p:ext uri="{BB962C8B-B14F-4D97-AF65-F5344CB8AC3E}">
        <p14:creationId xmlns:p14="http://schemas.microsoft.com/office/powerpoint/2010/main" val="35074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3019" y="404664"/>
            <a:ext cx="9829800" cy="1082674"/>
          </a:xfrm>
        </p:spPr>
        <p:txBody>
          <a:bodyPr>
            <a:normAutofit/>
          </a:bodyPr>
          <a:lstStyle/>
          <a:p>
            <a:pPr algn="ctr"/>
            <a:r>
              <a:rPr lang="es-AR" sz="2800" dirty="0"/>
              <a:t>Desempeño en Ciencias Sociales en 6° año nivel </a:t>
            </a:r>
            <a:r>
              <a:rPr lang="es-AR" sz="2800" dirty="0" smtClean="0"/>
              <a:t>primario.</a:t>
            </a:r>
            <a:br>
              <a:rPr lang="es-AR" sz="2800" dirty="0" smtClean="0"/>
            </a:br>
            <a:r>
              <a:rPr lang="es-AR" sz="2800" dirty="0" smtClean="0"/>
              <a:t>Comparativo ONE 2013</a:t>
            </a:r>
            <a:endParaRPr lang="es-AR" sz="28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866899"/>
              </p:ext>
            </p:extLst>
          </p:nvPr>
        </p:nvGraphicFramePr>
        <p:xfrm>
          <a:off x="1524000" y="1487338"/>
          <a:ext cx="9468544" cy="446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1703512" y="5959574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dirty="0"/>
              <a:t>Fuente, Ministerio de Educación y Deportes. Secretaria de Evaluación Educativa. Buenos Aires. 2018</a:t>
            </a:r>
          </a:p>
        </p:txBody>
      </p:sp>
    </p:spTree>
    <p:extLst>
      <p:ext uri="{BB962C8B-B14F-4D97-AF65-F5344CB8AC3E}">
        <p14:creationId xmlns:p14="http://schemas.microsoft.com/office/powerpoint/2010/main" val="4504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3759696"/>
          </a:xfrm>
        </p:spPr>
        <p:txBody>
          <a:bodyPr>
            <a:normAutofit fontScale="90000"/>
          </a:bodyPr>
          <a:lstStyle/>
          <a:p>
            <a:r>
              <a:rPr lang="es-AR" b="1" dirty="0">
                <a:latin typeface="+mn-lt"/>
              </a:rPr>
              <a:t>La diferencia porcentual en los desempeños Avanzado y Satisfactorio en </a:t>
            </a:r>
            <a:r>
              <a:rPr lang="es-AR" b="1" dirty="0" smtClean="0">
                <a:latin typeface="+mn-lt"/>
              </a:rPr>
              <a:t>Ciencias Sociales evidencia </a:t>
            </a:r>
            <a:r>
              <a:rPr lang="es-AR" b="1" dirty="0">
                <a:latin typeface="+mn-lt"/>
              </a:rPr>
              <a:t>que </a:t>
            </a:r>
            <a:r>
              <a:rPr lang="es-AR" b="1" dirty="0" smtClean="0">
                <a:latin typeface="+mn-lt"/>
              </a:rPr>
              <a:t>2517 </a:t>
            </a:r>
            <a:r>
              <a:rPr lang="es-AR" b="1" dirty="0">
                <a:latin typeface="+mn-lt"/>
              </a:rPr>
              <a:t>estudiantes enriquecieron su plataforma cognitiva en relación </a:t>
            </a:r>
            <a:r>
              <a:rPr lang="es-AR" b="1" dirty="0" smtClean="0">
                <a:latin typeface="+mn-lt"/>
              </a:rPr>
              <a:t>con el objeto </a:t>
            </a:r>
            <a:r>
              <a:rPr lang="es-AR" b="1" dirty="0">
                <a:latin typeface="+mn-lt"/>
              </a:rPr>
              <a:t>de estudio.</a:t>
            </a:r>
          </a:p>
        </p:txBody>
      </p:sp>
    </p:spTree>
    <p:extLst>
      <p:ext uri="{BB962C8B-B14F-4D97-AF65-F5344CB8AC3E}">
        <p14:creationId xmlns:p14="http://schemas.microsoft.com/office/powerpoint/2010/main" val="35546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latin typeface="+mn-lt"/>
              </a:rPr>
              <a:t>Análisis</a:t>
            </a:r>
            <a:endParaRPr lang="es-AR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0" y="2348880"/>
            <a:ext cx="9144000" cy="3240360"/>
          </a:xfrm>
        </p:spPr>
        <p:txBody>
          <a:bodyPr>
            <a:normAutofit/>
          </a:bodyPr>
          <a:lstStyle/>
          <a:p>
            <a:r>
              <a:rPr lang="es-AR" sz="2800" b="1" dirty="0" smtClean="0"/>
              <a:t>10,1% de los estudiantes pasó de niveles Por debajo del básico y Básico, a nivel Satisfactorio(3,9%) y Avanzado (6,2%), respecto a ONE 2013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397257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000" dirty="0" smtClean="0"/>
              <a:t>     </a:t>
            </a:r>
            <a:r>
              <a:rPr lang="es-AR" sz="4000" b="1" dirty="0" smtClean="0">
                <a:latin typeface="+mn-lt"/>
              </a:rPr>
              <a:t>CIENCIAS NATURALES</a:t>
            </a:r>
            <a:endParaRPr lang="es-AR" sz="40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200" b="1" dirty="0"/>
              <a:t>CAPACIDADES COGNITIVAS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3200" b="1" dirty="0"/>
              <a:t>RECONOCIMIENTO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3200" b="1" dirty="0"/>
              <a:t>COMPRENSIÓN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3200" b="1" dirty="0"/>
              <a:t>ANÁLISIS DE SITUACIONES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3200" b="1" dirty="0"/>
              <a:t>COMUNICACIÓN</a:t>
            </a:r>
          </a:p>
        </p:txBody>
      </p:sp>
    </p:spTree>
    <p:extLst>
      <p:ext uri="{BB962C8B-B14F-4D97-AF65-F5344CB8AC3E}">
        <p14:creationId xmlns:p14="http://schemas.microsoft.com/office/powerpoint/2010/main" val="163306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5480" y="365126"/>
            <a:ext cx="10657184" cy="1082674"/>
          </a:xfrm>
        </p:spPr>
        <p:txBody>
          <a:bodyPr>
            <a:normAutofit/>
          </a:bodyPr>
          <a:lstStyle/>
          <a:p>
            <a:r>
              <a:rPr lang="es-AR" sz="2800" b="1" dirty="0" smtClean="0">
                <a:latin typeface="+mn-lt"/>
              </a:rPr>
              <a:t>Ciencias Naturales  </a:t>
            </a:r>
            <a:r>
              <a:rPr lang="es-AR" sz="2800" b="1" dirty="0">
                <a:latin typeface="+mn-lt"/>
              </a:rPr>
              <a:t>en 6° año nivel primario censal - 2017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893405"/>
              </p:ext>
            </p:extLst>
          </p:nvPr>
        </p:nvGraphicFramePr>
        <p:xfrm>
          <a:off x="1524000" y="1828800"/>
          <a:ext cx="9144000" cy="347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2135560" y="5407839"/>
            <a:ext cx="8304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dirty="0"/>
              <a:t>Fuente, Ministerio de Educación y Deportes. Secretaria de Evaluación Educativa. Buenos Aires. 2018</a:t>
            </a:r>
          </a:p>
        </p:txBody>
      </p:sp>
    </p:spTree>
    <p:extLst>
      <p:ext uri="{BB962C8B-B14F-4D97-AF65-F5344CB8AC3E}">
        <p14:creationId xmlns:p14="http://schemas.microsoft.com/office/powerpoint/2010/main" val="2917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4962" y="476672"/>
            <a:ext cx="9468544" cy="1082674"/>
          </a:xfrm>
        </p:spPr>
        <p:txBody>
          <a:bodyPr>
            <a:normAutofit/>
          </a:bodyPr>
          <a:lstStyle/>
          <a:p>
            <a:pPr algn="ctr"/>
            <a:r>
              <a:rPr lang="es-AR" b="1" dirty="0" smtClean="0">
                <a:latin typeface="+mn-lt"/>
              </a:rPr>
              <a:t>Ciencias Naturales </a:t>
            </a:r>
            <a:r>
              <a:rPr lang="es-AR" b="1" dirty="0">
                <a:latin typeface="+mn-lt"/>
              </a:rPr>
              <a:t>en 6° </a:t>
            </a:r>
            <a:r>
              <a:rPr lang="es-AR" b="1" dirty="0" smtClean="0">
                <a:latin typeface="+mn-lt"/>
              </a:rPr>
              <a:t>año,  </a:t>
            </a:r>
            <a:r>
              <a:rPr lang="es-AR" b="1" dirty="0">
                <a:latin typeface="+mn-lt"/>
              </a:rPr>
              <a:t>nivel primario.</a:t>
            </a:r>
            <a:br>
              <a:rPr lang="es-AR" b="1" dirty="0">
                <a:latin typeface="+mn-lt"/>
              </a:rPr>
            </a:br>
            <a:r>
              <a:rPr lang="es-AR" b="1" dirty="0">
                <a:latin typeface="+mn-lt"/>
              </a:rPr>
              <a:t>Comparativo ONE 2013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771390"/>
              </p:ext>
            </p:extLst>
          </p:nvPr>
        </p:nvGraphicFramePr>
        <p:xfrm>
          <a:off x="1415480" y="1559346"/>
          <a:ext cx="9252520" cy="3744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1991544" y="5561411"/>
            <a:ext cx="8220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dirty="0"/>
              <a:t>Fuente, Ministerio de Educación y Deportes. Secretaria de Evaluación Educativa. Buenos Aires. 2018</a:t>
            </a:r>
          </a:p>
        </p:txBody>
      </p:sp>
    </p:spTree>
    <p:extLst>
      <p:ext uri="{BB962C8B-B14F-4D97-AF65-F5344CB8AC3E}">
        <p14:creationId xmlns:p14="http://schemas.microsoft.com/office/powerpoint/2010/main" val="8515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 smtClean="0">
                <a:latin typeface="+mn-lt"/>
              </a:rPr>
              <a:t>APRENDER 2016</a:t>
            </a:r>
            <a:endParaRPr lang="es-AR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3392" y="1825625"/>
            <a:ext cx="10044608" cy="2899519"/>
          </a:xfrm>
        </p:spPr>
        <p:txBody>
          <a:bodyPr/>
          <a:lstStyle/>
          <a:p>
            <a:pPr algn="just"/>
            <a:r>
              <a:rPr lang="es-AR" dirty="0" smtClean="0"/>
              <a:t>Proyecto </a:t>
            </a:r>
            <a:r>
              <a:rPr lang="es-AR" i="1" dirty="0" smtClean="0"/>
              <a:t>Escuelas Faro: </a:t>
            </a:r>
            <a:r>
              <a:rPr lang="es-AR" dirty="0" smtClean="0"/>
              <a:t>abarca, a nivel nacional, 3000 escuelas; mientras que,  en  Mendoza a 115.</a:t>
            </a:r>
          </a:p>
          <a:p>
            <a:pPr algn="just"/>
            <a:r>
              <a:rPr lang="es-AR" dirty="0" smtClean="0"/>
              <a:t>Investigación educativa provincial </a:t>
            </a:r>
            <a:r>
              <a:rPr lang="es-ES_tradnl" i="1" dirty="0" smtClean="0"/>
              <a:t>Factores </a:t>
            </a:r>
            <a:r>
              <a:rPr lang="es-ES_tradnl" i="1" dirty="0"/>
              <a:t>asociados al rendimiento en la prueba Aprender 2016: estudio exploratorio en escuelas primarias y secundarias de la Provincia de </a:t>
            </a:r>
            <a:r>
              <a:rPr lang="es-ES_tradnl" i="1" dirty="0" smtClean="0"/>
              <a:t>Mendoza.</a:t>
            </a:r>
          </a:p>
          <a:p>
            <a:pPr marL="0" indent="0" algn="just">
              <a:buNone/>
            </a:pP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5096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3687688"/>
          </a:xfrm>
        </p:spPr>
        <p:txBody>
          <a:bodyPr>
            <a:normAutofit fontScale="90000"/>
          </a:bodyPr>
          <a:lstStyle/>
          <a:p>
            <a:r>
              <a:rPr lang="es-AR" b="1" dirty="0">
                <a:latin typeface="+mn-lt"/>
              </a:rPr>
              <a:t>La diferencia porcentual en los desempeños Avanzado y Satisfactorio en Ciencias </a:t>
            </a:r>
            <a:r>
              <a:rPr lang="es-AR" b="1" dirty="0" smtClean="0">
                <a:latin typeface="+mn-lt"/>
              </a:rPr>
              <a:t>Naturales </a:t>
            </a:r>
            <a:r>
              <a:rPr lang="es-AR" b="1" dirty="0">
                <a:latin typeface="+mn-lt"/>
              </a:rPr>
              <a:t>evidencia que </a:t>
            </a:r>
            <a:r>
              <a:rPr lang="es-AR" b="1" dirty="0" smtClean="0">
                <a:latin typeface="+mn-lt"/>
              </a:rPr>
              <a:t>4162 </a:t>
            </a:r>
            <a:r>
              <a:rPr lang="es-AR" b="1" dirty="0">
                <a:latin typeface="+mn-lt"/>
              </a:rPr>
              <a:t>estudiantes enriquecieron su plataforma cognitiva en relación </a:t>
            </a:r>
            <a:r>
              <a:rPr lang="es-AR" b="1" dirty="0" smtClean="0">
                <a:latin typeface="+mn-lt"/>
              </a:rPr>
              <a:t>con el </a:t>
            </a:r>
            <a:r>
              <a:rPr lang="es-AR" b="1" dirty="0">
                <a:latin typeface="+mn-lt"/>
              </a:rPr>
              <a:t>objeto de estudio.</a:t>
            </a:r>
          </a:p>
        </p:txBody>
      </p:sp>
    </p:spTree>
    <p:extLst>
      <p:ext uri="{BB962C8B-B14F-4D97-AF65-F5344CB8AC3E}">
        <p14:creationId xmlns:p14="http://schemas.microsoft.com/office/powerpoint/2010/main" val="190305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latin typeface="+mn-lt"/>
              </a:rPr>
              <a:t>Análisis</a:t>
            </a:r>
            <a:endParaRPr lang="es-AR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0" y="2348880"/>
            <a:ext cx="9144000" cy="2954640"/>
          </a:xfrm>
        </p:spPr>
        <p:txBody>
          <a:bodyPr/>
          <a:lstStyle/>
          <a:p>
            <a:r>
              <a:rPr lang="es-AR" sz="2800" b="1" dirty="0" smtClean="0"/>
              <a:t>16,7% </a:t>
            </a:r>
            <a:r>
              <a:rPr lang="es-AR" sz="2800" b="1" dirty="0"/>
              <a:t>de los estudiantes pasó de niveles Por debajo del básico y Básico, a nivel </a:t>
            </a:r>
            <a:r>
              <a:rPr lang="es-AR" sz="2800" b="1" dirty="0" smtClean="0"/>
              <a:t>Satisfactorio(4,3%) </a:t>
            </a:r>
            <a:r>
              <a:rPr lang="es-AR" sz="2800" b="1" dirty="0"/>
              <a:t>y Avanzado </a:t>
            </a:r>
            <a:r>
              <a:rPr lang="es-AR" sz="2800" b="1" dirty="0" smtClean="0"/>
              <a:t>(12,4%), </a:t>
            </a:r>
            <a:r>
              <a:rPr lang="es-AR" sz="2800" b="1" dirty="0"/>
              <a:t>respecto a ONE </a:t>
            </a:r>
            <a:r>
              <a:rPr lang="es-AR" sz="2800" b="1" dirty="0" smtClean="0"/>
              <a:t>2013.</a:t>
            </a:r>
            <a:endParaRPr lang="es-AR" sz="2800" b="1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6374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PARA DESTACAR 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3200" b="1" dirty="0" smtClean="0"/>
              <a:t>El 42% de Escuelas estatales  ubicadas en territorios de alta vulnerabilidad lograron superar los resultados de la media nacional en Ciencias Sociales y el 43% de las Escuelas estatales lo hicieron en Ciencias Naturales</a:t>
            </a:r>
            <a:r>
              <a:rPr lang="es-AR" sz="3200" dirty="0" smtClean="0"/>
              <a:t>.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192545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908720"/>
            <a:ext cx="8458200" cy="936104"/>
          </a:xfrm>
        </p:spPr>
        <p:txBody>
          <a:bodyPr/>
          <a:lstStyle/>
          <a:p>
            <a:r>
              <a:rPr lang="es-AR" b="1" dirty="0" smtClean="0">
                <a:latin typeface="+mn-lt"/>
              </a:rPr>
              <a:t>¡MUCHAS GRACIAS!</a:t>
            </a:r>
            <a:endParaRPr lang="es-AR" b="1" dirty="0"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2996952"/>
            <a:ext cx="54726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64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661248"/>
            <a:ext cx="8883844" cy="648072"/>
          </a:xfrm>
        </p:spPr>
        <p:txBody>
          <a:bodyPr>
            <a:noAutofit/>
          </a:bodyPr>
          <a:lstStyle/>
          <a:p>
            <a:r>
              <a:rPr lang="es-AR" sz="4800" b="1" dirty="0" smtClean="0">
                <a:latin typeface="+mn-lt"/>
              </a:rPr>
              <a:t>INFORME DE RESULTADOS </a:t>
            </a:r>
            <a:endParaRPr lang="es-AR" sz="4800" b="1" dirty="0">
              <a:latin typeface="+mn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79" y="2204863"/>
            <a:ext cx="3566161" cy="13681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2204864"/>
            <a:ext cx="381642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6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9496" y="692696"/>
            <a:ext cx="9433048" cy="720080"/>
          </a:xfrm>
        </p:spPr>
        <p:txBody>
          <a:bodyPr>
            <a:normAutofit fontScale="90000"/>
          </a:bodyPr>
          <a:lstStyle/>
          <a:p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91344" y="692696"/>
            <a:ext cx="11377264" cy="4968552"/>
          </a:xfrm>
        </p:spPr>
        <p:txBody>
          <a:bodyPr>
            <a:normAutofit/>
          </a:bodyPr>
          <a:lstStyle/>
          <a:p>
            <a:pPr algn="ctr"/>
            <a:r>
              <a:rPr lang="es-AR" sz="3200" b="1" dirty="0" smtClean="0"/>
              <a:t>Otorga datos que contribuyen al fortalecimiento de las prácticas de enseñanza y a la planificación de las estrategias de mejora de los aprendizajes. </a:t>
            </a:r>
          </a:p>
          <a:p>
            <a:pPr marL="0" indent="0" algn="ctr">
              <a:buNone/>
            </a:pPr>
            <a:endParaRPr lang="es-AR" sz="3200" b="1" dirty="0" smtClean="0"/>
          </a:p>
          <a:p>
            <a:pPr algn="ctr"/>
            <a:r>
              <a:rPr lang="es-AR" sz="3200" b="1" dirty="0" smtClean="0"/>
              <a:t>Permite proveer información sustentada en evaluaciones fiables en evaluaciones fiables y válida que sea de utilidad para diseñar e implementar  políticas públicas fundamentadas y mejorar los resultados educativos.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val="250218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7488" y="365126"/>
            <a:ext cx="9180512" cy="759618"/>
          </a:xfrm>
        </p:spPr>
        <p:txBody>
          <a:bodyPr/>
          <a:lstStyle/>
          <a:p>
            <a:pPr algn="ctr"/>
            <a:r>
              <a:rPr lang="es-AR" b="1" dirty="0" smtClean="0">
                <a:latin typeface="+mn-lt"/>
              </a:rPr>
              <a:t>¿QUÉ ÁREAS SE EVALUARON ?</a:t>
            </a:r>
            <a:endParaRPr lang="es-AR" b="1" dirty="0">
              <a:latin typeface="+mn-lt"/>
            </a:endParaRP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156390"/>
              </p:ext>
            </p:extLst>
          </p:nvPr>
        </p:nvGraphicFramePr>
        <p:xfrm>
          <a:off x="1487490" y="1124744"/>
          <a:ext cx="8352927" cy="453650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977352">
                  <a:extLst>
                    <a:ext uri="{9D8B030D-6E8A-4147-A177-3AD203B41FA5}">
                      <a16:colId xmlns="" xmlns:a16="http://schemas.microsoft.com/office/drawing/2014/main" val="338966476"/>
                    </a:ext>
                  </a:extLst>
                </a:gridCol>
                <a:gridCol w="1977352">
                  <a:extLst>
                    <a:ext uri="{9D8B030D-6E8A-4147-A177-3AD203B41FA5}">
                      <a16:colId xmlns="" xmlns:a16="http://schemas.microsoft.com/office/drawing/2014/main" val="2582267554"/>
                    </a:ext>
                  </a:extLst>
                </a:gridCol>
                <a:gridCol w="1977352">
                  <a:extLst>
                    <a:ext uri="{9D8B030D-6E8A-4147-A177-3AD203B41FA5}">
                      <a16:colId xmlns="" xmlns:a16="http://schemas.microsoft.com/office/drawing/2014/main" val="4202876540"/>
                    </a:ext>
                  </a:extLst>
                </a:gridCol>
                <a:gridCol w="2420871">
                  <a:extLst>
                    <a:ext uri="{9D8B030D-6E8A-4147-A177-3AD203B41FA5}">
                      <a16:colId xmlns="" xmlns:a16="http://schemas.microsoft.com/office/drawing/2014/main" val="3012364688"/>
                    </a:ext>
                  </a:extLst>
                </a:gridCol>
              </a:tblGrid>
              <a:tr h="53468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APRENDER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effectLst/>
                        </a:rPr>
                        <a:t>AÑO A EVALUAR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>
                          <a:effectLst/>
                        </a:rPr>
                        <a:t>ÁREA</a:t>
                      </a:r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>
                          <a:effectLst/>
                        </a:rPr>
                        <a:t>ALCANCE</a:t>
                      </a:r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29774336"/>
                  </a:ext>
                </a:extLst>
              </a:tr>
              <a:tr h="54211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2016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effectLst/>
                        </a:rPr>
                        <a:t>3</a:t>
                      </a:r>
                      <a:r>
                        <a:rPr lang="es-AR" sz="1400" b="1" u="none" strike="noStrike" dirty="0" smtClean="0">
                          <a:effectLst/>
                        </a:rPr>
                        <a:t>° grado </a:t>
                      </a:r>
                      <a:r>
                        <a:rPr lang="es-AR" sz="1400" b="1" u="none" strike="noStrike" dirty="0">
                          <a:effectLst/>
                        </a:rPr>
                        <a:t>primaria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effectLst/>
                        </a:rPr>
                        <a:t>Lengua - Matemática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>
                          <a:effectLst/>
                        </a:rPr>
                        <a:t>Muestra</a:t>
                      </a:r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15345627"/>
                  </a:ext>
                </a:extLst>
              </a:tr>
              <a:tr h="54211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 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effectLst/>
                        </a:rPr>
                        <a:t>6</a:t>
                      </a:r>
                      <a:r>
                        <a:rPr lang="es-AR" sz="1400" b="1" u="none" strike="noStrike" dirty="0" smtClean="0">
                          <a:effectLst/>
                        </a:rPr>
                        <a:t>° grado </a:t>
                      </a:r>
                      <a:r>
                        <a:rPr lang="es-AR" sz="1400" b="1" u="none" strike="noStrike" dirty="0">
                          <a:effectLst/>
                        </a:rPr>
                        <a:t>primaria 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effectLst/>
                        </a:rPr>
                        <a:t>Lengua - Matemática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Censo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28711166"/>
                  </a:ext>
                </a:extLst>
              </a:tr>
              <a:tr h="54211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>
                          <a:effectLst/>
                        </a:rPr>
                        <a:t> </a:t>
                      </a:r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effectLst/>
                        </a:rPr>
                        <a:t>2</a:t>
                      </a:r>
                      <a:r>
                        <a:rPr lang="es-AR" sz="1400" b="1" u="none" strike="noStrike" dirty="0" smtClean="0">
                          <a:effectLst/>
                        </a:rPr>
                        <a:t>°</a:t>
                      </a:r>
                      <a:r>
                        <a:rPr lang="es-AR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AR" sz="1400" b="1" u="none" strike="noStrike" dirty="0" smtClean="0">
                          <a:effectLst/>
                        </a:rPr>
                        <a:t> </a:t>
                      </a:r>
                      <a:r>
                        <a:rPr lang="es-AR" sz="1400" b="1" u="none" strike="noStrike" dirty="0">
                          <a:effectLst/>
                        </a:rPr>
                        <a:t>secundario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effectLst/>
                        </a:rPr>
                        <a:t>Lengua - Matemática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Muestra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14602050"/>
                  </a:ext>
                </a:extLst>
              </a:tr>
              <a:tr h="749121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>
                          <a:effectLst/>
                        </a:rPr>
                        <a:t> </a:t>
                      </a:r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effectLst/>
                        </a:rPr>
                        <a:t>5</a:t>
                      </a:r>
                      <a:r>
                        <a:rPr lang="es-AR" sz="1400" b="1" u="none" strike="noStrike" dirty="0" smtClean="0">
                          <a:effectLst/>
                        </a:rPr>
                        <a:t>° </a:t>
                      </a:r>
                      <a:r>
                        <a:rPr lang="es-AR" sz="1400" b="1" u="none" strike="noStrike" dirty="0">
                          <a:effectLst/>
                        </a:rPr>
                        <a:t>secundario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effectLst/>
                        </a:rPr>
                        <a:t>Lengua - Matemática - Ciencias Sociales - Ciencias Naturales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Censo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2728074"/>
                  </a:ext>
                </a:extLst>
              </a:tr>
              <a:tr h="54211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>
                          <a:effectLst/>
                        </a:rPr>
                        <a:t>2017</a:t>
                      </a:r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>
                          <a:effectLst/>
                        </a:rPr>
                        <a:t>4° primaria</a:t>
                      </a:r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>
                          <a:effectLst/>
                        </a:rPr>
                        <a:t>Producción Escrita</a:t>
                      </a:r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Muestra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61281528"/>
                  </a:ext>
                </a:extLst>
              </a:tr>
              <a:tr h="54211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>
                          <a:effectLst/>
                        </a:rPr>
                        <a:t> </a:t>
                      </a:r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>
                          <a:effectLst/>
                        </a:rPr>
                        <a:t>6° primaria</a:t>
                      </a:r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>
                          <a:effectLst/>
                        </a:rPr>
                        <a:t>Ciencias Naturales - Ciencias Sociales</a:t>
                      </a:r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Censo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58923877"/>
                  </a:ext>
                </a:extLst>
              </a:tr>
              <a:tr h="54211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>
                          <a:effectLst/>
                        </a:rPr>
                        <a:t> </a:t>
                      </a:r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>
                          <a:effectLst/>
                        </a:rPr>
                        <a:t>5°/6° secundaria </a:t>
                      </a:r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>
                          <a:effectLst/>
                        </a:rPr>
                        <a:t>Lengua - Matemática</a:t>
                      </a:r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dirty="0">
                          <a:effectLst/>
                        </a:rPr>
                        <a:t>Censo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35924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52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476672"/>
            <a:ext cx="11233248" cy="1440160"/>
          </a:xfrm>
        </p:spPr>
        <p:txBody>
          <a:bodyPr>
            <a:normAutofit fontScale="90000"/>
          </a:bodyPr>
          <a:lstStyle/>
          <a:p>
            <a:r>
              <a:rPr lang="es-AR" sz="3600" dirty="0"/>
              <a:t/>
            </a:r>
            <a:br>
              <a:rPr lang="es-AR" sz="3600" dirty="0"/>
            </a:br>
            <a:r>
              <a:rPr lang="es-AR" b="1" dirty="0" smtClean="0">
                <a:latin typeface="+mn-lt"/>
              </a:rPr>
              <a:t>¿A quiénes se evalúo?</a:t>
            </a:r>
            <a:r>
              <a:rPr lang="es-AR" sz="3600" b="1" dirty="0" smtClean="0">
                <a:latin typeface="+mn-lt"/>
              </a:rPr>
              <a:t/>
            </a:r>
            <a:br>
              <a:rPr lang="es-AR" sz="3600" b="1" dirty="0" smtClean="0">
                <a:latin typeface="+mn-lt"/>
              </a:rPr>
            </a:br>
            <a:r>
              <a:rPr lang="es-AR" sz="3600" b="1" dirty="0" smtClean="0">
                <a:latin typeface="+mn-lt"/>
              </a:rPr>
              <a:t/>
            </a:r>
            <a:br>
              <a:rPr lang="es-AR" sz="3600" b="1" dirty="0" smtClean="0">
                <a:latin typeface="+mn-lt"/>
              </a:rPr>
            </a:br>
            <a:r>
              <a:rPr lang="es-AR" sz="3600" b="1" dirty="0" smtClean="0">
                <a:latin typeface="+mn-lt"/>
              </a:rPr>
              <a:t>En el País se evaluaron 29.000 escuelas y 900.000 estudiantes. </a:t>
            </a:r>
            <a:endParaRPr lang="es-AR"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43672" y="1916832"/>
            <a:ext cx="5832648" cy="3672408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latin typeface="+mn-lt"/>
              </a:rPr>
              <a:t>En Mendoza se evaluaron 1197 instituciones (815 primarias y 382 secundarias de gestión estatal y privada, 38.913 estudiantes</a:t>
            </a:r>
            <a:r>
              <a:rPr lang="es-AR" b="1" dirty="0" smtClean="0">
                <a:latin typeface="+mn-lt"/>
              </a:rPr>
              <a:t>.</a:t>
            </a:r>
            <a:endParaRPr lang="es-A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738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88640"/>
            <a:ext cx="8458200" cy="1224135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latin typeface="+mn-lt"/>
              </a:rPr>
              <a:t>NOVEDADES</a:t>
            </a:r>
            <a:br>
              <a:rPr lang="es-AR" b="1" dirty="0" smtClean="0">
                <a:latin typeface="+mn-lt"/>
              </a:rPr>
            </a:br>
            <a:r>
              <a:rPr lang="es-AR" b="1" dirty="0" smtClean="0">
                <a:latin typeface="+mn-lt"/>
              </a:rPr>
              <a:t>En 2017 se  tuvieron en cuenta:</a:t>
            </a:r>
            <a:endParaRPr lang="es-AR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1700808"/>
            <a:ext cx="9218240" cy="29523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b="1" dirty="0" smtClean="0">
                <a:latin typeface="+mn-lt"/>
              </a:rPr>
              <a:t>Nivel Socio Económico de los hogares (NSE)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b="1" dirty="0" smtClean="0">
                <a:latin typeface="+mn-lt"/>
              </a:rPr>
              <a:t>Índice  de Contexto Social de la Educación (ICSE)</a:t>
            </a:r>
          </a:p>
          <a:p>
            <a:endParaRPr lang="es-AR" b="1" dirty="0" smtClean="0">
              <a:latin typeface="+mn-lt"/>
            </a:endParaRPr>
          </a:p>
          <a:p>
            <a:r>
              <a:rPr lang="es-AR" b="1" dirty="0" smtClean="0">
                <a:latin typeface="+mn-lt"/>
              </a:rPr>
              <a:t>PARA GARANTIZAR EL ENFOQUE DE EQUIDAD QUE HACE VISIBLE LAS DESIGUALDADES HISTÓRICAS DEL SISTEMA EDUCATIVO.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9679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3352" y="1196752"/>
            <a:ext cx="9033048" cy="4752528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b="1" dirty="0" smtClean="0">
                <a:latin typeface="+mn-lt"/>
              </a:rPr>
              <a:t>También se puso énfasis en la situación laboral de los estudiantes, la condición migratoria de los hogares, la maternidad y la paternidad de los alumnos. </a:t>
            </a:r>
            <a:br>
              <a:rPr lang="es-AR" b="1" dirty="0" smtClean="0">
                <a:latin typeface="+mn-lt"/>
              </a:rPr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0186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iguit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247122_TF03896101.potx" id="{54DDF90D-4D8C-4C0B-8E7A-27FE1D9E818D}" vid="{D83EF4BC-2653-47A8-9905-60BE1DC3223F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educativa de niños en el patio de la escuela (álbum panorámico)</Template>
  <TotalTime>581</TotalTime>
  <Words>979</Words>
  <Application>Microsoft Office PowerPoint</Application>
  <PresentationFormat>Personalizado</PresentationFormat>
  <Paragraphs>135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Amiguitos 16x9</vt:lpstr>
      <vt:lpstr>   Dirección de Planificación  y Evaluación de la Calidad Educativa  de la Provincia de Mendoza.   </vt:lpstr>
      <vt:lpstr>Objetivos</vt:lpstr>
      <vt:lpstr>APRENDER 2016</vt:lpstr>
      <vt:lpstr>INFORME DE RESULTADOS </vt:lpstr>
      <vt:lpstr> </vt:lpstr>
      <vt:lpstr>¿QUÉ ÁREAS SE EVALUARON ?</vt:lpstr>
      <vt:lpstr> ¿A quiénes se evalúo?  En el País se evaluaron 29.000 escuelas y 900.000 estudiantes. </vt:lpstr>
      <vt:lpstr>NOVEDADES En 2017 se  tuvieron en cuenta:</vt:lpstr>
      <vt:lpstr>     También se puso énfasis en la situación laboral de los estudiantes, la condición migratoria de los hogares, la maternidad y la paternidad de los alumnos.      </vt:lpstr>
      <vt:lpstr>Las evaluaciones constaron de 2 partes.</vt:lpstr>
      <vt:lpstr>El docente debe implementar estrategias diversas para el enriquecimiento de los procesos de enseñanza y de capacidades según la condición preexistente de los estudiantes.</vt:lpstr>
      <vt:lpstr> LENGUA y LITERATURA  SECUNDARIA</vt:lpstr>
      <vt:lpstr>          Lengua y Literatura en 5° año nivel secundario censal - 2017</vt:lpstr>
      <vt:lpstr>Presentación de PowerPoint</vt:lpstr>
      <vt:lpstr>La diferencia porcentual en los desempeños Avanzado y Satisfactorio en Lengua evidencia que 811 estudiantes enriquecieron su plataforma cognitiva en relación con el objeto de estudio.</vt:lpstr>
      <vt:lpstr>Análisis </vt:lpstr>
      <vt:lpstr> MATEMÁTICA 5to. año </vt:lpstr>
      <vt:lpstr> Matemática en 5° año secundario censal - 2017</vt:lpstr>
      <vt:lpstr>Matemática 5° año nivel secundario censal. Comparativo 2016 -2017 </vt:lpstr>
      <vt:lpstr>  La diferencia porcentual en los desempeños Avanzado y Satisfactorio en Matemática evidencia que 364 estudiantes enriquecieron su plataforma cognitiva en relación con el objeto de estudio.</vt:lpstr>
      <vt:lpstr>Análisis </vt:lpstr>
      <vt:lpstr>CIENCIAS SOCIALES  NIVEL PRIMARIO  CENSAL </vt:lpstr>
      <vt:lpstr>Ciencias Sociales en 6° año nivel primario censal - 2017</vt:lpstr>
      <vt:lpstr>Desempeño en Ciencias Sociales en 6° año nivel primario. Comparativo ONE 2013</vt:lpstr>
      <vt:lpstr>La diferencia porcentual en los desempeños Avanzado y Satisfactorio en Ciencias Sociales evidencia que 2517 estudiantes enriquecieron su plataforma cognitiva en relación con el objeto de estudio.</vt:lpstr>
      <vt:lpstr>Análisis</vt:lpstr>
      <vt:lpstr>     CIENCIAS NATURALES</vt:lpstr>
      <vt:lpstr>Ciencias Naturales  en 6° año nivel primario censal - 2017</vt:lpstr>
      <vt:lpstr>Ciencias Naturales en 6° año,  nivel primario. Comparativo ONE 2013</vt:lpstr>
      <vt:lpstr>La diferencia porcentual en los desempeños Avanzado y Satisfactorio en Ciencias Naturales evidencia que 4162 estudiantes enriquecieron su plataforma cognitiva en relación con el objeto de estudio.</vt:lpstr>
      <vt:lpstr>Análisis</vt:lpstr>
      <vt:lpstr>PARA DESTACAR </vt:lpstr>
      <vt:lpstr>¡MUCHAS GRACIAS!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de planificación  y evaluación de la calidad educativa, Mendoza 2018.  Dirección General de Escuelas</dc:title>
  <dc:creator>User</dc:creator>
  <cp:keywords/>
  <cp:lastModifiedBy>Edu-Caro</cp:lastModifiedBy>
  <cp:revision>69</cp:revision>
  <dcterms:created xsi:type="dcterms:W3CDTF">2018-04-06T11:21:39Z</dcterms:created>
  <dcterms:modified xsi:type="dcterms:W3CDTF">2018-06-26T08:04:46Z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