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555" r:id="rId2"/>
  </p:sldMasterIdLst>
  <p:notesMasterIdLst>
    <p:notesMasterId r:id="rId46"/>
  </p:notesMasterIdLst>
  <p:handoutMasterIdLst>
    <p:handoutMasterId r:id="rId47"/>
  </p:handoutMasterIdLst>
  <p:sldIdLst>
    <p:sldId id="257" r:id="rId3"/>
    <p:sldId id="258" r:id="rId4"/>
    <p:sldId id="324" r:id="rId5"/>
    <p:sldId id="263" r:id="rId6"/>
    <p:sldId id="298" r:id="rId7"/>
    <p:sldId id="271" r:id="rId8"/>
    <p:sldId id="274" r:id="rId9"/>
    <p:sldId id="303" r:id="rId10"/>
    <p:sldId id="275" r:id="rId11"/>
    <p:sldId id="280" r:id="rId12"/>
    <p:sldId id="277" r:id="rId13"/>
    <p:sldId id="279" r:id="rId14"/>
    <p:sldId id="284" r:id="rId15"/>
    <p:sldId id="299" r:id="rId16"/>
    <p:sldId id="282" r:id="rId17"/>
    <p:sldId id="322" r:id="rId18"/>
    <p:sldId id="285" r:id="rId19"/>
    <p:sldId id="304" r:id="rId20"/>
    <p:sldId id="300" r:id="rId21"/>
    <p:sldId id="286" r:id="rId22"/>
    <p:sldId id="305" r:id="rId23"/>
    <p:sldId id="301" r:id="rId24"/>
    <p:sldId id="28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32" r:id="rId33"/>
    <p:sldId id="288" r:id="rId34"/>
    <p:sldId id="289" r:id="rId35"/>
    <p:sldId id="302" r:id="rId36"/>
    <p:sldId id="291" r:id="rId37"/>
    <p:sldId id="315" r:id="rId38"/>
    <p:sldId id="293" r:id="rId39"/>
    <p:sldId id="292" r:id="rId40"/>
    <p:sldId id="329" r:id="rId41"/>
    <p:sldId id="317" r:id="rId42"/>
    <p:sldId id="331" r:id="rId43"/>
    <p:sldId id="321" r:id="rId44"/>
    <p:sldId id="333" r:id="rId4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CCFF"/>
    <a:srgbClr val="990099"/>
    <a:srgbClr val="3333CC"/>
    <a:srgbClr val="00FF00"/>
    <a:srgbClr val="FF0000"/>
    <a:srgbClr val="FFFF99"/>
    <a:srgbClr val="CCCCFF"/>
    <a:srgbClr val="FF66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98" autoAdjust="0"/>
    <p:restoredTop sz="94660"/>
  </p:normalViewPr>
  <p:slideViewPr>
    <p:cSldViewPr>
      <p:cViewPr varScale="1">
        <p:scale>
          <a:sx n="71" d="100"/>
          <a:sy n="71" d="100"/>
        </p:scale>
        <p:origin x="630" y="60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01EBD0-7BEB-447E-859F-F3375B1FDB21}" type="doc">
      <dgm:prSet loTypeId="urn:microsoft.com/office/officeart/2005/8/layout/gear1" loCatId="process" qsTypeId="urn:microsoft.com/office/officeart/2005/8/quickstyle/3d9" qsCatId="3D" csTypeId="urn:microsoft.com/office/officeart/2005/8/colors/accent6_2" csCatId="accent6" phldr="1"/>
      <dgm:spPr/>
      <dgm:t>
        <a:bodyPr/>
        <a:lstStyle/>
        <a:p>
          <a:endParaRPr lang="es-AR"/>
        </a:p>
      </dgm:t>
    </dgm:pt>
    <dgm:pt modelId="{38A970BD-FF37-4751-BB99-750FB7727CB0}">
      <dgm:prSet phldrT="[Texto]" custT="1"/>
      <dgm:spPr>
        <a:xfrm>
          <a:off x="4829169" y="2571750"/>
          <a:ext cx="3143250" cy="3143250"/>
        </a:xfrm>
        <a:solidFill>
          <a:srgbClr val="EBE600"/>
        </a:solidFill>
      </dgm:spPr>
      <dgm:t>
        <a:bodyPr/>
        <a:lstStyle/>
        <a:p>
          <a:r>
            <a:rPr lang="es-AR" sz="2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APLICACIÓN</a:t>
          </a:r>
          <a:endParaRPr lang="es-AR" sz="2000" b="1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81F9BE4-37B4-4272-8250-F73DD7BB5329}" type="parTrans" cxnId="{49B8CA8C-4A8D-414D-A076-E4E2D561E6F3}">
      <dgm:prSet/>
      <dgm:spPr/>
      <dgm:t>
        <a:bodyPr/>
        <a:lstStyle/>
        <a:p>
          <a:endParaRPr lang="es-AR"/>
        </a:p>
      </dgm:t>
    </dgm:pt>
    <dgm:pt modelId="{44171E1A-DDA3-4A72-8D9F-EE406F95C80E}" type="sibTrans" cxnId="{49B8CA8C-4A8D-414D-A076-E4E2D561E6F3}">
      <dgm:prSet/>
      <dgm:spPr>
        <a:xfrm>
          <a:off x="4547374" y="2087682"/>
          <a:ext cx="4023360" cy="4023360"/>
        </a:xfrm>
        <a:solidFill>
          <a:srgbClr val="9FFD8F"/>
        </a:solidFill>
      </dgm:spPr>
      <dgm:t>
        <a:bodyPr/>
        <a:lstStyle/>
        <a:p>
          <a:endParaRPr lang="es-AR"/>
        </a:p>
      </dgm:t>
    </dgm:pt>
    <dgm:pt modelId="{11FDDC42-21FD-4C5B-9A9D-F954DF2F3512}">
      <dgm:prSet phldrT="[Texto]" custT="1"/>
      <dgm:spPr>
        <a:xfrm>
          <a:off x="2943224" y="1828800"/>
          <a:ext cx="2286000" cy="2286000"/>
        </a:xfrm>
        <a:solidFill>
          <a:srgbClr val="CC66FF"/>
        </a:solidFill>
      </dgm:spPr>
      <dgm:t>
        <a:bodyPr/>
        <a:lstStyle/>
        <a:p>
          <a:r>
            <a:rPr lang="es-AR" sz="1200" b="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ORGANIZACIÓN</a:t>
          </a:r>
          <a:endParaRPr lang="es-AR" sz="1200" b="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85B96F-C326-4948-BB89-B4DFA92D915B}" type="parTrans" cxnId="{44DD8BDC-C3D7-47B5-AA8C-2F56156C558D}">
      <dgm:prSet/>
      <dgm:spPr/>
      <dgm:t>
        <a:bodyPr/>
        <a:lstStyle/>
        <a:p>
          <a:endParaRPr lang="es-AR"/>
        </a:p>
      </dgm:t>
    </dgm:pt>
    <dgm:pt modelId="{AAB268BD-8559-4A22-882E-DA0DAD4BBA17}" type="sibTrans" cxnId="{44DD8BDC-C3D7-47B5-AA8C-2F56156C558D}">
      <dgm:prSet/>
      <dgm:spPr>
        <a:xfrm>
          <a:off x="2538378" y="1316468"/>
          <a:ext cx="2923223" cy="2923223"/>
        </a:xfrm>
        <a:solidFill>
          <a:srgbClr val="9FFD8F"/>
        </a:solidFill>
      </dgm:spPr>
      <dgm:t>
        <a:bodyPr/>
        <a:lstStyle/>
        <a:p>
          <a:endParaRPr lang="es-AR"/>
        </a:p>
      </dgm:t>
    </dgm:pt>
    <dgm:pt modelId="{6FA1CA30-413D-4669-A0DB-AE35A26ED174}">
      <dgm:prSet phldrT="[Texto]"/>
      <dgm:spPr>
        <a:xfrm>
          <a:off x="2943224" y="1828800"/>
          <a:ext cx="2286000" cy="2286000"/>
        </a:xfrm>
        <a:solidFill>
          <a:srgbClr val="FF0000"/>
        </a:solidFill>
      </dgm:spPr>
      <dgm:t>
        <a:bodyPr/>
        <a:lstStyle/>
        <a:p>
          <a:r>
            <a:rPr lang="es-AR" dirty="0" smtClean="0">
              <a:solidFill>
                <a:schemeClr val="bg1"/>
              </a:solidFill>
              <a:latin typeface="Tw Cen MT" panose="020B0602020104020603"/>
              <a:ea typeface="+mn-ea"/>
              <a:cs typeface="+mn-cs"/>
            </a:rPr>
            <a:t>AUTONOMÍA</a:t>
          </a:r>
          <a:endParaRPr lang="es-AR" dirty="0">
            <a:solidFill>
              <a:schemeClr val="bg1"/>
            </a:solidFill>
            <a:latin typeface="Tw Cen MT" panose="020B0602020104020603"/>
            <a:ea typeface="+mn-ea"/>
            <a:cs typeface="+mn-cs"/>
          </a:endParaRPr>
        </a:p>
      </dgm:t>
    </dgm:pt>
    <dgm:pt modelId="{F201E717-1B3D-4024-8A43-B8FCB148E2FC}" type="parTrans" cxnId="{C1E5529A-1CBD-4E90-B369-9A82FB4A217B}">
      <dgm:prSet/>
      <dgm:spPr/>
      <dgm:t>
        <a:bodyPr/>
        <a:lstStyle/>
        <a:p>
          <a:endParaRPr lang="es-AR"/>
        </a:p>
      </dgm:t>
    </dgm:pt>
    <dgm:pt modelId="{38583711-F1EE-4C5C-900B-D542AFD6D8FD}" type="sibTrans" cxnId="{C1E5529A-1CBD-4E90-B369-9A82FB4A217B}">
      <dgm:prSet/>
      <dgm:spPr>
        <a:solidFill>
          <a:srgbClr val="9FFD8F"/>
        </a:solidFill>
      </dgm:spPr>
      <dgm:t>
        <a:bodyPr/>
        <a:lstStyle/>
        <a:p>
          <a:endParaRPr lang="es-AR"/>
        </a:p>
      </dgm:t>
    </dgm:pt>
    <dgm:pt modelId="{0CE52C5E-FEF2-43FF-9C93-9F98D8E5ACBA}" type="pres">
      <dgm:prSet presAssocID="{A901EBD0-7BEB-447E-859F-F3375B1FDB2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9FBA86CF-55D2-4941-94B3-323D0BA55285}" type="pres">
      <dgm:prSet presAssocID="{38A970BD-FF37-4751-BB99-750FB7727CB0}" presName="gear1" presStyleLbl="node1" presStyleIdx="0" presStyleCnt="3" custLinFactNeighborX="1818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EFD051EB-555D-4478-AAE2-D8363E98A76A}" type="pres">
      <dgm:prSet presAssocID="{38A970BD-FF37-4751-BB99-750FB7727CB0}" presName="gear1srcNode" presStyleLbl="node1" presStyleIdx="0" presStyleCnt="3"/>
      <dgm:spPr/>
      <dgm:t>
        <a:bodyPr/>
        <a:lstStyle/>
        <a:p>
          <a:endParaRPr lang="es-AR"/>
        </a:p>
      </dgm:t>
    </dgm:pt>
    <dgm:pt modelId="{963F82A2-2F5B-48AA-AD71-9A9C61A8E7D3}" type="pres">
      <dgm:prSet presAssocID="{38A970BD-FF37-4751-BB99-750FB7727CB0}" presName="gear1dstNode" presStyleLbl="node1" presStyleIdx="0" presStyleCnt="3"/>
      <dgm:spPr/>
      <dgm:t>
        <a:bodyPr/>
        <a:lstStyle/>
        <a:p>
          <a:endParaRPr lang="es-AR"/>
        </a:p>
      </dgm:t>
    </dgm:pt>
    <dgm:pt modelId="{7F496436-6590-4BE4-BAE7-622D4D1A24C4}" type="pres">
      <dgm:prSet presAssocID="{11FDDC42-21FD-4C5B-9A9D-F954DF2F351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99D41AE-89BA-42EC-9767-10CC946C7E99}" type="pres">
      <dgm:prSet presAssocID="{11FDDC42-21FD-4C5B-9A9D-F954DF2F3512}" presName="gear2srcNode" presStyleLbl="node1" presStyleIdx="1" presStyleCnt="3"/>
      <dgm:spPr/>
      <dgm:t>
        <a:bodyPr/>
        <a:lstStyle/>
        <a:p>
          <a:endParaRPr lang="es-AR"/>
        </a:p>
      </dgm:t>
    </dgm:pt>
    <dgm:pt modelId="{2740356B-662A-46A8-BD62-3EFD9E4A2572}" type="pres">
      <dgm:prSet presAssocID="{11FDDC42-21FD-4C5B-9A9D-F954DF2F3512}" presName="gear2dstNode" presStyleLbl="node1" presStyleIdx="1" presStyleCnt="3"/>
      <dgm:spPr/>
      <dgm:t>
        <a:bodyPr/>
        <a:lstStyle/>
        <a:p>
          <a:endParaRPr lang="es-AR"/>
        </a:p>
      </dgm:t>
    </dgm:pt>
    <dgm:pt modelId="{B0360C32-378B-48EF-A155-F5E42C404F91}" type="pres">
      <dgm:prSet presAssocID="{6FA1CA30-413D-4669-A0DB-AE35A26ED174}" presName="gear3" presStyleLbl="node1" presStyleIdx="2" presStyleCnt="3"/>
      <dgm:spPr>
        <a:prstGeom prst="gear6">
          <a:avLst/>
        </a:prstGeom>
      </dgm:spPr>
      <dgm:t>
        <a:bodyPr/>
        <a:lstStyle/>
        <a:p>
          <a:endParaRPr lang="es-AR"/>
        </a:p>
      </dgm:t>
    </dgm:pt>
    <dgm:pt modelId="{FC1EF0E8-871E-4B26-BB5B-670039E56289}" type="pres">
      <dgm:prSet presAssocID="{6FA1CA30-413D-4669-A0DB-AE35A26ED17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0BCE044E-2621-44DA-B169-6D5712871AB6}" type="pres">
      <dgm:prSet presAssocID="{6FA1CA30-413D-4669-A0DB-AE35A26ED174}" presName="gear3srcNode" presStyleLbl="node1" presStyleIdx="2" presStyleCnt="3"/>
      <dgm:spPr/>
      <dgm:t>
        <a:bodyPr/>
        <a:lstStyle/>
        <a:p>
          <a:endParaRPr lang="es-AR"/>
        </a:p>
      </dgm:t>
    </dgm:pt>
    <dgm:pt modelId="{B72CEAC0-7E8B-4246-918D-301D7646D0A6}" type="pres">
      <dgm:prSet presAssocID="{6FA1CA30-413D-4669-A0DB-AE35A26ED174}" presName="gear3dstNode" presStyleLbl="node1" presStyleIdx="2" presStyleCnt="3"/>
      <dgm:spPr/>
      <dgm:t>
        <a:bodyPr/>
        <a:lstStyle/>
        <a:p>
          <a:endParaRPr lang="es-AR"/>
        </a:p>
      </dgm:t>
    </dgm:pt>
    <dgm:pt modelId="{1C1AD587-26C8-4E0B-8FE6-1DC1BC4F4274}" type="pres">
      <dgm:prSet presAssocID="{44171E1A-DDA3-4A72-8D9F-EE406F95C80E}" presName="connector1" presStyleLbl="sibTrans2D1" presStyleIdx="0" presStyleCnt="3"/>
      <dgm:spPr/>
      <dgm:t>
        <a:bodyPr/>
        <a:lstStyle/>
        <a:p>
          <a:endParaRPr lang="es-AR"/>
        </a:p>
      </dgm:t>
    </dgm:pt>
    <dgm:pt modelId="{4FAD4A92-C78F-42AB-A207-DCF0A5066CD6}" type="pres">
      <dgm:prSet presAssocID="{AAB268BD-8559-4A22-882E-DA0DAD4BBA17}" presName="connector2" presStyleLbl="sibTrans2D1" presStyleIdx="1" presStyleCnt="3"/>
      <dgm:spPr/>
      <dgm:t>
        <a:bodyPr/>
        <a:lstStyle/>
        <a:p>
          <a:endParaRPr lang="es-AR"/>
        </a:p>
      </dgm:t>
    </dgm:pt>
    <dgm:pt modelId="{430E8E99-6AB7-4B9A-A3BE-71DECA1A1B62}" type="pres">
      <dgm:prSet presAssocID="{38583711-F1EE-4C5C-900B-D542AFD6D8FD}" presName="connector3" presStyleLbl="sibTrans2D1" presStyleIdx="2" presStyleCnt="3"/>
      <dgm:spPr/>
      <dgm:t>
        <a:bodyPr/>
        <a:lstStyle/>
        <a:p>
          <a:endParaRPr lang="es-AR"/>
        </a:p>
      </dgm:t>
    </dgm:pt>
  </dgm:ptLst>
  <dgm:cxnLst>
    <dgm:cxn modelId="{6A1A3A56-2E79-4009-9736-6324001146A9}" type="presOf" srcId="{38A970BD-FF37-4751-BB99-750FB7727CB0}" destId="{9FBA86CF-55D2-4941-94B3-323D0BA55285}" srcOrd="0" destOrd="0" presId="urn:microsoft.com/office/officeart/2005/8/layout/gear1"/>
    <dgm:cxn modelId="{ECFE7929-E00E-41F9-B3DA-D0F14D93BE59}" type="presOf" srcId="{AAB268BD-8559-4A22-882E-DA0DAD4BBA17}" destId="{4FAD4A92-C78F-42AB-A207-DCF0A5066CD6}" srcOrd="0" destOrd="0" presId="urn:microsoft.com/office/officeart/2005/8/layout/gear1"/>
    <dgm:cxn modelId="{CB06FE03-0756-4DD6-9224-0C7C5CDF5218}" type="presOf" srcId="{38583711-F1EE-4C5C-900B-D542AFD6D8FD}" destId="{430E8E99-6AB7-4B9A-A3BE-71DECA1A1B62}" srcOrd="0" destOrd="0" presId="urn:microsoft.com/office/officeart/2005/8/layout/gear1"/>
    <dgm:cxn modelId="{F3BA0E70-13F3-4855-8C55-58ED4D694653}" type="presOf" srcId="{44171E1A-DDA3-4A72-8D9F-EE406F95C80E}" destId="{1C1AD587-26C8-4E0B-8FE6-1DC1BC4F4274}" srcOrd="0" destOrd="0" presId="urn:microsoft.com/office/officeart/2005/8/layout/gear1"/>
    <dgm:cxn modelId="{64BD3DFF-1E70-4E03-A170-F2635A449098}" type="presOf" srcId="{6FA1CA30-413D-4669-A0DB-AE35A26ED174}" destId="{FC1EF0E8-871E-4B26-BB5B-670039E56289}" srcOrd="1" destOrd="0" presId="urn:microsoft.com/office/officeart/2005/8/layout/gear1"/>
    <dgm:cxn modelId="{C1E5529A-1CBD-4E90-B369-9A82FB4A217B}" srcId="{A901EBD0-7BEB-447E-859F-F3375B1FDB21}" destId="{6FA1CA30-413D-4669-A0DB-AE35A26ED174}" srcOrd="2" destOrd="0" parTransId="{F201E717-1B3D-4024-8A43-B8FCB148E2FC}" sibTransId="{38583711-F1EE-4C5C-900B-D542AFD6D8FD}"/>
    <dgm:cxn modelId="{CD1A5F0F-2A43-46AB-BC92-CD08D2F424E6}" type="presOf" srcId="{38A970BD-FF37-4751-BB99-750FB7727CB0}" destId="{EFD051EB-555D-4478-AAE2-D8363E98A76A}" srcOrd="1" destOrd="0" presId="urn:microsoft.com/office/officeart/2005/8/layout/gear1"/>
    <dgm:cxn modelId="{1DABCEBA-C872-4B11-89C9-39F25A5EED4C}" type="presOf" srcId="{38A970BD-FF37-4751-BB99-750FB7727CB0}" destId="{963F82A2-2F5B-48AA-AD71-9A9C61A8E7D3}" srcOrd="2" destOrd="0" presId="urn:microsoft.com/office/officeart/2005/8/layout/gear1"/>
    <dgm:cxn modelId="{5671E7C6-B324-43C3-912E-0812A4FE2CBD}" type="presOf" srcId="{6FA1CA30-413D-4669-A0DB-AE35A26ED174}" destId="{B72CEAC0-7E8B-4246-918D-301D7646D0A6}" srcOrd="3" destOrd="0" presId="urn:microsoft.com/office/officeart/2005/8/layout/gear1"/>
    <dgm:cxn modelId="{49B8CA8C-4A8D-414D-A076-E4E2D561E6F3}" srcId="{A901EBD0-7BEB-447E-859F-F3375B1FDB21}" destId="{38A970BD-FF37-4751-BB99-750FB7727CB0}" srcOrd="0" destOrd="0" parTransId="{981F9BE4-37B4-4272-8250-F73DD7BB5329}" sibTransId="{44171E1A-DDA3-4A72-8D9F-EE406F95C80E}"/>
    <dgm:cxn modelId="{3BB41D59-8C9D-48F0-A851-616048FA96CE}" type="presOf" srcId="{A901EBD0-7BEB-447E-859F-F3375B1FDB21}" destId="{0CE52C5E-FEF2-43FF-9C93-9F98D8E5ACBA}" srcOrd="0" destOrd="0" presId="urn:microsoft.com/office/officeart/2005/8/layout/gear1"/>
    <dgm:cxn modelId="{44DD8BDC-C3D7-47B5-AA8C-2F56156C558D}" srcId="{A901EBD0-7BEB-447E-859F-F3375B1FDB21}" destId="{11FDDC42-21FD-4C5B-9A9D-F954DF2F3512}" srcOrd="1" destOrd="0" parTransId="{5285B96F-C326-4948-BB89-B4DFA92D915B}" sibTransId="{AAB268BD-8559-4A22-882E-DA0DAD4BBA17}"/>
    <dgm:cxn modelId="{F324AABD-53D6-40D4-8C04-D904AA07BA5E}" type="presOf" srcId="{6FA1CA30-413D-4669-A0DB-AE35A26ED174}" destId="{0BCE044E-2621-44DA-B169-6D5712871AB6}" srcOrd="2" destOrd="0" presId="urn:microsoft.com/office/officeart/2005/8/layout/gear1"/>
    <dgm:cxn modelId="{C8E3FE18-8D86-46FC-B6C6-B0FB65942ED9}" type="presOf" srcId="{11FDDC42-21FD-4C5B-9A9D-F954DF2F3512}" destId="{B99D41AE-89BA-42EC-9767-10CC946C7E99}" srcOrd="1" destOrd="0" presId="urn:microsoft.com/office/officeart/2005/8/layout/gear1"/>
    <dgm:cxn modelId="{0194B598-48B6-4EDE-80C7-B142D4E8ABB3}" type="presOf" srcId="{11FDDC42-21FD-4C5B-9A9D-F954DF2F3512}" destId="{2740356B-662A-46A8-BD62-3EFD9E4A2572}" srcOrd="2" destOrd="0" presId="urn:microsoft.com/office/officeart/2005/8/layout/gear1"/>
    <dgm:cxn modelId="{05AB3ABF-F412-4248-A1A7-DD853C15E009}" type="presOf" srcId="{6FA1CA30-413D-4669-A0DB-AE35A26ED174}" destId="{B0360C32-378B-48EF-A155-F5E42C404F91}" srcOrd="0" destOrd="0" presId="urn:microsoft.com/office/officeart/2005/8/layout/gear1"/>
    <dgm:cxn modelId="{B8A46392-4BB1-4AE8-9B48-99B75ACDF1B1}" type="presOf" srcId="{11FDDC42-21FD-4C5B-9A9D-F954DF2F3512}" destId="{7F496436-6590-4BE4-BAE7-622D4D1A24C4}" srcOrd="0" destOrd="0" presId="urn:microsoft.com/office/officeart/2005/8/layout/gear1"/>
    <dgm:cxn modelId="{7A5E18E0-E76D-4081-85DC-A379204D19D6}" type="presParOf" srcId="{0CE52C5E-FEF2-43FF-9C93-9F98D8E5ACBA}" destId="{9FBA86CF-55D2-4941-94B3-323D0BA55285}" srcOrd="0" destOrd="0" presId="urn:microsoft.com/office/officeart/2005/8/layout/gear1"/>
    <dgm:cxn modelId="{ED54A639-5251-448C-8052-47ACF1DA5AE6}" type="presParOf" srcId="{0CE52C5E-FEF2-43FF-9C93-9F98D8E5ACBA}" destId="{EFD051EB-555D-4478-AAE2-D8363E98A76A}" srcOrd="1" destOrd="0" presId="urn:microsoft.com/office/officeart/2005/8/layout/gear1"/>
    <dgm:cxn modelId="{B2BFABFF-F0A6-4129-A4FA-657239494878}" type="presParOf" srcId="{0CE52C5E-FEF2-43FF-9C93-9F98D8E5ACBA}" destId="{963F82A2-2F5B-48AA-AD71-9A9C61A8E7D3}" srcOrd="2" destOrd="0" presId="urn:microsoft.com/office/officeart/2005/8/layout/gear1"/>
    <dgm:cxn modelId="{069CD708-D20D-4186-B415-2AC79FEEF787}" type="presParOf" srcId="{0CE52C5E-FEF2-43FF-9C93-9F98D8E5ACBA}" destId="{7F496436-6590-4BE4-BAE7-622D4D1A24C4}" srcOrd="3" destOrd="0" presId="urn:microsoft.com/office/officeart/2005/8/layout/gear1"/>
    <dgm:cxn modelId="{D9360046-4C92-4227-8EC5-21E07815DB15}" type="presParOf" srcId="{0CE52C5E-FEF2-43FF-9C93-9F98D8E5ACBA}" destId="{B99D41AE-89BA-42EC-9767-10CC946C7E99}" srcOrd="4" destOrd="0" presId="urn:microsoft.com/office/officeart/2005/8/layout/gear1"/>
    <dgm:cxn modelId="{0D061D84-2561-433E-A028-E8CE96F00DFC}" type="presParOf" srcId="{0CE52C5E-FEF2-43FF-9C93-9F98D8E5ACBA}" destId="{2740356B-662A-46A8-BD62-3EFD9E4A2572}" srcOrd="5" destOrd="0" presId="urn:microsoft.com/office/officeart/2005/8/layout/gear1"/>
    <dgm:cxn modelId="{242F65FC-A29C-4ADB-8731-232C5725C88B}" type="presParOf" srcId="{0CE52C5E-FEF2-43FF-9C93-9F98D8E5ACBA}" destId="{B0360C32-378B-48EF-A155-F5E42C404F91}" srcOrd="6" destOrd="0" presId="urn:microsoft.com/office/officeart/2005/8/layout/gear1"/>
    <dgm:cxn modelId="{56A8A013-8A6A-4E2C-B8F3-F20FF90A57C3}" type="presParOf" srcId="{0CE52C5E-FEF2-43FF-9C93-9F98D8E5ACBA}" destId="{FC1EF0E8-871E-4B26-BB5B-670039E56289}" srcOrd="7" destOrd="0" presId="urn:microsoft.com/office/officeart/2005/8/layout/gear1"/>
    <dgm:cxn modelId="{748EB46F-69B1-4E14-A4AA-DD889FDEA844}" type="presParOf" srcId="{0CE52C5E-FEF2-43FF-9C93-9F98D8E5ACBA}" destId="{0BCE044E-2621-44DA-B169-6D5712871AB6}" srcOrd="8" destOrd="0" presId="urn:microsoft.com/office/officeart/2005/8/layout/gear1"/>
    <dgm:cxn modelId="{4EE55F8B-1F2D-4D90-AC50-3585BA7969EE}" type="presParOf" srcId="{0CE52C5E-FEF2-43FF-9C93-9F98D8E5ACBA}" destId="{B72CEAC0-7E8B-4246-918D-301D7646D0A6}" srcOrd="9" destOrd="0" presId="urn:microsoft.com/office/officeart/2005/8/layout/gear1"/>
    <dgm:cxn modelId="{909BF5EE-11F9-48A0-AD60-8A53D97125E2}" type="presParOf" srcId="{0CE52C5E-FEF2-43FF-9C93-9F98D8E5ACBA}" destId="{1C1AD587-26C8-4E0B-8FE6-1DC1BC4F4274}" srcOrd="10" destOrd="0" presId="urn:microsoft.com/office/officeart/2005/8/layout/gear1"/>
    <dgm:cxn modelId="{F2A8D853-87C8-4B89-8D28-131B97D7A52C}" type="presParOf" srcId="{0CE52C5E-FEF2-43FF-9C93-9F98D8E5ACBA}" destId="{4FAD4A92-C78F-42AB-A207-DCF0A5066CD6}" srcOrd="11" destOrd="0" presId="urn:microsoft.com/office/officeart/2005/8/layout/gear1"/>
    <dgm:cxn modelId="{4F53AEA1-9979-4001-9477-99E7FB0AD939}" type="presParOf" srcId="{0CE52C5E-FEF2-43FF-9C93-9F98D8E5ACBA}" destId="{430E8E99-6AB7-4B9A-A3BE-71DECA1A1B6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86CF-55D2-4941-94B3-323D0BA55285}">
      <dsp:nvSpPr>
        <dsp:cNvPr id="0" name=""/>
        <dsp:cNvSpPr/>
      </dsp:nvSpPr>
      <dsp:spPr>
        <a:xfrm>
          <a:off x="5596455" y="2657095"/>
          <a:ext cx="3247560" cy="3247560"/>
        </a:xfrm>
        <a:prstGeom prst="gear9">
          <a:avLst/>
        </a:prstGeom>
        <a:solidFill>
          <a:srgbClr val="EBE60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APLICACIÓN</a:t>
          </a:r>
          <a:endParaRPr lang="es-AR" sz="2000" b="1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249359" y="3417820"/>
        <a:ext cx="1941752" cy="1669313"/>
      </dsp:txXfrm>
    </dsp:sp>
    <dsp:sp modelId="{7F496436-6590-4BE4-BAE7-622D4D1A24C4}">
      <dsp:nvSpPr>
        <dsp:cNvPr id="0" name=""/>
        <dsp:cNvSpPr/>
      </dsp:nvSpPr>
      <dsp:spPr>
        <a:xfrm>
          <a:off x="3647925" y="1889489"/>
          <a:ext cx="2361862" cy="2361862"/>
        </a:xfrm>
        <a:prstGeom prst="gear6">
          <a:avLst/>
        </a:prstGeom>
        <a:solidFill>
          <a:srgbClr val="CC66FF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200" b="0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ORGANIZACIÓN</a:t>
          </a:r>
          <a:endParaRPr lang="es-AR" sz="1200" b="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242531" y="2487689"/>
        <a:ext cx="1172650" cy="1165462"/>
      </dsp:txXfrm>
    </dsp:sp>
    <dsp:sp modelId="{B0360C32-378B-48EF-A155-F5E42C404F91}">
      <dsp:nvSpPr>
        <dsp:cNvPr id="0" name=""/>
        <dsp:cNvSpPr/>
      </dsp:nvSpPr>
      <dsp:spPr>
        <a:xfrm rot="20700000">
          <a:off x="4970809" y="260045"/>
          <a:ext cx="2314143" cy="2314143"/>
        </a:xfrm>
        <a:prstGeom prst="gear6">
          <a:avLst/>
        </a:prstGeom>
        <a:solidFill>
          <a:srgbClr val="FF000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solidFill>
                <a:schemeClr val="bg1"/>
              </a:solidFill>
              <a:latin typeface="Tw Cen MT" panose="020B0602020104020603"/>
              <a:ea typeface="+mn-ea"/>
              <a:cs typeface="+mn-cs"/>
            </a:rPr>
            <a:t>AUTONOMÍA</a:t>
          </a:r>
          <a:endParaRPr lang="es-AR" sz="1800" kern="1200" dirty="0">
            <a:solidFill>
              <a:schemeClr val="bg1"/>
            </a:solidFill>
            <a:latin typeface="Tw Cen MT" panose="020B0602020104020603"/>
            <a:ea typeface="+mn-ea"/>
            <a:cs typeface="+mn-cs"/>
          </a:endParaRPr>
        </a:p>
      </dsp:txBody>
      <dsp:txXfrm rot="-20700000">
        <a:off x="5478368" y="767605"/>
        <a:ext cx="1299024" cy="1299024"/>
      </dsp:txXfrm>
    </dsp:sp>
    <dsp:sp modelId="{1C1AD587-26C8-4E0B-8FE6-1DC1BC4F4274}">
      <dsp:nvSpPr>
        <dsp:cNvPr id="0" name=""/>
        <dsp:cNvSpPr/>
      </dsp:nvSpPr>
      <dsp:spPr>
        <a:xfrm>
          <a:off x="5306911" y="2156040"/>
          <a:ext cx="4156877" cy="4156877"/>
        </a:xfrm>
        <a:prstGeom prst="circularArrow">
          <a:avLst>
            <a:gd name="adj1" fmla="val 4687"/>
            <a:gd name="adj2" fmla="val 299029"/>
            <a:gd name="adj3" fmla="val 2546046"/>
            <a:gd name="adj4" fmla="val 15798347"/>
            <a:gd name="adj5" fmla="val 5469"/>
          </a:avLst>
        </a:prstGeom>
        <a:solidFill>
          <a:srgbClr val="9FFD8F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D4A92-C78F-42AB-A207-DCF0A5066CD6}">
      <dsp:nvSpPr>
        <dsp:cNvPr id="0" name=""/>
        <dsp:cNvSpPr/>
      </dsp:nvSpPr>
      <dsp:spPr>
        <a:xfrm>
          <a:off x="3229643" y="1359559"/>
          <a:ext cx="3020231" cy="302023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9FFD8F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E8E99-6AB7-4B9A-A3BE-71DECA1A1B62}">
      <dsp:nvSpPr>
        <dsp:cNvPr id="0" name=""/>
        <dsp:cNvSpPr/>
      </dsp:nvSpPr>
      <dsp:spPr>
        <a:xfrm>
          <a:off x="4435524" y="-254178"/>
          <a:ext cx="3256417" cy="325641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9FFD8F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s-ES"/>
              <a:t>09/11/2015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s-ES"/>
              <a:t>09/11/2015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La caracterización permite situar</a:t>
            </a:r>
            <a:r>
              <a:rPr lang="es-AR" baseline="0" dirty="0" smtClean="0"/>
              <a:t> y contextualizar funcionalmente a cada espacio curricular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74C29-D6CD-4C10-99A0-23FB3D221F6C}" type="slidenum">
              <a:rPr lang="es-AR" smtClean="0"/>
              <a:pPr/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9771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El primer párrafo define el objeto de estudio del respectivo espacio curricular, de manera sintética y clara, a fin de ser</a:t>
            </a:r>
            <a:r>
              <a:rPr lang="es-AR" baseline="0" dirty="0" smtClean="0"/>
              <a:t> orientar tanto al especialista, como a cualquier persona que quiera tener una rápida noción de la misma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74C29-D6CD-4C10-99A0-23FB3D221F6C}" type="slidenum">
              <a:rPr lang="es-AR" smtClean="0"/>
              <a:pPr/>
              <a:t>25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9206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1367" y="1964267"/>
            <a:ext cx="7195852" cy="2421464"/>
          </a:xfrm>
        </p:spPr>
        <p:txBody>
          <a:bodyPr anchor="b">
            <a:normAutofit/>
          </a:bodyPr>
          <a:lstStyle>
            <a:lvl1pPr algn="r">
              <a:defRPr sz="4799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1367" y="4385733"/>
            <a:ext cx="7195852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799" cap="all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0232" y="5870576"/>
            <a:ext cx="1599783" cy="377825"/>
          </a:xfrm>
        </p:spPr>
        <p:txBody>
          <a:bodyPr/>
          <a:lstStyle/>
          <a:p>
            <a:fld id="{83829175-527E-46A3-863C-1BB1F163B849}" type="datetimeFigureOut">
              <a:rPr lang="es-ES" smtClean="0"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1367" y="5870576"/>
            <a:ext cx="4892684" cy="377825"/>
          </a:xfrm>
        </p:spPr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6196" y="5870576"/>
            <a:ext cx="551023" cy="377825"/>
          </a:xfrm>
        </p:spPr>
        <p:txBody>
          <a:bodyPr/>
          <a:lstStyle/>
          <a:p>
            <a:fld id="{E5137D0E-4A4F-4307-8994-C1891D747D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6845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4732865"/>
            <a:ext cx="10128789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243" y="932112"/>
            <a:ext cx="8757546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5299603"/>
            <a:ext cx="10128789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pPr/>
              <a:t>09/11/2015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366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3" y="609602"/>
            <a:ext cx="10128789" cy="3124199"/>
          </a:xfrm>
        </p:spPr>
        <p:txBody>
          <a:bodyPr anchor="ctr">
            <a:normAutofit/>
          </a:bodyPr>
          <a:lstStyle>
            <a:lvl1pPr algn="l">
              <a:defRPr sz="3199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1" y="4343400"/>
            <a:ext cx="1012879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pPr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2272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5201" y="274320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148" y="823337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009" y="609602"/>
            <a:ext cx="9547912" cy="2743199"/>
          </a:xfrm>
        </p:spPr>
        <p:txBody>
          <a:bodyPr anchor="ctr">
            <a:normAutofit/>
          </a:bodyPr>
          <a:lstStyle>
            <a:lvl1pPr algn="l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589" y="3352800"/>
            <a:ext cx="933675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287" y="4343400"/>
            <a:ext cx="1014972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pPr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50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4" y="3308581"/>
            <a:ext cx="10128787" cy="1468800"/>
          </a:xfrm>
        </p:spPr>
        <p:txBody>
          <a:bodyPr anchor="b">
            <a:normAutofit/>
          </a:bodyPr>
          <a:lstStyle>
            <a:lvl1pPr algn="l">
              <a:defRPr sz="3199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2" y="4777381"/>
            <a:ext cx="1012878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pPr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323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5201" y="274320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148" y="823337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009" y="609602"/>
            <a:ext cx="9547912" cy="2743199"/>
          </a:xfrm>
        </p:spPr>
        <p:txBody>
          <a:bodyPr anchor="ctr">
            <a:normAutofit/>
          </a:bodyPr>
          <a:lstStyle>
            <a:lvl1pPr algn="l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621" y="3886200"/>
            <a:ext cx="10132797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0" y="4775200"/>
            <a:ext cx="10132797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pPr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4439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3" y="609602"/>
            <a:ext cx="1012878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622" y="3505200"/>
            <a:ext cx="1012879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799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1" y="4343400"/>
            <a:ext cx="1012879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pPr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6391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623" y="609601"/>
            <a:ext cx="10128787" cy="14562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22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6420" y="609600"/>
            <a:ext cx="2157990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2" y="609600"/>
            <a:ext cx="7830076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139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11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3308581"/>
            <a:ext cx="10128789" cy="1468800"/>
          </a:xfrm>
        </p:spPr>
        <p:txBody>
          <a:bodyPr anchor="b"/>
          <a:lstStyle>
            <a:lvl1pPr algn="l">
              <a:defRPr sz="3999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0" y="4777381"/>
            <a:ext cx="101287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 cap="all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735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623" y="2142067"/>
            <a:ext cx="4994033" cy="364913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0379" y="2142068"/>
            <a:ext cx="4994031" cy="364913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t>09/11/2015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319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416" y="2218267"/>
            <a:ext cx="4707828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623" y="2870201"/>
            <a:ext cx="4995622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4416" y="2226734"/>
            <a:ext cx="4721583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1967" y="2870201"/>
            <a:ext cx="4994033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t>09/11/2015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16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t>09/11/2015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38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t>09/11/2015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747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2074333"/>
            <a:ext cx="3679926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91" y="609601"/>
            <a:ext cx="6167419" cy="5181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3445933"/>
            <a:ext cx="3679926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s-ES" smtClean="0"/>
              <a:pPr/>
              <a:t>09/11/2015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76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1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1600200"/>
            <a:ext cx="6163048" cy="13716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4290" y="914400"/>
            <a:ext cx="328012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2971800"/>
            <a:ext cx="6163048" cy="1828800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623" y="609601"/>
            <a:ext cx="10128787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3" y="2142068"/>
            <a:ext cx="10128787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7423" y="5870576"/>
            <a:ext cx="159978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829175-527E-46A3-863C-1BB1F163B849}" type="datetimeFigureOut">
              <a:rPr lang="es-ES" smtClean="0"/>
              <a:pPr/>
              <a:t>09/11/2015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622" y="5870576"/>
            <a:ext cx="782562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3387" y="5870576"/>
            <a:ext cx="55102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137D0E-4A4F-4307-8994-C1891D747D5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6703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  <p:sldLayoutId id="2147484567" r:id="rId12"/>
    <p:sldLayoutId id="2147484568" r:id="rId13"/>
    <p:sldLayoutId id="2147484569" r:id="rId14"/>
    <p:sldLayoutId id="2147484570" r:id="rId15"/>
    <p:sldLayoutId id="2147484571" r:id="rId16"/>
    <p:sldLayoutId id="214748457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799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80" y="980728"/>
            <a:ext cx="7871693" cy="21446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61764" y="4077072"/>
            <a:ext cx="11809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AR" sz="2400" b="1" dirty="0"/>
          </a:p>
          <a:p>
            <a:pPr algn="ctr"/>
            <a:r>
              <a:rPr lang="es-AR" sz="2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24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188" y="188640"/>
            <a:ext cx="4333875" cy="608647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4244776" y="458916"/>
            <a:ext cx="3617988" cy="71752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4103150" y="5657056"/>
            <a:ext cx="335078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22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2" y="154360"/>
            <a:ext cx="9005727" cy="636404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02924" y="6166692"/>
            <a:ext cx="10202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Pág</a:t>
            </a:r>
            <a:r>
              <a:rPr lang="es-E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36</a:t>
            </a:r>
            <a:endParaRPr lang="es-E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5541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92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116632"/>
            <a:ext cx="11089232" cy="64128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109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577" y="188640"/>
            <a:ext cx="4295775" cy="612457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934172" y="476672"/>
            <a:ext cx="2160240" cy="504056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/>
          <p:cNvSpPr/>
          <p:nvPr/>
        </p:nvSpPr>
        <p:spPr>
          <a:xfrm>
            <a:off x="3606577" y="5695156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488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1413892" y="2156980"/>
            <a:ext cx="9289032" cy="3965505"/>
          </a:xfrm>
          <a:prstGeom prst="roundRect">
            <a:avLst/>
          </a:prstGeom>
          <a:solidFill>
            <a:srgbClr val="F7FCBA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err="1" smtClean="0">
                <a:solidFill>
                  <a:srgbClr val="F7FCBA"/>
                </a:solidFill>
              </a:rPr>
              <a:t>juy</a:t>
            </a:r>
            <a:endParaRPr lang="es-AR" dirty="0">
              <a:solidFill>
                <a:srgbClr val="F7FCBA"/>
              </a:solidFill>
            </a:endParaRPr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3070076" y="1051594"/>
            <a:ext cx="4929196" cy="1056815"/>
          </a:xfrm>
          <a:prstGeom prst="rect">
            <a:avLst/>
          </a:prstGeom>
        </p:spPr>
        <p:txBody>
          <a:bodyPr/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AR" sz="4000" b="1" dirty="0" smtClean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general</a:t>
            </a:r>
            <a:endParaRPr lang="es-AR" sz="4000" b="1" dirty="0">
              <a:solidFill>
                <a:srgbClr val="FFF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788288" y="2473514"/>
            <a:ext cx="7143154" cy="33324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664" indent="-285664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799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99790" indent="-285664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2587" indent="-171399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999650" indent="-171399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3846" indent="-228531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0908" indent="-228531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7971" indent="-228531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5034" indent="-228531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endParaRPr lang="es-AR" sz="2800" dirty="0" smtClean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88288" y="2603145"/>
            <a:ext cx="87706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2326" indent="-285750">
              <a:buFont typeface="Wingdings" panose="05000000000000000000" pitchFamily="2" charset="2"/>
              <a:buChar char="§"/>
            </a:pPr>
            <a:r>
              <a:rPr lang="es-AR" sz="2800" dirty="0" smtClean="0">
                <a:solidFill>
                  <a:schemeClr val="bg1"/>
                </a:solidFill>
              </a:rPr>
              <a:t>Es </a:t>
            </a:r>
            <a:r>
              <a:rPr lang="es-AR" sz="2800" dirty="0">
                <a:solidFill>
                  <a:schemeClr val="bg1"/>
                </a:solidFill>
              </a:rPr>
              <a:t>común a todos los estudiantes del nivel secundario</a:t>
            </a:r>
            <a:r>
              <a:rPr lang="es-AR" sz="2800" dirty="0" smtClean="0">
                <a:solidFill>
                  <a:schemeClr val="bg1"/>
                </a:solidFill>
              </a:rPr>
              <a:t>.</a:t>
            </a:r>
          </a:p>
          <a:p>
            <a:pPr marL="322326" indent="-285750">
              <a:buFont typeface="Wingdings" panose="05000000000000000000" pitchFamily="2" charset="2"/>
              <a:buChar char="§"/>
            </a:pPr>
            <a:endParaRPr lang="es-AR" sz="2800" dirty="0">
              <a:solidFill>
                <a:schemeClr val="bg1"/>
              </a:solidFill>
            </a:endParaRPr>
          </a:p>
          <a:p>
            <a:pPr marL="322326" indent="-285750">
              <a:buFont typeface="Wingdings" panose="05000000000000000000" pitchFamily="2" charset="2"/>
              <a:buChar char="§"/>
            </a:pPr>
            <a:r>
              <a:rPr lang="es-AR" sz="2800" dirty="0" smtClean="0">
                <a:solidFill>
                  <a:schemeClr val="bg1"/>
                </a:solidFill>
              </a:rPr>
              <a:t>Participación </a:t>
            </a:r>
            <a:r>
              <a:rPr lang="es-AR" sz="2800" dirty="0">
                <a:solidFill>
                  <a:schemeClr val="bg1"/>
                </a:solidFill>
              </a:rPr>
              <a:t>activa, reflexiva y crítica de  la  vida  social,  política,  cultural y  económica.  </a:t>
            </a:r>
          </a:p>
          <a:p>
            <a:pPr marL="322326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AR" sz="2800" dirty="0">
                <a:solidFill>
                  <a:schemeClr val="bg1"/>
                </a:solidFill>
              </a:rPr>
              <a:t>Carácter </a:t>
            </a:r>
            <a:r>
              <a:rPr lang="es-AR" sz="2800" dirty="0" smtClean="0">
                <a:solidFill>
                  <a:schemeClr val="bg1"/>
                </a:solidFill>
              </a:rPr>
              <a:t>propedéutico.</a:t>
            </a:r>
          </a:p>
          <a:p>
            <a:pPr marL="322326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AR" sz="2800" dirty="0">
                <a:solidFill>
                  <a:prstClr val="black"/>
                </a:solidFill>
              </a:rPr>
              <a:t>Extensión mínima total de </a:t>
            </a:r>
            <a:r>
              <a:rPr lang="es-AR" sz="2800" dirty="0" smtClean="0">
                <a:solidFill>
                  <a:prstClr val="black"/>
                </a:solidFill>
              </a:rPr>
              <a:t>2000 </a:t>
            </a:r>
            <a:r>
              <a:rPr lang="es-AR" sz="2800" dirty="0">
                <a:solidFill>
                  <a:prstClr val="black"/>
                </a:solidFill>
              </a:rPr>
              <a:t>horas reloj. </a:t>
            </a:r>
            <a:endParaRPr lang="es-AR" sz="2800" dirty="0" smtClean="0">
              <a:solidFill>
                <a:schemeClr val="bg1"/>
              </a:solidFill>
            </a:endParaRPr>
          </a:p>
          <a:p>
            <a:pPr marL="322326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AR" sz="28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76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25860" y="20551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cap="all" dirty="0" smtClean="0">
                <a:latin typeface="Tw Cen MT" panose="020B0602020104020603"/>
              </a:rPr>
              <a:t>FORMACIÓN </a:t>
            </a:r>
            <a:r>
              <a:rPr lang="es-AR" sz="3600" b="1" cap="all" dirty="0">
                <a:latin typeface="Tw Cen MT" panose="020B0602020104020603"/>
              </a:rPr>
              <a:t>GENERAL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23" y="837981"/>
            <a:ext cx="10562042" cy="526918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69876" y="851846"/>
            <a:ext cx="3168352" cy="5255316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/>
          <p:cNvSpPr/>
          <p:nvPr/>
        </p:nvSpPr>
        <p:spPr>
          <a:xfrm>
            <a:off x="805723" y="865237"/>
            <a:ext cx="10562042" cy="2131715"/>
          </a:xfrm>
          <a:prstGeom prst="rect">
            <a:avLst/>
          </a:prstGeom>
          <a:solidFill>
            <a:srgbClr val="6600FF">
              <a:alpha val="3568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278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02124" y="3631780"/>
            <a:ext cx="5904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AR" dirty="0" smtClean="0"/>
              <a:t>FUNDAMENTACIÓN </a:t>
            </a:r>
            <a:r>
              <a:rPr lang="es-AR" dirty="0"/>
              <a:t>DEL </a:t>
            </a:r>
            <a:r>
              <a:rPr lang="es-AR" dirty="0" smtClean="0"/>
              <a:t>ÁREA/DISCIPLINA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AR" dirty="0" smtClean="0"/>
              <a:t>PROPÓSITOS GENERALES DEL ÁREA/DISCIPLINA</a:t>
            </a:r>
            <a:endParaRPr lang="es-AR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AR" dirty="0"/>
              <a:t>LA ENSEÑANZA Y EL APRENDIZAJE DEL ÁREA/DISCIPLINA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AR" dirty="0"/>
              <a:t>SABERES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AR" dirty="0"/>
              <a:t>ORIENTACIONES DIDÁCTICAS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64491" y="-67218"/>
            <a:ext cx="3699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s-AR" sz="2800" b="1" dirty="0">
                <a:solidFill>
                  <a:prstClr val="white"/>
                </a:solidFill>
              </a:rPr>
              <a:t>FORMACIÓN GENERAL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42" y="771828"/>
            <a:ext cx="10670308" cy="219612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121302" y="771828"/>
            <a:ext cx="3184114" cy="2196126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Rectángulo 9"/>
          <p:cNvSpPr/>
          <p:nvPr/>
        </p:nvSpPr>
        <p:spPr>
          <a:xfrm>
            <a:off x="1121302" y="1124745"/>
            <a:ext cx="10155048" cy="206514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1121302" y="980729"/>
            <a:ext cx="10155048" cy="144016"/>
          </a:xfrm>
          <a:prstGeom prst="rect">
            <a:avLst/>
          </a:prstGeom>
          <a:solidFill>
            <a:srgbClr val="FF99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74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97" y="188640"/>
            <a:ext cx="4501096" cy="63610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420" y="188640"/>
            <a:ext cx="4501096" cy="636105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957208" y="1196752"/>
            <a:ext cx="752827" cy="288032"/>
          </a:xfrm>
          <a:prstGeom prst="rect">
            <a:avLst/>
          </a:prstGeom>
          <a:solidFill>
            <a:srgbClr val="00CCFF">
              <a:alpha val="2666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11"/>
          <p:cNvSpPr/>
          <p:nvPr/>
        </p:nvSpPr>
        <p:spPr>
          <a:xfrm>
            <a:off x="6742484" y="1700808"/>
            <a:ext cx="1080120" cy="432048"/>
          </a:xfrm>
          <a:prstGeom prst="rect">
            <a:avLst/>
          </a:prstGeom>
          <a:solidFill>
            <a:srgbClr val="00CCFF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0" name="Conector recto 9"/>
          <p:cNvCxnSpPr/>
          <p:nvPr/>
        </p:nvCxnSpPr>
        <p:spPr>
          <a:xfrm>
            <a:off x="1989956" y="836712"/>
            <a:ext cx="1728192" cy="0"/>
          </a:xfrm>
          <a:prstGeom prst="line">
            <a:avLst/>
          </a:prstGeom>
          <a:ln w="28575">
            <a:solidFill>
              <a:srgbClr val="99009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6742484" y="864000"/>
            <a:ext cx="2088232" cy="0"/>
          </a:xfrm>
          <a:prstGeom prst="line">
            <a:avLst/>
          </a:prstGeom>
          <a:ln w="28575">
            <a:solidFill>
              <a:srgbClr val="99009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15" name="Rectángulo 14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39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629" y="116632"/>
            <a:ext cx="4330565" cy="6128158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222204" y="476672"/>
            <a:ext cx="2880320" cy="504056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7894612" y="5619253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308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413892" y="2156981"/>
            <a:ext cx="9361040" cy="3936316"/>
          </a:xfrm>
          <a:prstGeom prst="roundRect">
            <a:avLst/>
          </a:prstGeom>
          <a:solidFill>
            <a:srgbClr val="FFCC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22326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AR" sz="2800" dirty="0">
                <a:solidFill>
                  <a:prstClr val="black"/>
                </a:solidFill>
              </a:rPr>
              <a:t>Otorga la fundamentación científica y los aspectos tecnológicos imprescindibles para el campo técnico profesional. </a:t>
            </a:r>
          </a:p>
          <a:p>
            <a:pPr marL="322326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AR" sz="2800" dirty="0">
                <a:solidFill>
                  <a:prstClr val="black"/>
                </a:solidFill>
              </a:rPr>
              <a:t>Extensión mínima total de 1700 horas reloj. </a:t>
            </a:r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2522835" y="1100166"/>
            <a:ext cx="7143154" cy="105681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b="1" dirty="0" smtClean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Científico Tecnológica</a:t>
            </a:r>
            <a:endParaRPr lang="es-AR" b="1" dirty="0">
              <a:solidFill>
                <a:srgbClr val="FFF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3172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436" y="404664"/>
            <a:ext cx="4117320" cy="568863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3772" y="3573016"/>
            <a:ext cx="5796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AR" sz="2000" dirty="0" smtClean="0">
                <a:latin typeface="Arial Rounded MT Bold" panose="020F0704030504030204" pitchFamily="34" charset="0"/>
              </a:rPr>
              <a:t>Escuela N° 4-013 “Dr. Bernardo Houssay”</a:t>
            </a:r>
          </a:p>
          <a:p>
            <a:endParaRPr lang="es-AR" sz="2000" dirty="0"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AR" sz="2000" dirty="0">
                <a:latin typeface="Arial Rounded MT Bold" panose="020F0704030504030204" pitchFamily="34" charset="0"/>
              </a:rPr>
              <a:t>Escuela N</a:t>
            </a:r>
            <a:r>
              <a:rPr lang="es-AR" sz="2000" dirty="0" smtClean="0">
                <a:latin typeface="Arial Rounded MT Bold" panose="020F0704030504030204" pitchFamily="34" charset="0"/>
              </a:rPr>
              <a:t>° 4-166 “Fernando Lorenzo”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08188" y="1340768"/>
            <a:ext cx="4754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smtClean="0">
                <a:latin typeface="Arial Rounded MT Bold" panose="020F0704030504030204" pitchFamily="34" charset="0"/>
              </a:rPr>
              <a:t>DISEÑO CURRICULAR PROVINCIAL</a:t>
            </a:r>
            <a:endParaRPr lang="es-AR" sz="3200" dirty="0">
              <a:latin typeface="Arial Rounded MT Bold" panose="020F07040305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1" y="660158"/>
            <a:ext cx="10746353" cy="536112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09836" y="1382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cap="all" dirty="0">
                <a:latin typeface="Tw Cen MT" panose="020B0602020104020603"/>
              </a:rPr>
              <a:t>Formación </a:t>
            </a:r>
            <a:r>
              <a:rPr lang="es-AR" sz="3600" b="1" cap="all" dirty="0" err="1" smtClean="0">
                <a:latin typeface="Tw Cen MT" panose="020B0602020104020603"/>
              </a:rPr>
              <a:t>científicO</a:t>
            </a:r>
            <a:r>
              <a:rPr lang="es-AR" sz="3600" b="1" cap="all" dirty="0" smtClean="0">
                <a:latin typeface="Tw Cen MT" panose="020B0602020104020603"/>
              </a:rPr>
              <a:t> </a:t>
            </a:r>
            <a:r>
              <a:rPr lang="es-AR" sz="3600" b="1" cap="all" dirty="0">
                <a:latin typeface="Tw Cen MT" panose="020B0602020104020603"/>
              </a:rPr>
              <a:t>tecnológica</a:t>
            </a:r>
            <a:endParaRPr lang="es-AR" b="1" dirty="0"/>
          </a:p>
        </p:txBody>
      </p:sp>
      <p:sp>
        <p:nvSpPr>
          <p:cNvPr id="5" name="Rectángulo 4"/>
          <p:cNvSpPr/>
          <p:nvPr/>
        </p:nvSpPr>
        <p:spPr>
          <a:xfrm>
            <a:off x="1197868" y="660157"/>
            <a:ext cx="3240360" cy="5361130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1197868" y="2852936"/>
            <a:ext cx="10242296" cy="1368152"/>
          </a:xfrm>
          <a:prstGeom prst="rect">
            <a:avLst/>
          </a:prstGeom>
          <a:solidFill>
            <a:srgbClr val="FF00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951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40" y="188640"/>
            <a:ext cx="4321536" cy="6115381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4078188" y="476672"/>
            <a:ext cx="2520280" cy="504056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7684424" y="5685962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92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413892" y="2156980"/>
            <a:ext cx="9289032" cy="4152340"/>
          </a:xfrm>
          <a:prstGeom prst="roundRect">
            <a:avLst/>
          </a:prstGeom>
          <a:solidFill>
            <a:srgbClr val="DCF6AC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22326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AR" sz="2800" dirty="0">
                <a:solidFill>
                  <a:schemeClr val="bg1"/>
                </a:solidFill>
              </a:rPr>
              <a:t>Saberes propios del campo </a:t>
            </a:r>
            <a:r>
              <a:rPr lang="es-AR" sz="2800" dirty="0" smtClean="0">
                <a:solidFill>
                  <a:schemeClr val="bg1"/>
                </a:solidFill>
              </a:rPr>
              <a:t>profesional.</a:t>
            </a:r>
          </a:p>
          <a:p>
            <a:pPr marL="322326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AR" sz="2800" dirty="0" smtClean="0">
                <a:solidFill>
                  <a:schemeClr val="bg1"/>
                </a:solidFill>
              </a:rPr>
              <a:t>Base </a:t>
            </a:r>
            <a:r>
              <a:rPr lang="es-AR" sz="2800" dirty="0">
                <a:solidFill>
                  <a:schemeClr val="bg1"/>
                </a:solidFill>
              </a:rPr>
              <a:t>de la actividad del </a:t>
            </a:r>
            <a:r>
              <a:rPr lang="es-AR" sz="2800" dirty="0" smtClean="0">
                <a:solidFill>
                  <a:schemeClr val="bg1"/>
                </a:solidFill>
              </a:rPr>
              <a:t>técnico.</a:t>
            </a:r>
            <a:endParaRPr lang="es-AR" sz="2800" dirty="0">
              <a:solidFill>
                <a:schemeClr val="bg1"/>
              </a:solidFill>
            </a:endParaRPr>
          </a:p>
          <a:p>
            <a:pPr marL="322326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AR" sz="2800" dirty="0">
                <a:solidFill>
                  <a:schemeClr val="bg1"/>
                </a:solidFill>
              </a:rPr>
              <a:t>Extensión mínima total de 2000 horas reloj. 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2277988" y="1100165"/>
            <a:ext cx="7143154" cy="10568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AR" b="1" dirty="0" smtClean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Técnica Específica</a:t>
            </a:r>
            <a:endParaRPr lang="es-AR" b="1" dirty="0">
              <a:solidFill>
                <a:srgbClr val="FFF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69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23" y="837981"/>
            <a:ext cx="10562042" cy="52691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25860" y="271227"/>
            <a:ext cx="691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cap="all" dirty="0">
                <a:latin typeface="Tw Cen MT" panose="020B0602020104020603"/>
              </a:rPr>
              <a:t>Formación técnica específica</a:t>
            </a:r>
            <a:endParaRPr lang="es-AR" b="1" dirty="0"/>
          </a:p>
        </p:txBody>
      </p:sp>
      <p:sp>
        <p:nvSpPr>
          <p:cNvPr id="5" name="Rectángulo 4"/>
          <p:cNvSpPr/>
          <p:nvPr/>
        </p:nvSpPr>
        <p:spPr>
          <a:xfrm>
            <a:off x="1269876" y="837981"/>
            <a:ext cx="3168352" cy="5269180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785589" y="4365104"/>
            <a:ext cx="10562042" cy="1512168"/>
          </a:xfrm>
          <a:prstGeom prst="rect">
            <a:avLst/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434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224597"/>
            <a:ext cx="4356517" cy="61567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53852" y="2348880"/>
            <a:ext cx="3001591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C00000"/>
                </a:solidFill>
              </a:rPr>
              <a:t>CARACTERIZACIÓN</a:t>
            </a:r>
          </a:p>
        </p:txBody>
      </p:sp>
      <p:sp>
        <p:nvSpPr>
          <p:cNvPr id="3" name="Abrir llave 2"/>
          <p:cNvSpPr/>
          <p:nvPr/>
        </p:nvSpPr>
        <p:spPr>
          <a:xfrm>
            <a:off x="4330791" y="980728"/>
            <a:ext cx="741920" cy="3168352"/>
          </a:xfrm>
          <a:prstGeom prst="leftBrace">
            <a:avLst>
              <a:gd name="adj1" fmla="val 24587"/>
              <a:gd name="adj2" fmla="val 50000"/>
            </a:avLst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0" name="Picture 2" descr="http://3.bp.blogspot.com/-YiWZb0A24ms/USc4QAo6MYI/AAAAAAAAEc4/dbYBO5DAtUM/s1600/monigote-que-escri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92" y="3717032"/>
            <a:ext cx="1921909" cy="19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033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260648"/>
            <a:ext cx="4280054" cy="6048672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2061965" y="980728"/>
            <a:ext cx="3023995" cy="118786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OBJETO DE ESTUDIO DEL ESPACIO</a:t>
            </a:r>
          </a:p>
        </p:txBody>
      </p:sp>
      <p:pic>
        <p:nvPicPr>
          <p:cNvPr id="1026" name="Picture 2" descr="http://www.territoriodigital.com/verimg.aspx?F=1&amp;A=594&amp;O=/img/1/140/547052623223681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55" y="3261223"/>
            <a:ext cx="187220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53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164" y="188640"/>
            <a:ext cx="4283038" cy="6052889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261764" y="1772816"/>
            <a:ext cx="4133153" cy="128133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EXPLICITA LAS VINCULACIONES CON OTROS ESPACIOS DEL CURRICULUM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3738719"/>
            <a:ext cx="2438400" cy="18764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058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132" y="260648"/>
            <a:ext cx="4320480" cy="6105802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1125860" y="2624276"/>
            <a:ext cx="3023995" cy="118786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ORIENTACIONES DIDÁCTICAS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4221088"/>
            <a:ext cx="3187185" cy="25382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2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052" y="116632"/>
            <a:ext cx="4392488" cy="6207566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 rot="10800000" flipV="1">
            <a:off x="6536664" y="4131315"/>
            <a:ext cx="3023995" cy="118786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</a:t>
            </a:r>
            <a:endParaRPr lang="es-A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796" y="4272186"/>
            <a:ext cx="2839363" cy="21295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6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180" y="116631"/>
            <a:ext cx="4339007" cy="6131985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1557908" y="4365104"/>
            <a:ext cx="3023995" cy="118786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SABER</a:t>
            </a:r>
            <a:endParaRPr lang="es-A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://verfoto.net/images/2013/12/16/24.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662344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42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8" y="1257672"/>
            <a:ext cx="9886950" cy="3912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342" y="1826939"/>
            <a:ext cx="9896476" cy="5461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68" y="659262"/>
            <a:ext cx="9886950" cy="4075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643" y="3364099"/>
            <a:ext cx="9901175" cy="3994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404" y="3955884"/>
            <a:ext cx="9896413" cy="39128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391" y="4538145"/>
            <a:ext cx="9877426" cy="36682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810" y="5090506"/>
            <a:ext cx="9876007" cy="4075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392" y="5669019"/>
            <a:ext cx="9877425" cy="3668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7391" y="6199907"/>
            <a:ext cx="9877426" cy="37498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7868" y="5154"/>
            <a:ext cx="9886950" cy="4728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7219" y="2618923"/>
            <a:ext cx="9887598" cy="56247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1691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397" y="116632"/>
            <a:ext cx="4393255" cy="6208650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2638028" y="4581128"/>
            <a:ext cx="3023995" cy="118786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APRENDIZAJES ESPECÍFICOS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124744"/>
            <a:ext cx="3180036" cy="18377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8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28146"/>
            <a:ext cx="11376025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32"/>
          <p:cNvSpPr/>
          <p:nvPr/>
        </p:nvSpPr>
        <p:spPr>
          <a:xfrm>
            <a:off x="8022605" y="3912758"/>
            <a:ext cx="1500188" cy="142875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4" name="Rectángulo 32"/>
          <p:cNvSpPr/>
          <p:nvPr/>
        </p:nvSpPr>
        <p:spPr>
          <a:xfrm>
            <a:off x="6308105" y="3912758"/>
            <a:ext cx="1357313" cy="204788"/>
          </a:xfrm>
          <a:prstGeom prst="rect">
            <a:avLst/>
          </a:prstGeom>
          <a:solidFill>
            <a:schemeClr val="accent3">
              <a:lumMod val="60000"/>
              <a:lumOff val="4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5" name="Rectángulo 32"/>
          <p:cNvSpPr/>
          <p:nvPr/>
        </p:nvSpPr>
        <p:spPr>
          <a:xfrm>
            <a:off x="4379293" y="3412696"/>
            <a:ext cx="1500187" cy="214312"/>
          </a:xfrm>
          <a:prstGeom prst="rect">
            <a:avLst/>
          </a:prstGeom>
          <a:solidFill>
            <a:schemeClr val="bg2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6" name="Rectángulo 32"/>
          <p:cNvSpPr/>
          <p:nvPr/>
        </p:nvSpPr>
        <p:spPr>
          <a:xfrm>
            <a:off x="6308105" y="4484258"/>
            <a:ext cx="1357313" cy="214313"/>
          </a:xfrm>
          <a:prstGeom prst="rect">
            <a:avLst/>
          </a:prstGeom>
          <a:solidFill>
            <a:schemeClr val="bg2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7" name="Rectángulo 32"/>
          <p:cNvSpPr/>
          <p:nvPr/>
        </p:nvSpPr>
        <p:spPr>
          <a:xfrm>
            <a:off x="8022605" y="4279471"/>
            <a:ext cx="1500188" cy="204787"/>
          </a:xfrm>
          <a:prstGeom prst="rect">
            <a:avLst/>
          </a:prstGeom>
          <a:solidFill>
            <a:srgbClr val="92D05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8" name="Rectángulo 32"/>
          <p:cNvSpPr/>
          <p:nvPr/>
        </p:nvSpPr>
        <p:spPr>
          <a:xfrm>
            <a:off x="8022605" y="4493783"/>
            <a:ext cx="1500188" cy="276225"/>
          </a:xfrm>
          <a:prstGeom prst="rect">
            <a:avLst/>
          </a:prstGeom>
          <a:solidFill>
            <a:srgbClr val="92D05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9" name="Rectángulo 32"/>
          <p:cNvSpPr/>
          <p:nvPr/>
        </p:nvSpPr>
        <p:spPr>
          <a:xfrm>
            <a:off x="8022605" y="4770008"/>
            <a:ext cx="1500188" cy="214313"/>
          </a:xfrm>
          <a:prstGeom prst="rect">
            <a:avLst/>
          </a:prstGeom>
          <a:solidFill>
            <a:srgbClr val="92D05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10" name="Rectángulo 32"/>
          <p:cNvSpPr/>
          <p:nvPr/>
        </p:nvSpPr>
        <p:spPr>
          <a:xfrm>
            <a:off x="9879980" y="4269946"/>
            <a:ext cx="1428750" cy="214312"/>
          </a:xfrm>
          <a:prstGeom prst="rect">
            <a:avLst/>
          </a:prstGeom>
          <a:solidFill>
            <a:schemeClr val="bg2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11" name="Rectángulo 32"/>
          <p:cNvSpPr/>
          <p:nvPr/>
        </p:nvSpPr>
        <p:spPr>
          <a:xfrm>
            <a:off x="4379293" y="3055508"/>
            <a:ext cx="1500187" cy="214313"/>
          </a:xfrm>
          <a:prstGeom prst="rect">
            <a:avLst/>
          </a:prstGeom>
          <a:solidFill>
            <a:schemeClr val="bg2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12" name="Rectángulo 32"/>
          <p:cNvSpPr/>
          <p:nvPr/>
        </p:nvSpPr>
        <p:spPr>
          <a:xfrm>
            <a:off x="4379293" y="4524737"/>
            <a:ext cx="1500187" cy="214313"/>
          </a:xfrm>
          <a:prstGeom prst="rect">
            <a:avLst/>
          </a:prstGeom>
          <a:solidFill>
            <a:schemeClr val="bg2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13" name="Rectángulo 32"/>
          <p:cNvSpPr/>
          <p:nvPr/>
        </p:nvSpPr>
        <p:spPr>
          <a:xfrm>
            <a:off x="2736230" y="3055508"/>
            <a:ext cx="1285875" cy="214313"/>
          </a:xfrm>
          <a:prstGeom prst="rect">
            <a:avLst/>
          </a:prstGeom>
          <a:solidFill>
            <a:schemeClr val="bg2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14" name="Rectángulo 32"/>
          <p:cNvSpPr/>
          <p:nvPr/>
        </p:nvSpPr>
        <p:spPr>
          <a:xfrm>
            <a:off x="9884749" y="4524738"/>
            <a:ext cx="1428750" cy="214313"/>
          </a:xfrm>
          <a:prstGeom prst="rect">
            <a:avLst/>
          </a:prstGeom>
          <a:solidFill>
            <a:schemeClr val="bg2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2" name="Flecha derecha 1"/>
          <p:cNvSpPr/>
          <p:nvPr/>
        </p:nvSpPr>
        <p:spPr>
          <a:xfrm>
            <a:off x="4022105" y="3004920"/>
            <a:ext cx="357188" cy="31548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Flecha derecha 15"/>
          <p:cNvSpPr/>
          <p:nvPr/>
        </p:nvSpPr>
        <p:spPr>
          <a:xfrm>
            <a:off x="7665418" y="3845555"/>
            <a:ext cx="357188" cy="315487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Flecha derecha 16"/>
          <p:cNvSpPr/>
          <p:nvPr/>
        </p:nvSpPr>
        <p:spPr>
          <a:xfrm>
            <a:off x="5913116" y="4484258"/>
            <a:ext cx="357188" cy="31548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Flecha doblada 14"/>
          <p:cNvSpPr/>
          <p:nvPr/>
        </p:nvSpPr>
        <p:spPr>
          <a:xfrm rot="5400000">
            <a:off x="7305323" y="1658077"/>
            <a:ext cx="797794" cy="3643314"/>
          </a:xfrm>
          <a:prstGeom prst="bentArrow">
            <a:avLst>
              <a:gd name="adj1" fmla="val 13092"/>
              <a:gd name="adj2" fmla="val 21298"/>
              <a:gd name="adj3" fmla="val 25000"/>
              <a:gd name="adj4" fmla="val 43750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9" name="Flecha doblada 18"/>
          <p:cNvSpPr/>
          <p:nvPr/>
        </p:nvSpPr>
        <p:spPr>
          <a:xfrm rot="5400000">
            <a:off x="7302328" y="2036539"/>
            <a:ext cx="440142" cy="3244364"/>
          </a:xfrm>
          <a:prstGeom prst="ben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1" name="Flecha doblada hacia arriba 20"/>
          <p:cNvSpPr/>
          <p:nvPr/>
        </p:nvSpPr>
        <p:spPr>
          <a:xfrm>
            <a:off x="9088516" y="4068225"/>
            <a:ext cx="442287" cy="916096"/>
          </a:xfrm>
          <a:prstGeom prst="ben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Menos 21"/>
          <p:cNvSpPr/>
          <p:nvPr/>
        </p:nvSpPr>
        <p:spPr>
          <a:xfrm>
            <a:off x="9061761" y="4331858"/>
            <a:ext cx="327544" cy="555657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Menos 25"/>
          <p:cNvSpPr/>
          <p:nvPr/>
        </p:nvSpPr>
        <p:spPr>
          <a:xfrm>
            <a:off x="9061761" y="4069771"/>
            <a:ext cx="327544" cy="555657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Flecha curvada hacia arriba 22"/>
          <p:cNvSpPr/>
          <p:nvPr/>
        </p:nvSpPr>
        <p:spPr>
          <a:xfrm rot="19528108">
            <a:off x="7446327" y="4329942"/>
            <a:ext cx="931332" cy="268169"/>
          </a:xfrm>
          <a:prstGeom prst="curvedUp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31" name="Menos 30"/>
          <p:cNvSpPr/>
          <p:nvPr/>
        </p:nvSpPr>
        <p:spPr>
          <a:xfrm>
            <a:off x="10993913" y="4099273"/>
            <a:ext cx="327544" cy="555657"/>
          </a:xfrm>
          <a:prstGeom prst="mathMinus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Menos 31"/>
          <p:cNvSpPr/>
          <p:nvPr/>
        </p:nvSpPr>
        <p:spPr>
          <a:xfrm>
            <a:off x="10993913" y="4352452"/>
            <a:ext cx="327544" cy="555657"/>
          </a:xfrm>
          <a:prstGeom prst="mathMinus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Flecha doblada 27"/>
          <p:cNvSpPr/>
          <p:nvPr/>
        </p:nvSpPr>
        <p:spPr>
          <a:xfrm rot="10800000" flipV="1">
            <a:off x="9543530" y="3823198"/>
            <a:ext cx="1812732" cy="915852"/>
          </a:xfrm>
          <a:prstGeom prst="bentArrow">
            <a:avLst>
              <a:gd name="adj1" fmla="val 11709"/>
              <a:gd name="adj2" fmla="val 17026"/>
              <a:gd name="adj3" fmla="val 23898"/>
              <a:gd name="adj4" fmla="val 43750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33" name="Rectángulo 32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50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5" grpId="0" animBg="1"/>
      <p:bldP spid="19" grpId="0" animBg="1"/>
      <p:bldP spid="21" grpId="0" animBg="1"/>
      <p:bldP spid="22" grpId="0" animBg="1"/>
      <p:bldP spid="26" grpId="0" animBg="1"/>
      <p:bldP spid="23" grpId="0" animBg="1"/>
      <p:bldP spid="31" grpId="0" animBg="1"/>
      <p:bldP spid="32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660965"/>
            <a:ext cx="11466436" cy="572036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97868" y="11663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cap="all" dirty="0">
                <a:latin typeface="Tw Cen MT" panose="020B0602020104020603"/>
              </a:rPr>
              <a:t>PRÁCTICAS PROFESIONALIZANTES</a:t>
            </a:r>
            <a:endParaRPr lang="es-AR" b="1" dirty="0"/>
          </a:p>
        </p:txBody>
      </p:sp>
      <p:sp>
        <p:nvSpPr>
          <p:cNvPr id="5" name="Rectángulo 4"/>
          <p:cNvSpPr/>
          <p:nvPr/>
        </p:nvSpPr>
        <p:spPr>
          <a:xfrm>
            <a:off x="909836" y="660964"/>
            <a:ext cx="3456384" cy="5720363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372652" y="6091171"/>
            <a:ext cx="11499564" cy="290155"/>
          </a:xfrm>
          <a:prstGeom prst="rect">
            <a:avLst/>
          </a:prstGeom>
          <a:solidFill>
            <a:srgbClr val="00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825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172" y="116632"/>
            <a:ext cx="4508665" cy="6380187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294212" y="476672"/>
            <a:ext cx="3179036" cy="52129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8110636" y="5835277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15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413892" y="2204864"/>
            <a:ext cx="9289032" cy="3965505"/>
          </a:xfrm>
          <a:prstGeom prst="roundRect">
            <a:avLst/>
          </a:prstGeom>
          <a:solidFill>
            <a:srgbClr val="C8EEEA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22326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AR" sz="2400" dirty="0" smtClean="0">
              <a:solidFill>
                <a:schemeClr val="bg1"/>
              </a:solidFill>
            </a:endParaRPr>
          </a:p>
          <a:p>
            <a:pPr marL="322326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AR" sz="2800" dirty="0">
                <a:solidFill>
                  <a:schemeClr val="bg1"/>
                </a:solidFill>
              </a:rPr>
              <a:t>Involucran estrategias y actividades formativas tendientes a lograr </a:t>
            </a:r>
            <a:r>
              <a:rPr lang="es-AR" sz="2800" dirty="0" smtClean="0">
                <a:solidFill>
                  <a:schemeClr val="bg1"/>
                </a:solidFill>
              </a:rPr>
              <a:t>autonomía en los estudiantes.</a:t>
            </a:r>
            <a:endParaRPr lang="es-AR" sz="2800" dirty="0">
              <a:solidFill>
                <a:schemeClr val="bg1"/>
              </a:solidFill>
            </a:endParaRPr>
          </a:p>
          <a:p>
            <a:pPr marL="322326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AR" sz="2800" dirty="0">
                <a:solidFill>
                  <a:schemeClr val="bg1"/>
                </a:solidFill>
              </a:rPr>
              <a:t> Poner en práctica saberes profesionales significativos relacionados a procesos socio-productivos, vinculados al trabajo.</a:t>
            </a:r>
          </a:p>
          <a:p>
            <a:pPr marL="322326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AR" sz="2800" dirty="0">
                <a:solidFill>
                  <a:schemeClr val="bg1"/>
                </a:solidFill>
              </a:rPr>
              <a:t>Extensión mínima total de 200 horas reloj. </a:t>
            </a:r>
          </a:p>
          <a:p>
            <a:pPr marL="322326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AR" sz="28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2854052" y="984454"/>
            <a:ext cx="6624736" cy="1051560"/>
          </a:xfrm>
          <a:prstGeom prst="rect">
            <a:avLst/>
          </a:prstGeom>
        </p:spPr>
        <p:txBody>
          <a:bodyPr/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b="1" dirty="0" smtClean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Prácticas </a:t>
            </a:r>
            <a:r>
              <a:rPr lang="es-AR" b="1" dirty="0" err="1" smtClean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Profesionalizantes</a:t>
            </a:r>
            <a:endParaRPr lang="es-AR" b="1" dirty="0">
              <a:solidFill>
                <a:srgbClr val="FFF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41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2124" y="719600"/>
            <a:ext cx="4395868" cy="39611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3635662"/>
            <a:ext cx="2736304" cy="273630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21804" y="396498"/>
            <a:ext cx="11247694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063">
              <a:spcBef>
                <a:spcPct val="0"/>
              </a:spcBef>
            </a:pPr>
            <a:r>
              <a:rPr lang="es-AR" sz="3599" b="1" cap="all" dirty="0">
                <a:ln w="3175" cmpd="sng">
                  <a:noFill/>
                </a:ln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CARACTERIZACÍON DEL ESPACIO MULTIDICIPLINAR DE LAS PP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99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269876" y="1412776"/>
            <a:ext cx="9289032" cy="3965505"/>
          </a:xfrm>
          <a:prstGeom prst="roundRect">
            <a:avLst/>
          </a:prstGeom>
          <a:solidFill>
            <a:schemeClr val="tx1">
              <a:lumMod val="8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3600" dirty="0">
                <a:solidFill>
                  <a:schemeClr val="bg1"/>
                </a:solidFill>
              </a:rPr>
              <a:t>CRITERIOS PARA CONTEXTUALIZARLAS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3600" dirty="0">
                <a:solidFill>
                  <a:schemeClr val="bg1"/>
                </a:solidFill>
              </a:rPr>
              <a:t>MODALIDADES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3600" dirty="0">
                <a:solidFill>
                  <a:schemeClr val="bg1"/>
                </a:solidFill>
              </a:rPr>
              <a:t>SABERES EN ACCIÓN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07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2566020" y="188640"/>
            <a:ext cx="10396882" cy="1151965"/>
          </a:xfrm>
          <a:prstGeom prst="rect">
            <a:avLst/>
          </a:prstGeom>
        </p:spPr>
        <p:txBody>
          <a:bodyPr/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AR" sz="3200" b="1" dirty="0">
                <a:latin typeface="Tw Cen MT" panose="020B0602020104020603"/>
                <a:ea typeface="+mn-ea"/>
                <a:cs typeface="+mn-cs"/>
              </a:rPr>
              <a:t>Prácticas </a:t>
            </a:r>
            <a:r>
              <a:rPr lang="es-AR" sz="3200" b="1" dirty="0" err="1">
                <a:latin typeface="Tw Cen MT" panose="020B0602020104020603"/>
                <a:ea typeface="+mn-ea"/>
                <a:cs typeface="+mn-cs"/>
              </a:rPr>
              <a:t>profesionalizantes</a:t>
            </a:r>
            <a:endParaRPr lang="es-AR" sz="3200" b="1" dirty="0"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26060" y="5949280"/>
            <a:ext cx="5303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spc="300" dirty="0" smtClean="0"/>
              <a:t>EQUIPO MULTIDISCIPLINAR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048" y="916046"/>
            <a:ext cx="6232178" cy="47452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58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92231878"/>
              </p:ext>
            </p:extLst>
          </p:nvPr>
        </p:nvGraphicFramePr>
        <p:xfrm>
          <a:off x="117748" y="620688"/>
          <a:ext cx="1166529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1197868" y="332656"/>
            <a:ext cx="10396882" cy="1151965"/>
          </a:xfrm>
          <a:prstGeom prst="rect">
            <a:avLst/>
          </a:prstGeom>
        </p:spPr>
        <p:txBody>
          <a:bodyPr/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s-AR" b="1" dirty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Prácticas </a:t>
            </a:r>
            <a:r>
              <a:rPr lang="es-AR" b="1" dirty="0" err="1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profesionalizantes</a:t>
            </a:r>
            <a:endParaRPr lang="es-AR" b="1" dirty="0">
              <a:solidFill>
                <a:srgbClr val="FFF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353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54099" y="66994"/>
            <a:ext cx="10128787" cy="1068721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	</a:t>
            </a:r>
            <a:br>
              <a:rPr lang="es-AR" dirty="0" smtClean="0"/>
            </a:br>
            <a:r>
              <a:rPr lang="es-AR" b="1" i="1" dirty="0" smtClean="0"/>
              <a:t>SUGERENCIAS de implementación</a:t>
            </a:r>
            <a:r>
              <a:rPr lang="es-AR" b="1" dirty="0" smtClean="0"/>
              <a:t> </a:t>
            </a:r>
            <a:r>
              <a:rPr lang="es-AR" dirty="0" smtClean="0"/>
              <a:t/>
            </a:r>
            <a:br>
              <a:rPr lang="es-AR" dirty="0" smtClean="0"/>
            </a:br>
            <a:endParaRPr lang="es-AR" dirty="0"/>
          </a:p>
        </p:txBody>
      </p:sp>
      <p:sp>
        <p:nvSpPr>
          <p:cNvPr id="6" name="5 Rectángulo redondeado"/>
          <p:cNvSpPr/>
          <p:nvPr/>
        </p:nvSpPr>
        <p:spPr>
          <a:xfrm>
            <a:off x="549796" y="4509120"/>
            <a:ext cx="10873208" cy="50805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 smtClean="0">
                <a:solidFill>
                  <a:schemeClr val="bg1"/>
                </a:solidFill>
              </a:rPr>
              <a:t>Proyectos</a:t>
            </a:r>
            <a:r>
              <a:rPr lang="es-AR" sz="1799" dirty="0" smtClean="0"/>
              <a:t> </a:t>
            </a:r>
            <a:endParaRPr lang="es-AR" sz="1799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21433" y="5157192"/>
            <a:ext cx="10729192" cy="1568343"/>
          </a:xfrm>
          <a:prstGeom prst="rect">
            <a:avLst/>
          </a:prstGeom>
          <a:gradFill>
            <a:gsLst>
              <a:gs pos="86000">
                <a:srgbClr val="FFC000"/>
              </a:gs>
              <a:gs pos="25000">
                <a:srgbClr val="FFFF99"/>
              </a:gs>
              <a:gs pos="100000">
                <a:srgbClr val="FF33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2800" b="1" dirty="0" smtClean="0">
                <a:solidFill>
                  <a:schemeClr val="bg1"/>
                </a:solidFill>
              </a:rPr>
              <a:t>Proyectos relacionados a las actividades técnicas profesionales.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sz="2800" b="1" dirty="0" smtClean="0">
                <a:solidFill>
                  <a:schemeClr val="bg1"/>
                </a:solidFill>
              </a:rPr>
              <a:t>Proyectos didácticos institucionales, socio-comunitarios.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AR" sz="2800" b="1" dirty="0">
                <a:solidFill>
                  <a:schemeClr val="bg1"/>
                </a:solidFill>
              </a:rPr>
              <a:t>Proyectos para responder a necesidades o problemáticas de la </a:t>
            </a:r>
            <a:r>
              <a:rPr lang="es-AR" sz="2800" b="1" dirty="0" smtClean="0">
                <a:solidFill>
                  <a:schemeClr val="bg1"/>
                </a:solidFill>
              </a:rPr>
              <a:t>región.</a:t>
            </a:r>
            <a:endParaRPr lang="es-AR" sz="28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AR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AR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AR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AR" sz="32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6166420" y="1128740"/>
            <a:ext cx="4824536" cy="324036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redondeado 9"/>
          <p:cNvSpPr/>
          <p:nvPr/>
        </p:nvSpPr>
        <p:spPr>
          <a:xfrm>
            <a:off x="956348" y="1108936"/>
            <a:ext cx="4744575" cy="324036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1960482" y="3501008"/>
            <a:ext cx="290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Pasantías en FARMACIAS</a:t>
            </a:r>
            <a:endParaRPr lang="es-A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539773" y="3492201"/>
            <a:ext cx="4077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Pasantías en LABORATORIOS de Análisis Clínicos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485900" y="1844825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5° Año</a:t>
            </a:r>
            <a:endParaRPr lang="es-A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539773" y="1844824"/>
            <a:ext cx="1282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6° Año</a:t>
            </a:r>
            <a:endParaRPr lang="es-A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1467944"/>
            <a:ext cx="2713869" cy="18002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42" y="1399342"/>
            <a:ext cx="2583056" cy="186880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249" y="131482"/>
            <a:ext cx="2709378" cy="87522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20" name="Rectángulo 19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74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24" y="113309"/>
            <a:ext cx="4305929" cy="6093296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718148" y="436192"/>
            <a:ext cx="2088232" cy="504377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/>
          <p:cNvSpPr/>
          <p:nvPr/>
        </p:nvSpPr>
        <p:spPr>
          <a:xfrm>
            <a:off x="7511254" y="5588546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61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87" y="170669"/>
            <a:ext cx="4122343" cy="58335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" y="1647261"/>
            <a:ext cx="7220262" cy="144016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110636" y="5373216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/>
          <p:cNvSpPr/>
          <p:nvPr/>
        </p:nvSpPr>
        <p:spPr>
          <a:xfrm>
            <a:off x="4654252" y="476672"/>
            <a:ext cx="1944216" cy="504056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3789040"/>
            <a:ext cx="1872208" cy="17014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12" name="Rectángulo 11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22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696" y="280245"/>
            <a:ext cx="4183194" cy="59196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87" y="395287"/>
            <a:ext cx="4286250" cy="60674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492" y="510329"/>
            <a:ext cx="4286250" cy="606742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629968" y="634764"/>
            <a:ext cx="1224136" cy="326383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6" name="Conector recto 5"/>
          <p:cNvCxnSpPr/>
          <p:nvPr/>
        </p:nvCxnSpPr>
        <p:spPr>
          <a:xfrm>
            <a:off x="1774036" y="1260000"/>
            <a:ext cx="936000" cy="0"/>
          </a:xfrm>
          <a:prstGeom prst="line">
            <a:avLst/>
          </a:prstGeom>
          <a:ln w="28575">
            <a:solidFill>
              <a:srgbClr val="99009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4510236" y="2924944"/>
            <a:ext cx="1008112" cy="0"/>
          </a:xfrm>
          <a:prstGeom prst="line">
            <a:avLst/>
          </a:prstGeom>
          <a:ln w="28575">
            <a:solidFill>
              <a:srgbClr val="99009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7462668" y="4581128"/>
            <a:ext cx="936000" cy="0"/>
          </a:xfrm>
          <a:prstGeom prst="line">
            <a:avLst/>
          </a:prstGeom>
          <a:ln w="28575">
            <a:solidFill>
              <a:srgbClr val="99009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681" y="95496"/>
            <a:ext cx="2568355" cy="82966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814492" y="5959695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665" y="5596415"/>
            <a:ext cx="304417" cy="61805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94820" y="5595181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14" name="Rectángulo 13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2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188" y="548680"/>
            <a:ext cx="3919063" cy="51091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94650" y="82079"/>
            <a:ext cx="510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¡¡¡ MUCHAS GRACIAS !!!</a:t>
            </a:r>
            <a:endParaRPr lang="es-A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44" y="5794924"/>
            <a:ext cx="3091850" cy="65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9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bajo en Equipo Carpinter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756" y="107630"/>
            <a:ext cx="11793311" cy="663373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19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646140" y="701824"/>
            <a:ext cx="523778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599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ENCUADRE GENERAL</a:t>
            </a:r>
            <a:endParaRPr lang="es-A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130576" y="1844824"/>
            <a:ext cx="85809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b="1" dirty="0"/>
              <a:t>La Política Educativa Nacional y Provincial                              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b="1" dirty="0" smtClean="0"/>
              <a:t>Concepciones Pedagógicas</a:t>
            </a:r>
          </a:p>
          <a:p>
            <a:pPr marL="1978025" lvl="1" indent="-457200">
              <a:buFontTx/>
              <a:buChar char="-"/>
            </a:pPr>
            <a:r>
              <a:rPr lang="es-AR" sz="2800" dirty="0" smtClean="0"/>
              <a:t>Currículum</a:t>
            </a:r>
          </a:p>
          <a:p>
            <a:pPr marL="1978025" lvl="1" indent="-457200">
              <a:buFontTx/>
              <a:buChar char="-"/>
            </a:pPr>
            <a:r>
              <a:rPr lang="es-AR" sz="2800" dirty="0" smtClean="0"/>
              <a:t>Conocimiento</a:t>
            </a:r>
          </a:p>
          <a:p>
            <a:pPr marL="1978025" lvl="1" indent="-457200">
              <a:buFontTx/>
              <a:buChar char="-"/>
            </a:pPr>
            <a:r>
              <a:rPr lang="es-AR" sz="2800" dirty="0" smtClean="0"/>
              <a:t>Enseñanza y trabajo docente</a:t>
            </a:r>
          </a:p>
          <a:p>
            <a:pPr marL="1978025" lvl="1" indent="-457200">
              <a:buFontTx/>
              <a:buChar char="-"/>
            </a:pPr>
            <a:r>
              <a:rPr lang="es-AR" sz="2800" dirty="0" smtClean="0"/>
              <a:t>Aprendizaje y sujeto que aprende</a:t>
            </a:r>
          </a:p>
          <a:p>
            <a:pPr marL="1978025" lvl="1" indent="-457200">
              <a:buFontTx/>
              <a:buChar char="-"/>
            </a:pPr>
            <a:r>
              <a:rPr lang="es-AR" sz="2800" dirty="0" smtClean="0"/>
              <a:t>Evaluación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b="1" dirty="0" smtClean="0"/>
              <a:t>Estructura de la Educación Secundaria Técnico Profesional</a:t>
            </a:r>
            <a:endParaRPr lang="es-AR" sz="2800" b="1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849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181" y="167642"/>
            <a:ext cx="4386737" cy="6207646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4006180" y="476672"/>
            <a:ext cx="3240360" cy="648072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Elipse 7"/>
          <p:cNvSpPr/>
          <p:nvPr/>
        </p:nvSpPr>
        <p:spPr>
          <a:xfrm>
            <a:off x="4276624" y="4437112"/>
            <a:ext cx="2393852" cy="936103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/>
          <p:cNvSpPr/>
          <p:nvPr/>
        </p:nvSpPr>
        <p:spPr>
          <a:xfrm>
            <a:off x="7900855" y="5733256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11"/>
          <p:cNvCxnSpPr/>
          <p:nvPr/>
        </p:nvCxnSpPr>
        <p:spPr>
          <a:xfrm>
            <a:off x="4654372" y="2736000"/>
            <a:ext cx="1080000" cy="0"/>
          </a:xfrm>
          <a:prstGeom prst="line">
            <a:avLst/>
          </a:prstGeom>
          <a:ln w="28575">
            <a:solidFill>
              <a:srgbClr val="99009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4654252" y="3204000"/>
            <a:ext cx="1368000" cy="0"/>
          </a:xfrm>
          <a:prstGeom prst="line">
            <a:avLst/>
          </a:prstGeom>
          <a:ln w="28575">
            <a:solidFill>
              <a:srgbClr val="990099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14" name="Rectángulo 13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9520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92" y="188640"/>
            <a:ext cx="4333875" cy="6067425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 flipV="1">
            <a:off x="3574132" y="371948"/>
            <a:ext cx="3232932" cy="68078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/>
          <p:cNvSpPr/>
          <p:nvPr/>
        </p:nvSpPr>
        <p:spPr>
          <a:xfrm>
            <a:off x="7246540" y="5661248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838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405780" y="548680"/>
            <a:ext cx="11305256" cy="547260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85664" indent="-285664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799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99790" indent="-285664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2587" indent="-171399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999650" indent="-171399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3846" indent="-228531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0908" indent="-228531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7971" indent="-228531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5034" indent="-228531" algn="l" defTabSz="457063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Font typeface="Arial"/>
              <a:buNone/>
            </a:pPr>
            <a:r>
              <a:rPr lang="es-AR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PROPUESTAS DE ENSEÑANZA </a:t>
            </a:r>
          </a:p>
          <a:p>
            <a:pPr marL="0" indent="0">
              <a:lnSpc>
                <a:spcPct val="170000"/>
              </a:lnSpc>
              <a:buFont typeface="Arial"/>
              <a:buNone/>
            </a:pPr>
            <a:r>
              <a:rPr lang="es-A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PUEDE TRABAJAR LA INSTITUCIÓN ESCOLAR A PARTIR DE LA RES. 93/09 CFE: </a:t>
            </a:r>
            <a:endParaRPr lang="es-AR" sz="8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79600">
              <a:lnSpc>
                <a:spcPct val="170000"/>
              </a:lnSpc>
              <a:tabLst>
                <a:tab pos="1700213" algn="l"/>
              </a:tabLst>
            </a:pPr>
            <a:r>
              <a:rPr lang="es-A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Enseñanza al interior de cada espacio curricular</a:t>
            </a:r>
          </a:p>
          <a:p>
            <a:pPr marL="1879600">
              <a:lnSpc>
                <a:spcPct val="170000"/>
              </a:lnSpc>
              <a:tabLst>
                <a:tab pos="1700213" algn="l"/>
              </a:tabLst>
            </a:pPr>
            <a:r>
              <a:rPr lang="es-A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Intervención de dos o más espacios curriculares</a:t>
            </a:r>
          </a:p>
          <a:p>
            <a:pPr marL="1879600">
              <a:lnSpc>
                <a:spcPct val="170000"/>
              </a:lnSpc>
              <a:tabLst>
                <a:tab pos="1700213" algn="l"/>
              </a:tabLst>
            </a:pPr>
            <a:r>
              <a:rPr lang="es-A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Sociocomunitarias</a:t>
            </a:r>
          </a:p>
          <a:p>
            <a:pPr marL="1879600">
              <a:lnSpc>
                <a:spcPct val="170000"/>
              </a:lnSpc>
              <a:tabLst>
                <a:tab pos="1700213" algn="l"/>
              </a:tabLst>
            </a:pPr>
            <a:r>
              <a:rPr lang="es-A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apoyo institucional a las trayectorias escolares</a:t>
            </a:r>
          </a:p>
          <a:p>
            <a:pPr marL="1879600">
              <a:lnSpc>
                <a:spcPct val="170000"/>
              </a:lnSpc>
              <a:tabLst>
                <a:tab pos="1700213" algn="l"/>
              </a:tabLst>
            </a:pPr>
            <a:r>
              <a:rPr lang="es-A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la inclusión institucional y la progresión en los aprendizajes</a:t>
            </a:r>
          </a:p>
          <a:p>
            <a:pPr marL="1879600">
              <a:lnSpc>
                <a:spcPct val="170000"/>
              </a:lnSpc>
              <a:tabLst>
                <a:tab pos="1700213" algn="l"/>
              </a:tabLst>
            </a:pPr>
            <a:r>
              <a:rPr lang="es-AR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Enseñanzas complementarias</a:t>
            </a: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0094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777" y="169887"/>
            <a:ext cx="4333875" cy="6067425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202520" y="404664"/>
            <a:ext cx="3617988" cy="71752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7966620" y="5661248"/>
            <a:ext cx="283252" cy="618059"/>
          </a:xfrm>
          <a:prstGeom prst="rect">
            <a:avLst/>
          </a:prstGeom>
          <a:solidFill>
            <a:srgbClr val="FF330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39" y="6198742"/>
            <a:ext cx="2957261" cy="535567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75000"/>
              </a:scheme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3963592" y="6525344"/>
            <a:ext cx="335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de Planificación de la Calidad Educativa</a:t>
            </a:r>
            <a:endParaRPr lang="es-A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137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66FA3CE-A218-4400-AA51-F51C6E85D0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0</TotalTime>
  <Words>693</Words>
  <Application>Microsoft Office PowerPoint</Application>
  <PresentationFormat>Personalizado</PresentationFormat>
  <Paragraphs>126</Paragraphs>
  <Slides>43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2" baseType="lpstr">
      <vt:lpstr>Arial</vt:lpstr>
      <vt:lpstr>Arial Rounded MT Bold</vt:lpstr>
      <vt:lpstr>Calibri</vt:lpstr>
      <vt:lpstr>Calibri Light</vt:lpstr>
      <vt:lpstr>Palatino Linotype</vt:lpstr>
      <vt:lpstr>Tahoma</vt:lpstr>
      <vt:lpstr>Tw Cen MT</vt:lpstr>
      <vt:lpstr>Wingdings</vt:lpstr>
      <vt:lpstr>Celestial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SUGERENCIAS de implementación  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2015-11-02T11:59:21Z</dcterms:created>
  <dcterms:modified xsi:type="dcterms:W3CDTF">2015-11-09T15:29:25Z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TC028866379991</vt:lpwstr>
  </property>
</Properties>
</file>