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charts/chart46.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tableStyles.xml" ContentType="application/vnd.openxmlformats-officedocument.presentationml.tableStyles+xml"/>
  <Override PartName="/ppt/theme/themeOverride39.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slides/slide99.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Override20.xml" ContentType="application/vnd.openxmlformats-officedocument.themeOverride+xml"/>
  <Override PartName="/ppt/charts/chart29.xml" ContentType="application/vnd.openxmlformats-officedocument.drawingml.chart+xml"/>
  <Override PartName="/ppt/theme/themeOverride31.xml" ContentType="application/vnd.openxmlformats-officedocument.themeOverride+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heme/themeOverride6.xml" ContentType="application/vnd.openxmlformats-officedocument.themeOverride+xml"/>
  <Override PartName="/ppt/charts/chart18.xml" ContentType="application/vnd.openxmlformats-officedocument.drawingml.char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10.xml" ContentType="application/vnd.openxmlformats-officedocument.drawingml.chart+xml"/>
  <Override PartName="/ppt/theme/themeOverride36.xml" ContentType="application/vnd.openxmlformats-officedocument.themeOverride+xml"/>
  <Override PartName="/ppt/theme/themeOverride25.xml" ContentType="application/vnd.openxmlformats-officedocument.themeOverr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theme/themeOverride14.xml" ContentType="application/vnd.openxmlformats-officedocument.themeOverr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Override10.xml" ContentType="application/vnd.openxmlformats-officedocument.themeOverride+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Override PartName="/ppt/charts/chart26.xml" ContentType="application/vnd.openxmlformats-officedocument.drawingml.chart+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theme/themeOverride19.xml" ContentType="application/vnd.openxmlformats-officedocument.themeOverride+xml"/>
  <Override PartName="/ppt/charts/chart40.xml" ContentType="application/vnd.openxmlformats-officedocument.drawingml.chart+xml"/>
  <Override PartName="/ppt/theme/themeOverride37.xml" ContentType="application/vnd.openxmlformats-officedocument.themeOverride+xml"/>
  <Override PartName="/ppt/slideMasters/slideMaster6.xml" ContentType="application/vnd.openxmlformats-officedocument.presentationml.slideMaster+xml"/>
  <Override PartName="/ppt/slides/slide79.xml" ContentType="application/vnd.openxmlformats-officedocument.presentationml.slide+xml"/>
  <Override PartName="/ppt/charts/chart5.xml" ContentType="application/vnd.openxmlformats-officedocument.drawingml.chart+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theme/themeOverride22.xml" ContentType="application/vnd.openxmlformats-officedocument.themeOverride+xml"/>
  <Override PartName="/ppt/theme/themeOverride33.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theme/themeOverride40.xml" ContentType="application/vnd.openxmlformats-officedocument.themeOverr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charts/chart27.xml" ContentType="application/vnd.openxmlformats-officedocument.drawingml.chart+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heme/themeOverride4.xml" ContentType="application/vnd.openxmlformats-officedocument.themeOverride+xml"/>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theme/themeOverride38.xml" ContentType="application/vnd.openxmlformats-officedocument.themeOverride+xml"/>
  <Override PartName="/ppt/charts/chart6.xml" ContentType="application/vnd.openxmlformats-officedocument.drawingml.chart+xml"/>
  <Override PartName="/ppt/theme/themeOverride27.xml" ContentType="application/vnd.openxmlformats-officedocument.themeOverride+xml"/>
  <Override PartName="/ppt/slides/slide98.xml" ContentType="application/vnd.openxmlformats-officedocument.presentationml.slide+xml"/>
  <Override PartName="/ppt/theme/themeOverride16.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theme/themeOverride30.xml" ContentType="application/vnd.openxmlformats-officedocument.themeOverr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theme/themeOverride5.xml" ContentType="application/vnd.openxmlformats-officedocument.themeOverride+xml"/>
  <Override PartName="/ppt/charts/chart28.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charts/chart17.xml" ContentType="application/vnd.openxmlformats-officedocument.drawingml.chart+xml"/>
  <Override PartName="/ppt/slides/slide32.xml" ContentType="application/vnd.openxmlformats-officedocument.presentationml.slide+xml"/>
  <Override PartName="/ppt/slideLayouts/slideLayout42.xml" ContentType="application/vnd.openxmlformats-officedocument.presentationml.slideLayout+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theme/themeOverride24.xml" ContentType="application/vnd.openxmlformats-officedocument.themeOverride+xml"/>
  <Override PartName="/ppt/theme/themeOverride35.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Override1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charts/chart36.xml" ContentType="application/vnd.openxmlformats-officedocument.drawingml.chart+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charts/chart25.xml" ContentType="application/vnd.openxmlformats-officedocument.drawingml.char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slides/slide40.xml" ContentType="application/vnd.openxmlformats-officedocument.presentationml.slide+xml"/>
  <Override PartName="/ppt/slideLayouts/slideLayout50.xml" ContentType="application/vnd.openxmlformats-officedocument.presentationml.slideLayout+xml"/>
  <Override PartName="/ppt/theme/themeOverride29.xml" ContentType="application/vnd.openxmlformats-officedocument.themeOverride+xml"/>
  <Override PartName="/ppt/theme/themeOverride18.xml" ContentType="application/vnd.openxmlformats-officedocument.themeOverride+xml"/>
  <Override PartName="/ppt/slides/slide89.xml" ContentType="application/vnd.openxmlformats-officedocument.presentationml.slide+xml"/>
  <Override PartName="/ppt/charts/chart4.xml" ContentType="application/vnd.openxmlformats-officedocument.drawingml.chart+xml"/>
  <Override PartName="/ppt/theme/themeOverride43.xml" ContentType="application/vnd.openxmlformats-officedocument.themeOverride+xml"/>
  <Override PartName="/ppt/slides/slide78.xml" ContentType="application/vnd.openxmlformats-officedocument.presentationml.sl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112"/>
  </p:notesMasterIdLst>
  <p:sldIdLst>
    <p:sldId id="257" r:id="rId7"/>
    <p:sldId id="258" r:id="rId8"/>
    <p:sldId id="520" r:id="rId9"/>
    <p:sldId id="521" r:id="rId10"/>
    <p:sldId id="259" r:id="rId11"/>
    <p:sldId id="260" r:id="rId12"/>
    <p:sldId id="526" r:id="rId13"/>
    <p:sldId id="527" r:id="rId14"/>
    <p:sldId id="529" r:id="rId15"/>
    <p:sldId id="531" r:id="rId16"/>
    <p:sldId id="533" r:id="rId17"/>
    <p:sldId id="542" r:id="rId18"/>
    <p:sldId id="537" r:id="rId19"/>
    <p:sldId id="539" r:id="rId20"/>
    <p:sldId id="540" r:id="rId21"/>
    <p:sldId id="541" r:id="rId22"/>
    <p:sldId id="415" r:id="rId23"/>
    <p:sldId id="416" r:id="rId24"/>
    <p:sldId id="418" r:id="rId25"/>
    <p:sldId id="420" r:id="rId26"/>
    <p:sldId id="421" r:id="rId27"/>
    <p:sldId id="422" r:id="rId28"/>
    <p:sldId id="423" r:id="rId29"/>
    <p:sldId id="428" r:id="rId30"/>
    <p:sldId id="519" r:id="rId31"/>
    <p:sldId id="458" r:id="rId32"/>
    <p:sldId id="459" r:id="rId33"/>
    <p:sldId id="461" r:id="rId34"/>
    <p:sldId id="463" r:id="rId35"/>
    <p:sldId id="465" r:id="rId36"/>
    <p:sldId id="467" r:id="rId37"/>
    <p:sldId id="469" r:id="rId38"/>
    <p:sldId id="391" r:id="rId39"/>
    <p:sldId id="353" r:id="rId40"/>
    <p:sldId id="354" r:id="rId41"/>
    <p:sldId id="355" r:id="rId42"/>
    <p:sldId id="356" r:id="rId43"/>
    <p:sldId id="357" r:id="rId44"/>
    <p:sldId id="358" r:id="rId45"/>
    <p:sldId id="393" r:id="rId46"/>
    <p:sldId id="359" r:id="rId47"/>
    <p:sldId id="360" r:id="rId48"/>
    <p:sldId id="361" r:id="rId49"/>
    <p:sldId id="362" r:id="rId50"/>
    <p:sldId id="363" r:id="rId51"/>
    <p:sldId id="364" r:id="rId52"/>
    <p:sldId id="451" r:id="rId53"/>
    <p:sldId id="452" r:id="rId54"/>
    <p:sldId id="453" r:id="rId55"/>
    <p:sldId id="454" r:id="rId56"/>
    <p:sldId id="455" r:id="rId57"/>
    <p:sldId id="456" r:id="rId58"/>
    <p:sldId id="457" r:id="rId59"/>
    <p:sldId id="523" r:id="rId60"/>
    <p:sldId id="524" r:id="rId61"/>
    <p:sldId id="525" r:id="rId62"/>
    <p:sldId id="544" r:id="rId63"/>
    <p:sldId id="543" r:id="rId64"/>
    <p:sldId id="444" r:id="rId65"/>
    <p:sldId id="449" r:id="rId66"/>
    <p:sldId id="475" r:id="rId67"/>
    <p:sldId id="446" r:id="rId68"/>
    <p:sldId id="448" r:id="rId69"/>
    <p:sldId id="447" r:id="rId70"/>
    <p:sldId id="478" r:id="rId71"/>
    <p:sldId id="479" r:id="rId72"/>
    <p:sldId id="480" r:id="rId73"/>
    <p:sldId id="481" r:id="rId74"/>
    <p:sldId id="482" r:id="rId75"/>
    <p:sldId id="483" r:id="rId76"/>
    <p:sldId id="484" r:id="rId77"/>
    <p:sldId id="485" r:id="rId78"/>
    <p:sldId id="486" r:id="rId79"/>
    <p:sldId id="487" r:id="rId80"/>
    <p:sldId id="488" r:id="rId81"/>
    <p:sldId id="489" r:id="rId82"/>
    <p:sldId id="490" r:id="rId83"/>
    <p:sldId id="491" r:id="rId84"/>
    <p:sldId id="492" r:id="rId85"/>
    <p:sldId id="493" r:id="rId86"/>
    <p:sldId id="494" r:id="rId87"/>
    <p:sldId id="495" r:id="rId88"/>
    <p:sldId id="496" r:id="rId89"/>
    <p:sldId id="497" r:id="rId90"/>
    <p:sldId id="498" r:id="rId91"/>
    <p:sldId id="499" r:id="rId92"/>
    <p:sldId id="500" r:id="rId93"/>
    <p:sldId id="501" r:id="rId94"/>
    <p:sldId id="502" r:id="rId95"/>
    <p:sldId id="503" r:id="rId96"/>
    <p:sldId id="504" r:id="rId97"/>
    <p:sldId id="505" r:id="rId98"/>
    <p:sldId id="506" r:id="rId99"/>
    <p:sldId id="507" r:id="rId100"/>
    <p:sldId id="508" r:id="rId101"/>
    <p:sldId id="509" r:id="rId102"/>
    <p:sldId id="510" r:id="rId103"/>
    <p:sldId id="511" r:id="rId104"/>
    <p:sldId id="512" r:id="rId105"/>
    <p:sldId id="513" r:id="rId106"/>
    <p:sldId id="514" r:id="rId107"/>
    <p:sldId id="515" r:id="rId108"/>
    <p:sldId id="516" r:id="rId109"/>
    <p:sldId id="517" r:id="rId110"/>
    <p:sldId id="518" r:id="rId11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4" pos="319" userDrawn="1">
          <p15:clr>
            <a:srgbClr val="A4A3A4"/>
          </p15:clr>
        </p15:guide>
        <p15:guide id="7" orient="horz" pos="164" userDrawn="1">
          <p15:clr>
            <a:srgbClr val="A4A3A4"/>
          </p15:clr>
        </p15:guide>
        <p15:guide id="8" pos="754" userDrawn="1">
          <p15:clr>
            <a:srgbClr val="A4A3A4"/>
          </p15:clr>
        </p15:guide>
        <p15:guide id="9" orient="horz" pos="732" userDrawn="1">
          <p15:clr>
            <a:srgbClr val="A4A3A4"/>
          </p15:clr>
        </p15:guide>
        <p15:guide id="10" pos="598" userDrawn="1">
          <p15:clr>
            <a:srgbClr val="A4A3A4"/>
          </p15:clr>
        </p15:guide>
        <p15:guide id="11" orient="horz" pos="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60"/>
  </p:normalViewPr>
  <p:slideViewPr>
    <p:cSldViewPr snapToGrid="0">
      <p:cViewPr varScale="1">
        <p:scale>
          <a:sx n="79" d="100"/>
          <a:sy n="79" d="100"/>
        </p:scale>
        <p:origin x="-1050" y="-90"/>
      </p:cViewPr>
      <p:guideLst>
        <p:guide orient="horz" pos="164"/>
        <p:guide orient="horz" pos="732"/>
        <p:guide orient="horz" pos="888"/>
        <p:guide pos="319"/>
        <p:guide pos="754"/>
        <p:guide pos="59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notesMaster" Target="notesMasters/notesMaster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slide" Target="slides/slide104.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Office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E:\Mendoza\Secundaria%20&#250;ltimo%20a&#241;o\Graficos.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Hoja_de_c_lculo_de_Microsoft_Office_Excel3.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Hoja_de_c_lculo_de_Microsoft_Office_Excel4.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Hoja_de_c_lculo_de_Microsoft_Office_Excel5.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Hoja_de_c_lculo_de_Microsoft_Office_Excel6.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1" Type="http://schemas.openxmlformats.org/officeDocument/2006/relationships/oleObject" Target="file:///E:\Mendoza\Secundaria%20&#250;ltimo%20a&#241;o\Grafico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E:\Mendoza\Secundaria%20&#250;ltimo%20a&#241;o\Grafico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E:\Mendoza\Secundaria%20&#250;ltimo%20a&#241;o\Grafico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E:\Mendoza\Secundaria%20&#250;ltimo%20a&#241;o\Graficos.xlsx" TargetMode="External"/></Relationships>
</file>

<file path=ppt/charts/_rels/chart19.xml.rels><?xml version="1.0" encoding="UTF-8" standalone="yes"?>
<Relationships xmlns="http://schemas.openxmlformats.org/package/2006/relationships"><Relationship Id="rId2" Type="http://schemas.openxmlformats.org/officeDocument/2006/relationships/package" Target="../embeddings/Hoja_de_c_lculo_de_Microsoft_Office_Excel7.xlsx"/><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Office_Excel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Hoja_de_c_lculo_de_Microsoft_Office_Excel8.xlsx"/><Relationship Id="rId1" Type="http://schemas.openxmlformats.org/officeDocument/2006/relationships/themeOverride" Target="../theme/themeOverride16.xml"/></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Office_Excel9.xlsx"/></Relationships>
</file>

<file path=ppt/charts/_rels/chart22.xml.rels><?xml version="1.0" encoding="UTF-8" standalone="yes"?>
<Relationships xmlns="http://schemas.openxmlformats.org/package/2006/relationships"><Relationship Id="rId2" Type="http://schemas.openxmlformats.org/officeDocument/2006/relationships/package" Target="../embeddings/Hoja_de_c_lculo_de_Microsoft_Office_Excel10.xlsx"/><Relationship Id="rId1" Type="http://schemas.openxmlformats.org/officeDocument/2006/relationships/themeOverride" Target="../theme/themeOverride17.xml"/></Relationships>
</file>

<file path=ppt/charts/_rels/chart23.xml.rels><?xml version="1.0" encoding="UTF-8" standalone="yes"?>
<Relationships xmlns="http://schemas.openxmlformats.org/package/2006/relationships"><Relationship Id="rId2" Type="http://schemas.openxmlformats.org/officeDocument/2006/relationships/package" Target="../embeddings/Hoja_de_c_lculo_de_Microsoft_Office_Excel11.xlsx"/><Relationship Id="rId1" Type="http://schemas.openxmlformats.org/officeDocument/2006/relationships/themeOverride" Target="../theme/themeOverride18.xml"/></Relationships>
</file>

<file path=ppt/charts/_rels/chart24.xml.rels><?xml version="1.0" encoding="UTF-8" standalone="yes"?>
<Relationships xmlns="http://schemas.openxmlformats.org/package/2006/relationships"><Relationship Id="rId2" Type="http://schemas.openxmlformats.org/officeDocument/2006/relationships/package" Target="../embeddings/Hoja_de_c_lculo_de_Microsoft_Office_Excel12.xlsx"/><Relationship Id="rId1" Type="http://schemas.openxmlformats.org/officeDocument/2006/relationships/themeOverride" Target="../theme/themeOverride19.xml"/></Relationships>
</file>

<file path=ppt/charts/_rels/chart25.xml.rels><?xml version="1.0" encoding="UTF-8" standalone="yes"?>
<Relationships xmlns="http://schemas.openxmlformats.org/package/2006/relationships"><Relationship Id="rId2" Type="http://schemas.openxmlformats.org/officeDocument/2006/relationships/package" Target="../embeddings/Hoja_de_c_lculo_de_Microsoft_Office_Excel13.xlsx"/><Relationship Id="rId1" Type="http://schemas.openxmlformats.org/officeDocument/2006/relationships/themeOverride" Target="../theme/themeOverride20.xml"/></Relationships>
</file>

<file path=ppt/charts/_rels/chart26.xml.rels><?xml version="1.0" encoding="UTF-8" standalone="yes"?>
<Relationships xmlns="http://schemas.openxmlformats.org/package/2006/relationships"><Relationship Id="rId2" Type="http://schemas.openxmlformats.org/officeDocument/2006/relationships/package" Target="../embeddings/Hoja_de_c_lculo_de_Microsoft_Office_Excel14.xlsx"/><Relationship Id="rId1" Type="http://schemas.openxmlformats.org/officeDocument/2006/relationships/themeOverride" Target="../theme/themeOverride21.xml"/></Relationships>
</file>

<file path=ppt/charts/_rels/chart27.xml.rels><?xml version="1.0" encoding="UTF-8" standalone="yes"?>
<Relationships xmlns="http://schemas.openxmlformats.org/package/2006/relationships"><Relationship Id="rId2" Type="http://schemas.openxmlformats.org/officeDocument/2006/relationships/package" Target="../embeddings/Hoja_de_c_lculo_de_Microsoft_Office_Excel15.xlsx"/><Relationship Id="rId1" Type="http://schemas.openxmlformats.org/officeDocument/2006/relationships/themeOverride" Target="../theme/themeOverride22.xml"/></Relationships>
</file>

<file path=ppt/charts/_rels/chart28.xml.rels><?xml version="1.0" encoding="UTF-8" standalone="yes"?>
<Relationships xmlns="http://schemas.openxmlformats.org/package/2006/relationships"><Relationship Id="rId2" Type="http://schemas.openxmlformats.org/officeDocument/2006/relationships/package" Target="../embeddings/Hoja_de_c_lculo_de_Microsoft_Office_Excel16.xlsx"/><Relationship Id="rId1" Type="http://schemas.openxmlformats.org/officeDocument/2006/relationships/themeOverride" Target="../theme/themeOverride23.xml"/></Relationships>
</file>

<file path=ppt/charts/_rels/chart29.xml.rels><?xml version="1.0" encoding="UTF-8" standalone="yes"?>
<Relationships xmlns="http://schemas.openxmlformats.org/package/2006/relationships"><Relationship Id="rId2" Type="http://schemas.openxmlformats.org/officeDocument/2006/relationships/package" Target="../embeddings/Hoja_de_c_lculo_de_Microsoft_Office_Excel17.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2" Type="http://schemas.openxmlformats.org/officeDocument/2006/relationships/oleObject" Target="file:///E:\Mendoza\Secundaria%20&#250;ltimo%20a&#241;o\Graficos.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Hoja_de_c_lculo_de_Microsoft_Office_Excel18.xlsx"/><Relationship Id="rId1" Type="http://schemas.openxmlformats.org/officeDocument/2006/relationships/themeOverride" Target="../theme/themeOverride25.xml"/></Relationships>
</file>

<file path=ppt/charts/_rels/chart31.xml.rels><?xml version="1.0" encoding="UTF-8" standalone="yes"?>
<Relationships xmlns="http://schemas.openxmlformats.org/package/2006/relationships"><Relationship Id="rId2" Type="http://schemas.openxmlformats.org/officeDocument/2006/relationships/package" Target="../embeddings/Hoja_de_c_lculo_de_Microsoft_Office_Excel19.xlsx"/><Relationship Id="rId1" Type="http://schemas.openxmlformats.org/officeDocument/2006/relationships/themeOverride" Target="../theme/themeOverride26.xml"/></Relationships>
</file>

<file path=ppt/charts/_rels/chart32.xml.rels><?xml version="1.0" encoding="UTF-8" standalone="yes"?>
<Relationships xmlns="http://schemas.openxmlformats.org/package/2006/relationships"><Relationship Id="rId2" Type="http://schemas.openxmlformats.org/officeDocument/2006/relationships/package" Target="../embeddings/Hoja_de_c_lculo_de_Microsoft_Office_Excel20.xlsx"/><Relationship Id="rId1" Type="http://schemas.openxmlformats.org/officeDocument/2006/relationships/themeOverride" Target="../theme/themeOverride27.xml"/></Relationships>
</file>

<file path=ppt/charts/_rels/chart33.xml.rels><?xml version="1.0" encoding="UTF-8" standalone="yes"?>
<Relationships xmlns="http://schemas.openxmlformats.org/package/2006/relationships"><Relationship Id="rId2" Type="http://schemas.openxmlformats.org/officeDocument/2006/relationships/package" Target="../embeddings/Hoja_de_c_lculo_de_Microsoft_Office_Excel21.xlsx"/><Relationship Id="rId1" Type="http://schemas.openxmlformats.org/officeDocument/2006/relationships/themeOverride" Target="../theme/themeOverride28.xml"/></Relationships>
</file>

<file path=ppt/charts/_rels/chart34.xml.rels><?xml version="1.0" encoding="UTF-8" standalone="yes"?>
<Relationships xmlns="http://schemas.openxmlformats.org/package/2006/relationships"><Relationship Id="rId2" Type="http://schemas.openxmlformats.org/officeDocument/2006/relationships/package" Target="../embeddings/Hoja_de_c_lculo_de_Microsoft_Office_Excel22.xlsx"/><Relationship Id="rId1" Type="http://schemas.openxmlformats.org/officeDocument/2006/relationships/themeOverride" Target="../theme/themeOverride29.xml"/></Relationships>
</file>

<file path=ppt/charts/_rels/chart35.xml.rels><?xml version="1.0" encoding="UTF-8" standalone="yes"?>
<Relationships xmlns="http://schemas.openxmlformats.org/package/2006/relationships"><Relationship Id="rId2" Type="http://schemas.openxmlformats.org/officeDocument/2006/relationships/package" Target="../embeddings/Hoja_de_c_lculo_de_Microsoft_Office_Excel23.xlsx"/><Relationship Id="rId1" Type="http://schemas.openxmlformats.org/officeDocument/2006/relationships/themeOverride" Target="../theme/themeOverride30.xml"/></Relationships>
</file>

<file path=ppt/charts/_rels/chart36.xml.rels><?xml version="1.0" encoding="UTF-8" standalone="yes"?>
<Relationships xmlns="http://schemas.openxmlformats.org/package/2006/relationships"><Relationship Id="rId2" Type="http://schemas.openxmlformats.org/officeDocument/2006/relationships/package" Target="../embeddings/Hoja_de_c_lculo_de_Microsoft_Office_Excel24.xlsx"/><Relationship Id="rId1" Type="http://schemas.openxmlformats.org/officeDocument/2006/relationships/themeOverride" Target="../theme/themeOverride31.xml"/></Relationships>
</file>

<file path=ppt/charts/_rels/chart37.xml.rels><?xml version="1.0" encoding="UTF-8" standalone="yes"?>
<Relationships xmlns="http://schemas.openxmlformats.org/package/2006/relationships"><Relationship Id="rId2" Type="http://schemas.openxmlformats.org/officeDocument/2006/relationships/package" Target="../embeddings/Hoja_de_c_lculo_de_Microsoft_Office_Excel25.xlsx"/><Relationship Id="rId1" Type="http://schemas.openxmlformats.org/officeDocument/2006/relationships/themeOverride" Target="../theme/themeOverride32.xml"/></Relationships>
</file>

<file path=ppt/charts/_rels/chart38.xml.rels><?xml version="1.0" encoding="UTF-8" standalone="yes"?>
<Relationships xmlns="http://schemas.openxmlformats.org/package/2006/relationships"><Relationship Id="rId2" Type="http://schemas.openxmlformats.org/officeDocument/2006/relationships/package" Target="../embeddings/Hoja_de_c_lculo_de_Microsoft_Office_Excel26.xlsx"/><Relationship Id="rId1" Type="http://schemas.openxmlformats.org/officeDocument/2006/relationships/themeOverride" Target="../theme/themeOverride33.xml"/></Relationships>
</file>

<file path=ppt/charts/_rels/chart39.xml.rels><?xml version="1.0" encoding="UTF-8" standalone="yes"?>
<Relationships xmlns="http://schemas.openxmlformats.org/package/2006/relationships"><Relationship Id="rId2" Type="http://schemas.openxmlformats.org/officeDocument/2006/relationships/package" Target="../embeddings/Hoja_de_c_lculo_de_Microsoft_Office_Excel27.xlsx"/><Relationship Id="rId1" Type="http://schemas.openxmlformats.org/officeDocument/2006/relationships/themeOverride" Target="../theme/themeOverride34.xml"/></Relationships>
</file>

<file path=ppt/charts/_rels/chart4.xml.rels><?xml version="1.0" encoding="UTF-8" standalone="yes"?>
<Relationships xmlns="http://schemas.openxmlformats.org/package/2006/relationships"><Relationship Id="rId2" Type="http://schemas.openxmlformats.org/officeDocument/2006/relationships/oleObject" Target="file:///E:\Mendoza\Secundaria%20&#250;ltimo%20a&#241;o\Graficos.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1" Type="http://schemas.openxmlformats.org/officeDocument/2006/relationships/oleObject" Target="file:///E:\Mendoza\Secundaria%20&#250;ltimo%20a&#241;o\Graficos.xlsx" TargetMode="External"/></Relationships>
</file>

<file path=ppt/charts/_rels/chart41.xml.rels><?xml version="1.0" encoding="UTF-8" standalone="yes"?>
<Relationships xmlns="http://schemas.openxmlformats.org/package/2006/relationships"><Relationship Id="rId2" Type="http://schemas.openxmlformats.org/officeDocument/2006/relationships/package" Target="../embeddings/Hoja_de_c_lculo_de_Microsoft_Office_Excel28.xlsx"/><Relationship Id="rId1" Type="http://schemas.openxmlformats.org/officeDocument/2006/relationships/themeOverride" Target="../theme/themeOverride35.xml"/></Relationships>
</file>

<file path=ppt/charts/_rels/chart42.xml.rels><?xml version="1.0" encoding="UTF-8" standalone="yes"?>
<Relationships xmlns="http://schemas.openxmlformats.org/package/2006/relationships"><Relationship Id="rId2" Type="http://schemas.openxmlformats.org/officeDocument/2006/relationships/package" Target="../embeddings/Hoja_de_c_lculo_de_Microsoft_Office_Excel29.xlsx"/><Relationship Id="rId1" Type="http://schemas.openxmlformats.org/officeDocument/2006/relationships/themeOverride" Target="../theme/themeOverride36.xml"/></Relationships>
</file>

<file path=ppt/charts/_rels/chart43.xml.rels><?xml version="1.0" encoding="UTF-8" standalone="yes"?>
<Relationships xmlns="http://schemas.openxmlformats.org/package/2006/relationships"><Relationship Id="rId2" Type="http://schemas.openxmlformats.org/officeDocument/2006/relationships/package" Target="../embeddings/Hoja_de_c_lculo_de_Microsoft_Office_Excel30.xlsx"/><Relationship Id="rId1" Type="http://schemas.openxmlformats.org/officeDocument/2006/relationships/themeOverride" Target="../theme/themeOverride37.xml"/></Relationships>
</file>

<file path=ppt/charts/_rels/chart44.xml.rels><?xml version="1.0" encoding="UTF-8" standalone="yes"?>
<Relationships xmlns="http://schemas.openxmlformats.org/package/2006/relationships"><Relationship Id="rId2" Type="http://schemas.openxmlformats.org/officeDocument/2006/relationships/package" Target="../embeddings/Hoja_de_c_lculo_de_Microsoft_Office_Excel31.xlsx"/><Relationship Id="rId1" Type="http://schemas.openxmlformats.org/officeDocument/2006/relationships/themeOverride" Target="../theme/themeOverride38.xml"/></Relationships>
</file>

<file path=ppt/charts/_rels/chart45.xml.rels><?xml version="1.0" encoding="UTF-8" standalone="yes"?>
<Relationships xmlns="http://schemas.openxmlformats.org/package/2006/relationships"><Relationship Id="rId2" Type="http://schemas.openxmlformats.org/officeDocument/2006/relationships/package" Target="../embeddings/Hoja_de_c_lculo_de_Microsoft_Office_Excel32.xlsx"/><Relationship Id="rId1" Type="http://schemas.openxmlformats.org/officeDocument/2006/relationships/themeOverride" Target="../theme/themeOverride39.xml"/></Relationships>
</file>

<file path=ppt/charts/_rels/chart46.xml.rels><?xml version="1.0" encoding="UTF-8" standalone="yes"?>
<Relationships xmlns="http://schemas.openxmlformats.org/package/2006/relationships"><Relationship Id="rId2" Type="http://schemas.openxmlformats.org/officeDocument/2006/relationships/package" Target="../embeddings/Hoja_de_c_lculo_de_Microsoft_Office_Excel33.xlsx"/><Relationship Id="rId1" Type="http://schemas.openxmlformats.org/officeDocument/2006/relationships/themeOverride" Target="../theme/themeOverride40.xml"/></Relationships>
</file>

<file path=ppt/charts/_rels/chart47.xml.rels><?xml version="1.0" encoding="UTF-8" standalone="yes"?>
<Relationships xmlns="http://schemas.openxmlformats.org/package/2006/relationships"><Relationship Id="rId2" Type="http://schemas.openxmlformats.org/officeDocument/2006/relationships/package" Target="../embeddings/Hoja_de_c_lculo_de_Microsoft_Office_Excel34.xlsx"/><Relationship Id="rId1" Type="http://schemas.openxmlformats.org/officeDocument/2006/relationships/themeOverride" Target="../theme/themeOverride41.xml"/></Relationships>
</file>

<file path=ppt/charts/_rels/chart48.xml.rels><?xml version="1.0" encoding="UTF-8" standalone="yes"?>
<Relationships xmlns="http://schemas.openxmlformats.org/package/2006/relationships"><Relationship Id="rId2" Type="http://schemas.openxmlformats.org/officeDocument/2006/relationships/package" Target="../embeddings/Hoja_de_c_lculo_de_Microsoft_Office_Excel35.xlsx"/><Relationship Id="rId1" Type="http://schemas.openxmlformats.org/officeDocument/2006/relationships/themeOverride" Target="../theme/themeOverride42.xml"/></Relationships>
</file>

<file path=ppt/charts/_rels/chart49.xml.rels><?xml version="1.0" encoding="UTF-8" standalone="yes"?>
<Relationships xmlns="http://schemas.openxmlformats.org/package/2006/relationships"><Relationship Id="rId2" Type="http://schemas.openxmlformats.org/officeDocument/2006/relationships/package" Target="../embeddings/Hoja_de_c_lculo_de_Microsoft_Office_Excel36.xlsx"/><Relationship Id="rId1" Type="http://schemas.openxmlformats.org/officeDocument/2006/relationships/themeOverride" Target="../theme/themeOverride43.xml"/></Relationships>
</file>

<file path=ppt/charts/_rels/chart5.xml.rels><?xml version="1.0" encoding="UTF-8" standalone="yes"?>
<Relationships xmlns="http://schemas.openxmlformats.org/package/2006/relationships"><Relationship Id="rId2" Type="http://schemas.openxmlformats.org/officeDocument/2006/relationships/oleObject" Target="file:///E:\Mendoza\Secundaria%20&#250;ltimo%20a&#241;o\Grafico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E:\Mendoza\Secundaria%20&#250;ltimo%20a&#241;o\Grafico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E:\Mendoza\Secundaria%20&#250;ltimo%20a&#241;o\Grafico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E:\Mendoza\Secundaria%20&#250;ltimo%20a&#241;o\Graficos.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E:\Mendoza\Secundaria%20&#250;ltimo%20a&#241;o\Graficos.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2965528637160942"/>
          <c:w val="0.66963972708825925"/>
          <c:h val="0.73251759521206838"/>
        </c:manualLayout>
      </c:layout>
      <c:barChart>
        <c:barDir val="col"/>
        <c:grouping val="percentStacked"/>
        <c:ser>
          <c:idx val="0"/>
          <c:order val="0"/>
          <c:tx>
            <c:strRef>
              <c:f>'3'!$B$1</c:f>
              <c:strCache>
                <c:ptCount val="1"/>
                <c:pt idx="0">
                  <c:v>Por debajo del Nivel Básico</c:v>
                </c:pt>
              </c:strCache>
            </c:strRef>
          </c:tx>
          <c:spPr>
            <a:solidFill>
              <a:srgbClr val="F48580"/>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layout/>
                <c15:showLeaderLines val="0"/>
              </c:ext>
            </c:extLst>
          </c:dLbls>
          <c:cat>
            <c:strRef>
              <c:f>'3'!$A$2:$A$5</c:f>
              <c:strCache>
                <c:ptCount val="4"/>
                <c:pt idx="0">
                  <c:v>Lengua</c:v>
                </c:pt>
                <c:pt idx="1">
                  <c:v>Matemática</c:v>
                </c:pt>
                <c:pt idx="2">
                  <c:v>Naturales</c:v>
                </c:pt>
                <c:pt idx="3">
                  <c:v>Sociales</c:v>
                </c:pt>
              </c:strCache>
            </c:strRef>
          </c:cat>
          <c:val>
            <c:numRef>
              <c:f>'3'!$B$2:$B$5</c:f>
              <c:numCache>
                <c:formatCode>0.0%</c:formatCode>
                <c:ptCount val="4"/>
                <c:pt idx="0">
                  <c:v>0.17566902691074468</c:v>
                </c:pt>
                <c:pt idx="1">
                  <c:v>0.38335068625826518</c:v>
                </c:pt>
                <c:pt idx="2">
                  <c:v>0.13221948400451752</c:v>
                </c:pt>
                <c:pt idx="3">
                  <c:v>0.16626155554221866</c:v>
                </c:pt>
              </c:numCache>
            </c:numRef>
          </c:val>
          <c:extLst xmlns:c16r2="http://schemas.microsoft.com/office/drawing/2015/06/chart">
            <c:ext xmlns:c16="http://schemas.microsoft.com/office/drawing/2014/chart" uri="{C3380CC4-5D6E-409C-BE32-E72D297353CC}">
              <c16:uniqueId val="{00000000-106B-4F2F-92C0-CDEFE7D3F0AE}"/>
            </c:ext>
          </c:extLst>
        </c:ser>
        <c:ser>
          <c:idx val="1"/>
          <c:order val="1"/>
          <c:tx>
            <c:strRef>
              <c:f>'3'!$C$1</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layout/>
                <c15:showLeaderLines val="0"/>
              </c:ext>
            </c:extLst>
          </c:dLbls>
          <c:cat>
            <c:strRef>
              <c:f>'3'!$A$2:$A$5</c:f>
              <c:strCache>
                <c:ptCount val="4"/>
                <c:pt idx="0">
                  <c:v>Lengua</c:v>
                </c:pt>
                <c:pt idx="1">
                  <c:v>Matemática</c:v>
                </c:pt>
                <c:pt idx="2">
                  <c:v>Naturales</c:v>
                </c:pt>
                <c:pt idx="3">
                  <c:v>Sociales</c:v>
                </c:pt>
              </c:strCache>
            </c:strRef>
          </c:cat>
          <c:val>
            <c:numRef>
              <c:f>'3'!$C$2:$C$5</c:f>
              <c:numCache>
                <c:formatCode>0.0%</c:formatCode>
                <c:ptCount val="4"/>
                <c:pt idx="0">
                  <c:v>0.22488248582290188</c:v>
                </c:pt>
                <c:pt idx="1">
                  <c:v>0.31125307454847562</c:v>
                </c:pt>
                <c:pt idx="2">
                  <c:v>0.18647048992227569</c:v>
                </c:pt>
                <c:pt idx="3">
                  <c:v>0.22037625881153983</c:v>
                </c:pt>
              </c:numCache>
            </c:numRef>
          </c:val>
          <c:extLst xmlns:c16r2="http://schemas.microsoft.com/office/drawing/2015/06/chart">
            <c:ext xmlns:c16="http://schemas.microsoft.com/office/drawing/2014/chart" uri="{C3380CC4-5D6E-409C-BE32-E72D297353CC}">
              <c16:uniqueId val="{00000001-106B-4F2F-92C0-CDEFE7D3F0AE}"/>
            </c:ext>
          </c:extLst>
        </c:ser>
        <c:ser>
          <c:idx val="2"/>
          <c:order val="2"/>
          <c:tx>
            <c:strRef>
              <c:f>'3'!$D$1</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layout/>
                <c15:showLeaderLines val="0"/>
              </c:ext>
            </c:extLst>
          </c:dLbls>
          <c:cat>
            <c:strRef>
              <c:f>'3'!$A$2:$A$5</c:f>
              <c:strCache>
                <c:ptCount val="4"/>
                <c:pt idx="0">
                  <c:v>Lengua</c:v>
                </c:pt>
                <c:pt idx="1">
                  <c:v>Matemática</c:v>
                </c:pt>
                <c:pt idx="2">
                  <c:v>Naturales</c:v>
                </c:pt>
                <c:pt idx="3">
                  <c:v>Sociales</c:v>
                </c:pt>
              </c:strCache>
            </c:strRef>
          </c:cat>
          <c:val>
            <c:numRef>
              <c:f>'3'!$D$2:$D$5</c:f>
              <c:numCache>
                <c:formatCode>0.0%</c:formatCode>
                <c:ptCount val="4"/>
                <c:pt idx="0">
                  <c:v>0.49874015187383991</c:v>
                </c:pt>
                <c:pt idx="1">
                  <c:v>0.25578939824804209</c:v>
                </c:pt>
                <c:pt idx="2">
                  <c:v>0.58669244925658603</c:v>
                </c:pt>
                <c:pt idx="3">
                  <c:v>0.27527220169797412</c:v>
                </c:pt>
              </c:numCache>
            </c:numRef>
          </c:val>
          <c:extLst xmlns:c16r2="http://schemas.microsoft.com/office/drawing/2015/06/chart">
            <c:ext xmlns:c16="http://schemas.microsoft.com/office/drawing/2014/chart" uri="{C3380CC4-5D6E-409C-BE32-E72D297353CC}">
              <c16:uniqueId val="{00000002-106B-4F2F-92C0-CDEFE7D3F0AE}"/>
            </c:ext>
          </c:extLst>
        </c:ser>
        <c:ser>
          <c:idx val="3"/>
          <c:order val="3"/>
          <c:tx>
            <c:strRef>
              <c:f>'3'!$E$1</c:f>
              <c:strCache>
                <c:ptCount val="1"/>
                <c:pt idx="0">
                  <c:v>Avanzado</c:v>
                </c:pt>
              </c:strCache>
            </c:strRef>
          </c:tx>
          <c:spPr>
            <a:solidFill>
              <a:srgbClr val="00B9F2"/>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layout/>
                <c15:showLeaderLines val="0"/>
              </c:ext>
            </c:extLst>
          </c:dLbls>
          <c:cat>
            <c:strRef>
              <c:f>'3'!$A$2:$A$5</c:f>
              <c:strCache>
                <c:ptCount val="4"/>
                <c:pt idx="0">
                  <c:v>Lengua</c:v>
                </c:pt>
                <c:pt idx="1">
                  <c:v>Matemática</c:v>
                </c:pt>
                <c:pt idx="2">
                  <c:v>Naturales</c:v>
                </c:pt>
                <c:pt idx="3">
                  <c:v>Sociales</c:v>
                </c:pt>
              </c:strCache>
            </c:strRef>
          </c:cat>
          <c:val>
            <c:numRef>
              <c:f>'3'!$E$2:$E$5</c:f>
              <c:numCache>
                <c:formatCode>0.0%</c:formatCode>
                <c:ptCount val="4"/>
                <c:pt idx="0">
                  <c:v>0.10070833539252674</c:v>
                </c:pt>
                <c:pt idx="1">
                  <c:v>4.9606840945202894E-2</c:v>
                </c:pt>
                <c:pt idx="2">
                  <c:v>9.461757681664483E-2</c:v>
                </c:pt>
                <c:pt idx="3">
                  <c:v>0.33808998394825474</c:v>
                </c:pt>
              </c:numCache>
            </c:numRef>
          </c:val>
          <c:extLst xmlns:c16r2="http://schemas.microsoft.com/office/drawing/2015/06/chart">
            <c:ext xmlns:c16="http://schemas.microsoft.com/office/drawing/2014/chart" uri="{C3380CC4-5D6E-409C-BE32-E72D297353CC}">
              <c16:uniqueId val="{00000003-106B-4F2F-92C0-CDEFE7D3F0AE}"/>
            </c:ext>
          </c:extLst>
        </c:ser>
        <c:dLbls/>
        <c:overlap val="100"/>
        <c:axId val="94892800"/>
        <c:axId val="94894336"/>
      </c:barChart>
      <c:catAx>
        <c:axId val="94892800"/>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94894336"/>
        <c:crosses val="autoZero"/>
        <c:auto val="1"/>
        <c:lblAlgn val="ctr"/>
        <c:lblOffset val="100"/>
      </c:catAx>
      <c:valAx>
        <c:axId val="94894336"/>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94892800"/>
        <c:crosses val="autoZero"/>
        <c:crossBetween val="between"/>
        <c:majorUnit val="0.1"/>
        <c:minorUnit val="2.0000000000000007E-2"/>
      </c:valAx>
    </c:plotArea>
    <c:legend>
      <c:legendPos val="r"/>
      <c:layout>
        <c:manualLayout>
          <c:xMode val="edge"/>
          <c:yMode val="edge"/>
          <c:x val="0.71201154028962155"/>
          <c:y val="0.31763920009878016"/>
          <c:w val="0.28670641650034284"/>
          <c:h val="0.23595742285525445"/>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322883434106295E-2"/>
          <c:y val="4.8942167156093709E-2"/>
          <c:w val="0.88833369435092158"/>
          <c:h val="0.71786593277883481"/>
        </c:manualLayout>
      </c:layout>
      <c:barChart>
        <c:barDir val="col"/>
        <c:grouping val="percentStacked"/>
        <c:ser>
          <c:idx val="0"/>
          <c:order val="0"/>
          <c:tx>
            <c:strRef>
              <c:f>'59'!$B$7</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'59'!$A$8:$A$11</c:f>
              <c:strCache>
                <c:ptCount val="4"/>
                <c:pt idx="0">
                  <c:v>Nunca</c:v>
                </c:pt>
                <c:pt idx="1">
                  <c:v>Una vez</c:v>
                </c:pt>
                <c:pt idx="2">
                  <c:v>Dos veces</c:v>
                </c:pt>
                <c:pt idx="3">
                  <c:v>Tres veces o más</c:v>
                </c:pt>
              </c:strCache>
            </c:strRef>
          </c:cat>
          <c:val>
            <c:numRef>
              <c:f>'59'!$B$8:$B$11</c:f>
              <c:numCache>
                <c:formatCode>0.0%</c:formatCode>
                <c:ptCount val="4"/>
                <c:pt idx="0">
                  <c:v>0.15384539643794423</c:v>
                </c:pt>
                <c:pt idx="1">
                  <c:v>0.20583899293807811</c:v>
                </c:pt>
                <c:pt idx="2">
                  <c:v>0.19529038847344823</c:v>
                </c:pt>
                <c:pt idx="3">
                  <c:v>0.26544970119199485</c:v>
                </c:pt>
              </c:numCache>
            </c:numRef>
          </c:val>
          <c:extLst xmlns:c16r2="http://schemas.microsoft.com/office/drawing/2015/06/chart">
            <c:ext xmlns:c16="http://schemas.microsoft.com/office/drawing/2014/chart" uri="{C3380CC4-5D6E-409C-BE32-E72D297353CC}">
              <c16:uniqueId val="{00000000-28BA-4CE5-9469-D0B321A943A1}"/>
            </c:ext>
          </c:extLst>
        </c:ser>
        <c:ser>
          <c:idx val="1"/>
          <c:order val="1"/>
          <c:tx>
            <c:strRef>
              <c:f>'59'!$C$7</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'59'!$A$8:$A$11</c:f>
              <c:strCache>
                <c:ptCount val="4"/>
                <c:pt idx="0">
                  <c:v>Nunca</c:v>
                </c:pt>
                <c:pt idx="1">
                  <c:v>Una vez</c:v>
                </c:pt>
                <c:pt idx="2">
                  <c:v>Dos veces</c:v>
                </c:pt>
                <c:pt idx="3">
                  <c:v>Tres veces o más</c:v>
                </c:pt>
              </c:strCache>
            </c:strRef>
          </c:cat>
          <c:val>
            <c:numRef>
              <c:f>'59'!$C$8:$C$11</c:f>
              <c:numCache>
                <c:formatCode>0.0%</c:formatCode>
                <c:ptCount val="4"/>
                <c:pt idx="0">
                  <c:v>0.20736506141087155</c:v>
                </c:pt>
                <c:pt idx="1">
                  <c:v>0.26803651212299284</c:v>
                </c:pt>
                <c:pt idx="2">
                  <c:v>0.282363032797949</c:v>
                </c:pt>
                <c:pt idx="3">
                  <c:v>0.22357550522770173</c:v>
                </c:pt>
              </c:numCache>
            </c:numRef>
          </c:val>
          <c:extLst xmlns:c16r2="http://schemas.microsoft.com/office/drawing/2015/06/chart">
            <c:ext xmlns:c16="http://schemas.microsoft.com/office/drawing/2014/chart" uri="{C3380CC4-5D6E-409C-BE32-E72D297353CC}">
              <c16:uniqueId val="{00000001-28BA-4CE5-9469-D0B321A943A1}"/>
            </c:ext>
          </c:extLst>
        </c:ser>
        <c:ser>
          <c:idx val="2"/>
          <c:order val="2"/>
          <c:tx>
            <c:strRef>
              <c:f>'59'!$D$7</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'59'!$A$8:$A$11</c:f>
              <c:strCache>
                <c:ptCount val="4"/>
                <c:pt idx="0">
                  <c:v>Nunca</c:v>
                </c:pt>
                <c:pt idx="1">
                  <c:v>Una vez</c:v>
                </c:pt>
                <c:pt idx="2">
                  <c:v>Dos veces</c:v>
                </c:pt>
                <c:pt idx="3">
                  <c:v>Tres veces o más</c:v>
                </c:pt>
              </c:strCache>
            </c:strRef>
          </c:cat>
          <c:val>
            <c:numRef>
              <c:f>'59'!$D$8:$D$11</c:f>
              <c:numCache>
                <c:formatCode>0.0%</c:formatCode>
                <c:ptCount val="4"/>
                <c:pt idx="0">
                  <c:v>0.27527387385120072</c:v>
                </c:pt>
                <c:pt idx="1">
                  <c:v>0.28674223774059726</c:v>
                </c:pt>
                <c:pt idx="2">
                  <c:v>0.26735885870275505</c:v>
                </c:pt>
                <c:pt idx="3">
                  <c:v>0.23940702022155896</c:v>
                </c:pt>
              </c:numCache>
            </c:numRef>
          </c:val>
          <c:extLst xmlns:c16r2="http://schemas.microsoft.com/office/drawing/2015/06/chart">
            <c:ext xmlns:c16="http://schemas.microsoft.com/office/drawing/2014/chart" uri="{C3380CC4-5D6E-409C-BE32-E72D297353CC}">
              <c16:uniqueId val="{00000002-28BA-4CE5-9469-D0B321A943A1}"/>
            </c:ext>
          </c:extLst>
        </c:ser>
        <c:ser>
          <c:idx val="3"/>
          <c:order val="3"/>
          <c:tx>
            <c:strRef>
              <c:f>'59'!$E$7</c:f>
              <c:strCache>
                <c:ptCount val="1"/>
                <c:pt idx="0">
                  <c:v>Avanzado</c:v>
                </c:pt>
              </c:strCache>
            </c:strRef>
          </c:tx>
          <c:spPr>
            <a:solidFill>
              <a:srgbClr val="00B9F2"/>
            </a:solidFill>
          </c:spPr>
          <c:dLbls>
            <c:dLbl>
              <c:idx val="1"/>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dLbl>
              <c:idx val="2"/>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dLbl>
              <c:idx val="3"/>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'59'!$A$8:$A$11</c:f>
              <c:strCache>
                <c:ptCount val="4"/>
                <c:pt idx="0">
                  <c:v>Nunca</c:v>
                </c:pt>
                <c:pt idx="1">
                  <c:v>Una vez</c:v>
                </c:pt>
                <c:pt idx="2">
                  <c:v>Dos veces</c:v>
                </c:pt>
                <c:pt idx="3">
                  <c:v>Tres veces o más</c:v>
                </c:pt>
              </c:strCache>
            </c:strRef>
          </c:cat>
          <c:val>
            <c:numRef>
              <c:f>'59'!$E$8:$E$11</c:f>
              <c:numCache>
                <c:formatCode>0.0%</c:formatCode>
                <c:ptCount val="4"/>
                <c:pt idx="0">
                  <c:v>0.36351566829997206</c:v>
                </c:pt>
                <c:pt idx="1">
                  <c:v>0.23938225719833436</c:v>
                </c:pt>
                <c:pt idx="2">
                  <c:v>0.25498772002584852</c:v>
                </c:pt>
                <c:pt idx="3">
                  <c:v>0.2715677733587441</c:v>
                </c:pt>
              </c:numCache>
            </c:numRef>
          </c:val>
          <c:extLst xmlns:c16r2="http://schemas.microsoft.com/office/drawing/2015/06/chart">
            <c:ext xmlns:c16="http://schemas.microsoft.com/office/drawing/2014/chart" uri="{C3380CC4-5D6E-409C-BE32-E72D297353CC}">
              <c16:uniqueId val="{00000006-28BA-4CE5-9469-D0B321A943A1}"/>
            </c:ext>
          </c:extLst>
        </c:ser>
        <c:dLbls/>
        <c:overlap val="100"/>
        <c:axId val="54855168"/>
        <c:axId val="54857088"/>
      </c:barChart>
      <c:catAx>
        <c:axId val="54855168"/>
        <c:scaling>
          <c:orientation val="minMax"/>
        </c:scaling>
        <c:axPos val="b"/>
        <c:title>
          <c:tx>
            <c:rich>
              <a:bodyPr/>
              <a:lstStyle/>
              <a:p>
                <a:pPr algn="ctr" rtl="0">
                  <a:defRPr sz="1800" b="1" i="0" u="none" strike="noStrike" kern="1200" baseline="0">
                    <a:solidFill>
                      <a:prstClr val="black"/>
                    </a:solidFill>
                    <a:latin typeface="+mn-lt"/>
                    <a:ea typeface="+mn-ea"/>
                    <a:cs typeface="+mn-cs"/>
                  </a:defRPr>
                </a:pPr>
                <a:r>
                  <a:rPr lang="es-AR" sz="1400" b="1" i="0" u="none" strike="noStrike" kern="1200" baseline="0" dirty="0" smtClean="0">
                    <a:solidFill>
                      <a:prstClr val="black">
                        <a:lumMod val="65000"/>
                        <a:lumOff val="35000"/>
                      </a:prstClr>
                    </a:solidFill>
                    <a:latin typeface="Gotham XNarrow Medium" charset="0"/>
                    <a:ea typeface="Gotham XNarrow Medium" charset="0"/>
                    <a:cs typeface="Gotham XNarrow Medium" charset="0"/>
                  </a:rPr>
                  <a:t>Según </a:t>
                </a:r>
                <a:r>
                  <a:rPr lang="es-AR" sz="1400" b="1" i="0" u="none" strike="noStrike" kern="1200" baseline="0" dirty="0" err="1" smtClean="0">
                    <a:solidFill>
                      <a:prstClr val="black">
                        <a:lumMod val="65000"/>
                        <a:lumOff val="35000"/>
                      </a:prstClr>
                    </a:solidFill>
                    <a:latin typeface="Gotham XNarrow Medium" charset="0"/>
                    <a:ea typeface="Gotham XNarrow Medium" charset="0"/>
                    <a:cs typeface="Gotham XNarrow Medium" charset="0"/>
                  </a:rPr>
                  <a:t>repitencia</a:t>
                </a:r>
                <a:r>
                  <a:rPr lang="es-AR" dirty="0" smtClean="0"/>
                  <a:t> </a:t>
                </a:r>
                <a:r>
                  <a:rPr lang="es-AR" sz="1400" b="1" i="0" u="none" strike="noStrike" kern="1200" baseline="0" dirty="0" smtClean="0">
                    <a:solidFill>
                      <a:prstClr val="black">
                        <a:lumMod val="65000"/>
                        <a:lumOff val="35000"/>
                      </a:prstClr>
                    </a:solidFill>
                    <a:latin typeface="Gotham XNarrow Medium" charset="0"/>
                    <a:ea typeface="Gotham XNarrow Medium" charset="0"/>
                    <a:cs typeface="Gotham XNarrow Medium" charset="0"/>
                  </a:rPr>
                  <a:t>en Secundaria</a:t>
                </a:r>
                <a:endParaRPr lang="es-AR" sz="1400" b="1" i="0" u="none" strike="noStrike" kern="1200" baseline="0" dirty="0">
                  <a:solidFill>
                    <a:prstClr val="black">
                      <a:lumMod val="65000"/>
                      <a:lumOff val="35000"/>
                    </a:prstClr>
                  </a:solidFill>
                  <a:latin typeface="Gotham XNarrow Medium" charset="0"/>
                  <a:ea typeface="Gotham XNarrow Medium" charset="0"/>
                  <a:cs typeface="Gotham XNarrow Medium" charset="0"/>
                </a:endParaRPr>
              </a:p>
            </c:rich>
          </c:tx>
          <c:layout>
            <c:manualLayout>
              <c:xMode val="edge"/>
              <c:yMode val="edge"/>
              <c:x val="0.30436960910225547"/>
              <c:y val="0.88709280341123942"/>
            </c:manualLayout>
          </c:layout>
        </c:title>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4857088"/>
        <c:crosses val="autoZero"/>
        <c:auto val="1"/>
        <c:lblAlgn val="ctr"/>
        <c:lblOffset val="100"/>
      </c:catAx>
      <c:valAx>
        <c:axId val="54857088"/>
        <c:scaling>
          <c:orientation val="minMax"/>
          <c:max val="1"/>
          <c:min val="0"/>
        </c:scaling>
        <c:delete val="1"/>
        <c:axPos val="l"/>
        <c:majorGridlines>
          <c:spPr>
            <a:ln>
              <a:solidFill>
                <a:srgbClr val="D9D9D9"/>
              </a:solidFill>
            </a:ln>
          </c:spPr>
        </c:majorGridlines>
        <c:numFmt formatCode="0%" sourceLinked="0"/>
        <c:tickLblPos val="none"/>
        <c:crossAx val="54855168"/>
        <c:crosses val="autoZero"/>
        <c:crossBetween val="between"/>
        <c:majorUnit val="0.1"/>
        <c:minorUnit val="2.0000000000000007E-2"/>
      </c:valAx>
    </c:plotArea>
    <c:plotVisOnly val="1"/>
    <c:dispBlanksAs val="gap"/>
  </c:chart>
  <c:spPr>
    <a:solidFill>
      <a:schemeClr val="bg1"/>
    </a:solidFill>
    <a:ln>
      <a:noFill/>
    </a:ln>
    <a:effectLst/>
  </c:spPr>
  <c:txPr>
    <a:bodyPr/>
    <a:lstStyle/>
    <a:p>
      <a:pPr>
        <a:defRPr sz="1800"/>
      </a:pPr>
      <a:endParaRPr lang="es-AR"/>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83202480890563E-2"/>
          <c:y val="4.8942167156093709E-2"/>
          <c:w val="0.65731863018305381"/>
          <c:h val="0.71786593277883481"/>
        </c:manualLayout>
      </c:layout>
      <c:barChart>
        <c:barDir val="col"/>
        <c:grouping val="percentStacked"/>
        <c:ser>
          <c:idx val="0"/>
          <c:order val="0"/>
          <c:tx>
            <c:strRef>
              <c:f>'61'!$B$2</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layout/>
                <c15:showLeaderLines val="0"/>
              </c:ext>
            </c:extLst>
          </c:dLbls>
          <c:cat>
            <c:strRef>
              <c:f>'61'!$A$3:$A$6</c:f>
              <c:strCache>
                <c:ptCount val="4"/>
                <c:pt idx="0">
                  <c:v>Nunca</c:v>
                </c:pt>
                <c:pt idx="1">
                  <c:v>Una vez</c:v>
                </c:pt>
                <c:pt idx="2">
                  <c:v>Dos veces</c:v>
                </c:pt>
                <c:pt idx="3">
                  <c:v>Tres veces o más</c:v>
                </c:pt>
              </c:strCache>
            </c:strRef>
          </c:cat>
          <c:val>
            <c:numRef>
              <c:f>'61'!$B$3:$B$6</c:f>
              <c:numCache>
                <c:formatCode>0.0%</c:formatCode>
                <c:ptCount val="4"/>
                <c:pt idx="0">
                  <c:v>0.10319982162643458</c:v>
                </c:pt>
                <c:pt idx="1">
                  <c:v>0.2254686205488671</c:v>
                </c:pt>
                <c:pt idx="2">
                  <c:v>0.24410779613427511</c:v>
                </c:pt>
                <c:pt idx="3">
                  <c:v>0.22906445389789284</c:v>
                </c:pt>
              </c:numCache>
            </c:numRef>
          </c:val>
          <c:extLst xmlns:c16r2="http://schemas.microsoft.com/office/drawing/2015/06/chart">
            <c:ext xmlns:c16="http://schemas.microsoft.com/office/drawing/2014/chart" uri="{C3380CC4-5D6E-409C-BE32-E72D297353CC}">
              <c16:uniqueId val="{00000000-140D-4B33-98CC-361855DCA154}"/>
            </c:ext>
          </c:extLst>
        </c:ser>
        <c:ser>
          <c:idx val="1"/>
          <c:order val="1"/>
          <c:tx>
            <c:strRef>
              <c:f>'61'!$C$2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layout/>
                <c15:showLeaderLines val="0"/>
              </c:ext>
            </c:extLst>
          </c:dLbls>
          <c:cat>
            <c:strRef>
              <c:f>'61'!$A$3:$A$6</c:f>
              <c:strCache>
                <c:ptCount val="4"/>
                <c:pt idx="0">
                  <c:v>Nunca</c:v>
                </c:pt>
                <c:pt idx="1">
                  <c:v>Una vez</c:v>
                </c:pt>
                <c:pt idx="2">
                  <c:v>Dos veces</c:v>
                </c:pt>
                <c:pt idx="3">
                  <c:v>Tres veces o más</c:v>
                </c:pt>
              </c:strCache>
            </c:strRef>
          </c:cat>
          <c:val>
            <c:numRef>
              <c:f>'61'!$C$3:$C$6</c:f>
              <c:numCache>
                <c:formatCode>0.0%</c:formatCode>
                <c:ptCount val="4"/>
                <c:pt idx="0">
                  <c:v>0.15574794622511098</c:v>
                </c:pt>
                <c:pt idx="1">
                  <c:v>0.3006250318860863</c:v>
                </c:pt>
                <c:pt idx="2">
                  <c:v>0.27372186577218632</c:v>
                </c:pt>
                <c:pt idx="3">
                  <c:v>0.38538822263350664</c:v>
                </c:pt>
              </c:numCache>
            </c:numRef>
          </c:val>
          <c:extLst xmlns:c16r2="http://schemas.microsoft.com/office/drawing/2015/06/chart">
            <c:ext xmlns:c16="http://schemas.microsoft.com/office/drawing/2014/chart" uri="{C3380CC4-5D6E-409C-BE32-E72D297353CC}">
              <c16:uniqueId val="{00000001-140D-4B33-98CC-361855DCA154}"/>
            </c:ext>
          </c:extLst>
        </c:ser>
        <c:ser>
          <c:idx val="2"/>
          <c:order val="2"/>
          <c:tx>
            <c:strRef>
              <c:f>'61'!$D$2</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layout/>
                <c15:showLeaderLines val="0"/>
              </c:ext>
            </c:extLst>
          </c:dLbls>
          <c:cat>
            <c:strRef>
              <c:f>'61'!$A$3:$A$6</c:f>
              <c:strCache>
                <c:ptCount val="4"/>
                <c:pt idx="0">
                  <c:v>Nunca</c:v>
                </c:pt>
                <c:pt idx="1">
                  <c:v>Una vez</c:v>
                </c:pt>
                <c:pt idx="2">
                  <c:v>Dos veces</c:v>
                </c:pt>
                <c:pt idx="3">
                  <c:v>Tres veces o más</c:v>
                </c:pt>
              </c:strCache>
            </c:strRef>
          </c:cat>
          <c:val>
            <c:numRef>
              <c:f>'61'!$D$3:$D$6</c:f>
              <c:numCache>
                <c:formatCode>0.0%</c:formatCode>
                <c:ptCount val="4"/>
                <c:pt idx="0">
                  <c:v>0.37476259415517166</c:v>
                </c:pt>
                <c:pt idx="1">
                  <c:v>0.34763700005601361</c:v>
                </c:pt>
                <c:pt idx="2">
                  <c:v>0.34600000000000003</c:v>
                </c:pt>
                <c:pt idx="3">
                  <c:v>0.25913124378878322</c:v>
                </c:pt>
              </c:numCache>
            </c:numRef>
          </c:val>
          <c:extLst xmlns:c16r2="http://schemas.microsoft.com/office/drawing/2015/06/chart">
            <c:ext xmlns:c16="http://schemas.microsoft.com/office/drawing/2014/chart" uri="{C3380CC4-5D6E-409C-BE32-E72D297353CC}">
              <c16:uniqueId val="{00000002-140D-4B33-98CC-361855DCA154}"/>
            </c:ext>
          </c:extLst>
        </c:ser>
        <c:ser>
          <c:idx val="3"/>
          <c:order val="3"/>
          <c:tx>
            <c:strRef>
              <c:f>'61'!$E$2</c:f>
              <c:strCache>
                <c:ptCount val="1"/>
                <c:pt idx="0">
                  <c:v>Avanzado</c:v>
                </c:pt>
              </c:strCache>
            </c:strRef>
          </c:tx>
          <c:spPr>
            <a:solidFill>
              <a:srgbClr val="00B9F2"/>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layout/>
                <c15:showLeaderLines val="0"/>
              </c:ext>
            </c:extLst>
          </c:dLbls>
          <c:cat>
            <c:strRef>
              <c:f>'61'!$A$3:$A$6</c:f>
              <c:strCache>
                <c:ptCount val="4"/>
                <c:pt idx="0">
                  <c:v>Nunca</c:v>
                </c:pt>
                <c:pt idx="1">
                  <c:v>Una vez</c:v>
                </c:pt>
                <c:pt idx="2">
                  <c:v>Dos veces</c:v>
                </c:pt>
                <c:pt idx="3">
                  <c:v>Tres veces o más</c:v>
                </c:pt>
              </c:strCache>
            </c:strRef>
          </c:cat>
          <c:val>
            <c:numRef>
              <c:f>'61'!$E$3:$E$6</c:f>
              <c:numCache>
                <c:formatCode>0.0%</c:formatCode>
                <c:ptCount val="4"/>
                <c:pt idx="0">
                  <c:v>0.36628963799337783</c:v>
                </c:pt>
                <c:pt idx="1">
                  <c:v>0.12626934750902763</c:v>
                </c:pt>
                <c:pt idx="2">
                  <c:v>0.13621477321841613</c:v>
                </c:pt>
                <c:pt idx="3">
                  <c:v>0.12641607967981786</c:v>
                </c:pt>
              </c:numCache>
            </c:numRef>
          </c:val>
          <c:extLst xmlns:c16r2="http://schemas.microsoft.com/office/drawing/2015/06/chart">
            <c:ext xmlns:c16="http://schemas.microsoft.com/office/drawing/2014/chart" uri="{C3380CC4-5D6E-409C-BE32-E72D297353CC}">
              <c16:uniqueId val="{00000003-140D-4B33-98CC-361855DCA154}"/>
            </c:ext>
          </c:extLst>
        </c:ser>
        <c:dLbls/>
        <c:overlap val="100"/>
        <c:axId val="106904960"/>
        <c:axId val="106914944"/>
      </c:barChart>
      <c:catAx>
        <c:axId val="106904960"/>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06914944"/>
        <c:crosses val="autoZero"/>
        <c:auto val="1"/>
        <c:lblAlgn val="ctr"/>
        <c:lblOffset val="100"/>
      </c:catAx>
      <c:valAx>
        <c:axId val="106914944"/>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06904960"/>
        <c:crosses val="autoZero"/>
        <c:crossBetween val="between"/>
        <c:majorUnit val="0.1"/>
        <c:minorUnit val="2.0000000000000007E-2"/>
      </c:valAx>
    </c:plotArea>
    <c:legend>
      <c:legendPos val="r"/>
      <c:layout>
        <c:manualLayout>
          <c:xMode val="edge"/>
          <c:yMode val="edge"/>
          <c:x val="0.75342085728108199"/>
          <c:y val="0.16252350165950263"/>
          <c:w val="0.24404888095441696"/>
          <c:h val="0.4244794085247201"/>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83202480890563E-2"/>
          <c:y val="4.8942167156093709E-2"/>
          <c:w val="0.65731863018305381"/>
          <c:h val="0.71786593277883481"/>
        </c:manualLayout>
      </c:layout>
      <c:barChart>
        <c:barDir val="col"/>
        <c:grouping val="percentStacked"/>
        <c:ser>
          <c:idx val="0"/>
          <c:order val="0"/>
          <c:tx>
            <c:strRef>
              <c:f>'63'!$B$2</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'63'!$A$3:$A$6</c:f>
              <c:strCache>
                <c:ptCount val="4"/>
                <c:pt idx="0">
                  <c:v>Nunca</c:v>
                </c:pt>
                <c:pt idx="1">
                  <c:v>Una vez</c:v>
                </c:pt>
                <c:pt idx="2">
                  <c:v>Dos veces</c:v>
                </c:pt>
                <c:pt idx="3">
                  <c:v>Tres veces o más</c:v>
                </c:pt>
              </c:strCache>
            </c:strRef>
          </c:cat>
          <c:val>
            <c:numRef>
              <c:f>'63'!$B$3:$B$6</c:f>
              <c:numCache>
                <c:formatCode>0.0%</c:formatCode>
                <c:ptCount val="4"/>
                <c:pt idx="0">
                  <c:v>0.13184211421863837</c:v>
                </c:pt>
                <c:pt idx="1">
                  <c:v>0.28645657759588183</c:v>
                </c:pt>
                <c:pt idx="2">
                  <c:v>0.31603319663598245</c:v>
                </c:pt>
                <c:pt idx="3">
                  <c:v>0.36978659766415145</c:v>
                </c:pt>
              </c:numCache>
            </c:numRef>
          </c:val>
          <c:extLst xmlns:c16r2="http://schemas.microsoft.com/office/drawing/2015/06/chart">
            <c:ext xmlns:c16="http://schemas.microsoft.com/office/drawing/2014/chart" uri="{C3380CC4-5D6E-409C-BE32-E72D297353CC}">
              <c16:uniqueId val="{00000000-140D-4B33-98CC-361855DCA154}"/>
            </c:ext>
          </c:extLst>
        </c:ser>
        <c:ser>
          <c:idx val="1"/>
          <c:order val="1"/>
          <c:tx>
            <c:strRef>
              <c:f>'63'!$C$2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'63'!$A$3:$A$6</c:f>
              <c:strCache>
                <c:ptCount val="4"/>
                <c:pt idx="0">
                  <c:v>Nunca</c:v>
                </c:pt>
                <c:pt idx="1">
                  <c:v>Una vez</c:v>
                </c:pt>
                <c:pt idx="2">
                  <c:v>Dos veces</c:v>
                </c:pt>
                <c:pt idx="3">
                  <c:v>Tres veces o más</c:v>
                </c:pt>
              </c:strCache>
            </c:strRef>
          </c:cat>
          <c:val>
            <c:numRef>
              <c:f>'63'!$C$3:$C$6</c:f>
              <c:numCache>
                <c:formatCode>0.0%</c:formatCode>
                <c:ptCount val="4"/>
                <c:pt idx="0">
                  <c:v>0.21708781985016193</c:v>
                </c:pt>
                <c:pt idx="1">
                  <c:v>0.32984599901251604</c:v>
                </c:pt>
                <c:pt idx="2">
                  <c:v>0.32169110028343118</c:v>
                </c:pt>
                <c:pt idx="3">
                  <c:v>0.30475981161224641</c:v>
                </c:pt>
              </c:numCache>
            </c:numRef>
          </c:val>
          <c:extLst xmlns:c16r2="http://schemas.microsoft.com/office/drawing/2015/06/chart">
            <c:ext xmlns:c16="http://schemas.microsoft.com/office/drawing/2014/chart" uri="{C3380CC4-5D6E-409C-BE32-E72D297353CC}">
              <c16:uniqueId val="{00000001-140D-4B33-98CC-361855DCA154}"/>
            </c:ext>
          </c:extLst>
        </c:ser>
        <c:ser>
          <c:idx val="2"/>
          <c:order val="2"/>
          <c:tx>
            <c:strRef>
              <c:f>'63'!$D$2</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'63'!$A$3:$A$6</c:f>
              <c:strCache>
                <c:ptCount val="4"/>
                <c:pt idx="0">
                  <c:v>Nunca</c:v>
                </c:pt>
                <c:pt idx="1">
                  <c:v>Una vez</c:v>
                </c:pt>
                <c:pt idx="2">
                  <c:v>Dos veces</c:v>
                </c:pt>
                <c:pt idx="3">
                  <c:v>Tres veces o más</c:v>
                </c:pt>
              </c:strCache>
            </c:strRef>
          </c:cat>
          <c:val>
            <c:numRef>
              <c:f>'63'!$D$3:$D$6</c:f>
              <c:numCache>
                <c:formatCode>0.0%</c:formatCode>
                <c:ptCount val="4"/>
                <c:pt idx="0">
                  <c:v>0.43257461674490932</c:v>
                </c:pt>
                <c:pt idx="1">
                  <c:v>0.31435122263338772</c:v>
                </c:pt>
                <c:pt idx="2">
                  <c:v>0.27807070078500701</c:v>
                </c:pt>
                <c:pt idx="3">
                  <c:v>0.26662668627633862</c:v>
                </c:pt>
              </c:numCache>
            </c:numRef>
          </c:val>
          <c:extLst xmlns:c16r2="http://schemas.microsoft.com/office/drawing/2015/06/chart">
            <c:ext xmlns:c16="http://schemas.microsoft.com/office/drawing/2014/chart" uri="{C3380CC4-5D6E-409C-BE32-E72D297353CC}">
              <c16:uniqueId val="{00000002-140D-4B33-98CC-361855DCA154}"/>
            </c:ext>
          </c:extLst>
        </c:ser>
        <c:ser>
          <c:idx val="3"/>
          <c:order val="3"/>
          <c:tx>
            <c:strRef>
              <c:f>'63'!$E$2</c:f>
              <c:strCache>
                <c:ptCount val="1"/>
                <c:pt idx="0">
                  <c:v>Avanzado</c:v>
                </c:pt>
              </c:strCache>
            </c:strRef>
          </c:tx>
          <c:spPr>
            <a:solidFill>
              <a:srgbClr val="00B9F2"/>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'63'!$A$3:$A$6</c:f>
              <c:strCache>
                <c:ptCount val="4"/>
                <c:pt idx="0">
                  <c:v>Nunca</c:v>
                </c:pt>
                <c:pt idx="1">
                  <c:v>Una vez</c:v>
                </c:pt>
                <c:pt idx="2">
                  <c:v>Dos veces</c:v>
                </c:pt>
                <c:pt idx="3">
                  <c:v>Tres veces o más</c:v>
                </c:pt>
              </c:strCache>
            </c:strRef>
          </c:cat>
          <c:val>
            <c:numRef>
              <c:f>'63'!$E$3:$E$6</c:f>
              <c:numCache>
                <c:formatCode>0.0%</c:formatCode>
                <c:ptCount val="4"/>
                <c:pt idx="0">
                  <c:v>0.21849544918631328</c:v>
                </c:pt>
                <c:pt idx="1">
                  <c:v>6.9346200758212836E-2</c:v>
                </c:pt>
                <c:pt idx="2">
                  <c:v>8.4205002295580339E-2</c:v>
                </c:pt>
                <c:pt idx="3">
                  <c:v>5.8826904447263718E-2</c:v>
                </c:pt>
              </c:numCache>
            </c:numRef>
          </c:val>
          <c:extLst xmlns:c16r2="http://schemas.microsoft.com/office/drawing/2015/06/chart">
            <c:ext xmlns:c16="http://schemas.microsoft.com/office/drawing/2014/chart" uri="{C3380CC4-5D6E-409C-BE32-E72D297353CC}">
              <c16:uniqueId val="{00000003-140D-4B33-98CC-361855DCA154}"/>
            </c:ext>
          </c:extLst>
        </c:ser>
        <c:dLbls/>
        <c:overlap val="100"/>
        <c:axId val="106989440"/>
        <c:axId val="106990976"/>
      </c:barChart>
      <c:catAx>
        <c:axId val="106989440"/>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06990976"/>
        <c:crosses val="autoZero"/>
        <c:auto val="1"/>
        <c:lblAlgn val="ctr"/>
        <c:lblOffset val="100"/>
      </c:catAx>
      <c:valAx>
        <c:axId val="106990976"/>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06989440"/>
        <c:crosses val="autoZero"/>
        <c:crossBetween val="between"/>
        <c:majorUnit val="0.1"/>
        <c:minorUnit val="2.0000000000000007E-2"/>
      </c:valAx>
    </c:plotArea>
    <c:legend>
      <c:legendPos val="r"/>
      <c:layout>
        <c:manualLayout>
          <c:xMode val="edge"/>
          <c:yMode val="edge"/>
          <c:x val="0.75342085728108199"/>
          <c:y val="0.16252350165950263"/>
          <c:w val="0.24404888095441696"/>
          <c:h val="0.4244794085247201"/>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889795679694342E-2"/>
          <c:y val="0.14430688474980241"/>
          <c:w val="0.49331361030174153"/>
          <c:h val="0.66187399892513288"/>
        </c:manualLayout>
      </c:layout>
      <c:barChart>
        <c:barDir val="col"/>
        <c:grouping val="percentStacked"/>
        <c:ser>
          <c:idx val="0"/>
          <c:order val="0"/>
          <c:tx>
            <c:strRef>
              <c:f>'66'!$B$2</c:f>
              <c:strCache>
                <c:ptCount val="1"/>
                <c:pt idx="0">
                  <c:v>En edad 
teórica</c:v>
                </c:pt>
              </c:strCache>
            </c:strRef>
          </c:tx>
          <c:spPr>
            <a:solidFill>
              <a:schemeClr val="accent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'66'!$A$3:$A$4</c:f>
              <c:strCache>
                <c:ptCount val="2"/>
                <c:pt idx="0">
                  <c:v>Estatal</c:v>
                </c:pt>
                <c:pt idx="1">
                  <c:v>Privado</c:v>
                </c:pt>
              </c:strCache>
            </c:strRef>
          </c:cat>
          <c:val>
            <c:numRef>
              <c:f>'66'!$B$3:$B$4</c:f>
              <c:numCache>
                <c:formatCode>0.0%</c:formatCode>
                <c:ptCount val="2"/>
                <c:pt idx="0">
                  <c:v>0.67530198120441864</c:v>
                </c:pt>
                <c:pt idx="1">
                  <c:v>0.8602608747687821</c:v>
                </c:pt>
              </c:numCache>
            </c:numRef>
          </c:val>
          <c:extLst xmlns:c16r2="http://schemas.microsoft.com/office/drawing/2015/06/chart">
            <c:ext xmlns:c16="http://schemas.microsoft.com/office/drawing/2014/chart" uri="{C3380CC4-5D6E-409C-BE32-E72D297353CC}">
              <c16:uniqueId val="{00000000-7327-4A55-8BF5-173BB021B7DF}"/>
            </c:ext>
          </c:extLst>
        </c:ser>
        <c:ser>
          <c:idx val="1"/>
          <c:order val="1"/>
          <c:tx>
            <c:strRef>
              <c:f>'66'!$C$2</c:f>
              <c:strCache>
                <c:ptCount val="1"/>
                <c:pt idx="0">
                  <c:v>Con un año de 
sobreedad y/o
 una repitencia</c:v>
                </c:pt>
              </c:strCache>
            </c:strRef>
          </c:tx>
          <c:spPr>
            <a:solidFill>
              <a:srgbClr val="FDB913"/>
            </a:solidFill>
          </c:spPr>
          <c:dLbls>
            <c:dLbl>
              <c:idx val="1"/>
              <c:layout>
                <c:manualLayout>
                  <c:x val="5.6950126412589216E-2"/>
                  <c:y val="4.1311594326649678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527-4BCD-85EC-D8FDC2F9BB8C}"/>
                </c:ext>
              </c:extLst>
            </c:dLbl>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'66'!$A$3:$A$4</c:f>
              <c:strCache>
                <c:ptCount val="2"/>
                <c:pt idx="0">
                  <c:v>Estatal</c:v>
                </c:pt>
                <c:pt idx="1">
                  <c:v>Privado</c:v>
                </c:pt>
              </c:strCache>
            </c:strRef>
          </c:cat>
          <c:val>
            <c:numRef>
              <c:f>'66'!$C$3:$C$4</c:f>
              <c:numCache>
                <c:formatCode>0.0%</c:formatCode>
                <c:ptCount val="2"/>
                <c:pt idx="0">
                  <c:v>0.22355314777605328</c:v>
                </c:pt>
                <c:pt idx="1">
                  <c:v>0.12189207713358047</c:v>
                </c:pt>
              </c:numCache>
            </c:numRef>
          </c:val>
          <c:extLst xmlns:c16r2="http://schemas.microsoft.com/office/drawing/2015/06/chart">
            <c:ext xmlns:c16="http://schemas.microsoft.com/office/drawing/2014/chart" uri="{C3380CC4-5D6E-409C-BE32-E72D297353CC}">
              <c16:uniqueId val="{00000001-7327-4A55-8BF5-173BB021B7DF}"/>
            </c:ext>
          </c:extLst>
        </c:ser>
        <c:ser>
          <c:idx val="2"/>
          <c:order val="2"/>
          <c:tx>
            <c:strRef>
              <c:f>'66'!$D$2</c:f>
              <c:strCache>
                <c:ptCount val="1"/>
                <c:pt idx="0">
                  <c:v>Dos o más 
años de 
sobreedad/repitencia</c:v>
                </c:pt>
              </c:strCache>
            </c:strRef>
          </c:tx>
          <c:spPr>
            <a:solidFill>
              <a:srgbClr val="C00000"/>
            </a:solidFill>
          </c:spPr>
          <c:dLbls>
            <c:dLbl>
              <c:idx val="1"/>
              <c:layout>
                <c:manualLayout>
                  <c:x val="-2.214731550652798E-2"/>
                  <c:y val="-2.0230435021166846E-3"/>
                </c:manualLayout>
              </c:layout>
              <c:spPr>
                <a:noFill/>
                <a:ln>
                  <a:noFill/>
                </a:ln>
                <a:effectLst/>
              </c:spPr>
              <c:txPr>
                <a:bodyPr/>
                <a:lstStyle/>
                <a:p>
                  <a:pPr algn="ctr">
                    <a:defRPr lang="es-AR" sz="1200" b="1" i="0" u="none" strike="noStrike" kern="1200" baseline="0">
                      <a:solidFill>
                        <a:schemeClr val="tx1">
                          <a:lumMod val="75000"/>
                          <a:lumOff val="25000"/>
                        </a:schemeClr>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527-4BCD-85EC-D8FDC2F9BB8C}"/>
                </c:ext>
              </c:extLst>
            </c:dLbl>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'66'!$A$3:$A$4</c:f>
              <c:strCache>
                <c:ptCount val="2"/>
                <c:pt idx="0">
                  <c:v>Estatal</c:v>
                </c:pt>
                <c:pt idx="1">
                  <c:v>Privado</c:v>
                </c:pt>
              </c:strCache>
            </c:strRef>
          </c:cat>
          <c:val>
            <c:numRef>
              <c:f>'66'!$D$3:$D$4</c:f>
              <c:numCache>
                <c:formatCode>0.0%</c:formatCode>
                <c:ptCount val="2"/>
                <c:pt idx="0">
                  <c:v>0.10114487101949309</c:v>
                </c:pt>
                <c:pt idx="1">
                  <c:v>1.7847048097638242E-2</c:v>
                </c:pt>
              </c:numCache>
            </c:numRef>
          </c:val>
          <c:extLst xmlns:c16r2="http://schemas.microsoft.com/office/drawing/2015/06/chart">
            <c:ext xmlns:c16="http://schemas.microsoft.com/office/drawing/2014/chart" uri="{C3380CC4-5D6E-409C-BE32-E72D297353CC}">
              <c16:uniqueId val="{00000002-9527-4BCD-85EC-D8FDC2F9BB8C}"/>
            </c:ext>
          </c:extLst>
        </c:ser>
        <c:dLbls/>
        <c:gapWidth val="41"/>
        <c:overlap val="100"/>
        <c:axId val="129260160"/>
        <c:axId val="129270144"/>
      </c:barChart>
      <c:catAx>
        <c:axId val="129260160"/>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200" b="0" i="0" u="none" strike="noStrike" kern="1200" baseline="0">
                <a:solidFill>
                  <a:prstClr val="black">
                    <a:lumMod val="65000"/>
                    <a:lumOff val="35000"/>
                  </a:prstClr>
                </a:solidFill>
                <a:latin typeface="+mn-lt"/>
                <a:ea typeface="+mn-ea"/>
                <a:cs typeface="+mn-cs"/>
              </a:defRPr>
            </a:pPr>
            <a:endParaRPr lang="es-AR"/>
          </a:p>
        </c:txPr>
        <c:crossAx val="129270144"/>
        <c:crosses val="autoZero"/>
        <c:auto val="1"/>
        <c:lblAlgn val="ctr"/>
        <c:lblOffset val="100"/>
      </c:catAx>
      <c:valAx>
        <c:axId val="129270144"/>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29260160"/>
        <c:crosses val="autoZero"/>
        <c:crossBetween val="between"/>
        <c:majorUnit val="0.1"/>
        <c:minorUnit val="2.0000000000000007E-2"/>
      </c:valAx>
    </c:plotArea>
    <c:legend>
      <c:legendPos val="r"/>
      <c:layout>
        <c:manualLayout>
          <c:xMode val="edge"/>
          <c:yMode val="edge"/>
          <c:x val="0.64639764851817283"/>
          <c:y val="0.15806236434650231"/>
          <c:w val="0.24473308664385954"/>
          <c:h val="0.43511571861473358"/>
        </c:manualLayout>
      </c:layout>
      <c:txPr>
        <a:bodyPr/>
        <a:lstStyle/>
        <a:p>
          <a:pPr>
            <a:defRPr lang="es-AR" sz="1050"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889795679694342E-2"/>
          <c:y val="0.14430688474980241"/>
          <c:w val="0.49331361030174153"/>
          <c:h val="0.66187399892513288"/>
        </c:manualLayout>
      </c:layout>
      <c:barChart>
        <c:barDir val="col"/>
        <c:grouping val="percentStacked"/>
        <c:ser>
          <c:idx val="0"/>
          <c:order val="0"/>
          <c:tx>
            <c:strRef>
              <c:f>'67'!$B$2</c:f>
              <c:strCache>
                <c:ptCount val="1"/>
                <c:pt idx="0">
                  <c:v>En edad 
teórica</c:v>
                </c:pt>
              </c:strCache>
            </c:strRef>
          </c:tx>
          <c:spPr>
            <a:solidFill>
              <a:schemeClr val="accent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'67'!$A$3:$A$4</c:f>
              <c:strCache>
                <c:ptCount val="2"/>
                <c:pt idx="0">
                  <c:v>Estatal</c:v>
                </c:pt>
                <c:pt idx="1">
                  <c:v>Privado</c:v>
                </c:pt>
              </c:strCache>
            </c:strRef>
          </c:cat>
          <c:val>
            <c:numRef>
              <c:f>'67'!$B$3:$B$4</c:f>
              <c:numCache>
                <c:formatCode>0.0%</c:formatCode>
                <c:ptCount val="2"/>
                <c:pt idx="0">
                  <c:v>0.8580067938278928</c:v>
                </c:pt>
                <c:pt idx="1">
                  <c:v>0.95398156457623051</c:v>
                </c:pt>
              </c:numCache>
            </c:numRef>
          </c:val>
          <c:extLst xmlns:c16r2="http://schemas.microsoft.com/office/drawing/2015/06/chart">
            <c:ext xmlns:c16="http://schemas.microsoft.com/office/drawing/2014/chart" uri="{C3380CC4-5D6E-409C-BE32-E72D297353CC}">
              <c16:uniqueId val="{00000000-7327-4A55-8BF5-173BB021B7DF}"/>
            </c:ext>
          </c:extLst>
        </c:ser>
        <c:ser>
          <c:idx val="1"/>
          <c:order val="1"/>
          <c:tx>
            <c:strRef>
              <c:f>'67'!$C$2</c:f>
              <c:strCache>
                <c:ptCount val="1"/>
                <c:pt idx="0">
                  <c:v>Con un año de 
sobreedad y/o
 una repitencia</c:v>
                </c:pt>
              </c:strCache>
            </c:strRef>
          </c:tx>
          <c:spPr>
            <a:solidFill>
              <a:srgbClr val="FDB913"/>
            </a:solidFill>
          </c:spPr>
          <c:dLbls>
            <c:dLbl>
              <c:idx val="1"/>
              <c:layout>
                <c:manualLayout>
                  <c:x val="5.6950126412589216E-2"/>
                  <c:y val="4.1311594326649678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E24-4EC2-972A-B09E189AB8B2}"/>
                </c:ext>
              </c:extLst>
            </c:dLbl>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'67'!$A$3:$A$4</c:f>
              <c:strCache>
                <c:ptCount val="2"/>
                <c:pt idx="0">
                  <c:v>Estatal</c:v>
                </c:pt>
                <c:pt idx="1">
                  <c:v>Privado</c:v>
                </c:pt>
              </c:strCache>
            </c:strRef>
          </c:cat>
          <c:val>
            <c:numRef>
              <c:f>'67'!$C$3:$C$4</c:f>
              <c:numCache>
                <c:formatCode>0.0%</c:formatCode>
                <c:ptCount val="2"/>
                <c:pt idx="0">
                  <c:v>0.11948486124201937</c:v>
                </c:pt>
                <c:pt idx="1">
                  <c:v>3.9260490412324531E-2</c:v>
                </c:pt>
              </c:numCache>
            </c:numRef>
          </c:val>
          <c:extLst xmlns:c16r2="http://schemas.microsoft.com/office/drawing/2015/06/chart">
            <c:ext xmlns:c16="http://schemas.microsoft.com/office/drawing/2014/chart" uri="{C3380CC4-5D6E-409C-BE32-E72D297353CC}">
              <c16:uniqueId val="{00000001-7327-4A55-8BF5-173BB021B7DF}"/>
            </c:ext>
          </c:extLst>
        </c:ser>
        <c:ser>
          <c:idx val="2"/>
          <c:order val="2"/>
          <c:tx>
            <c:strRef>
              <c:f>'67'!$D$2</c:f>
              <c:strCache>
                <c:ptCount val="1"/>
                <c:pt idx="0">
                  <c:v>Dos o más 
años de 
sobreedad/repitencia</c:v>
                </c:pt>
              </c:strCache>
            </c:strRef>
          </c:tx>
          <c:spPr>
            <a:solidFill>
              <a:srgbClr val="C00000"/>
            </a:solidFill>
          </c:spPr>
          <c:dLbls>
            <c:dLbl>
              <c:idx val="1"/>
              <c:layout>
                <c:manualLayout>
                  <c:x val="-2.2147327056767138E-2"/>
                  <c:y val="-4.1119744765665579E-3"/>
                </c:manualLayout>
              </c:layout>
              <c:spPr>
                <a:noFill/>
                <a:ln>
                  <a:noFill/>
                </a:ln>
                <a:effectLst/>
              </c:spPr>
              <c:txPr>
                <a:bodyPr/>
                <a:lstStyle/>
                <a:p>
                  <a:pPr algn="ctr">
                    <a:defRPr lang="es-AR" sz="1200" b="1" i="0" u="none" strike="noStrike" kern="1200" baseline="0">
                      <a:solidFill>
                        <a:schemeClr val="tx1">
                          <a:lumMod val="75000"/>
                          <a:lumOff val="25000"/>
                        </a:schemeClr>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E24-4EC2-972A-B09E189AB8B2}"/>
                </c:ext>
              </c:extLst>
            </c:dLbl>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'67'!$A$3:$A$4</c:f>
              <c:strCache>
                <c:ptCount val="2"/>
                <c:pt idx="0">
                  <c:v>Estatal</c:v>
                </c:pt>
                <c:pt idx="1">
                  <c:v>Privado</c:v>
                </c:pt>
              </c:strCache>
            </c:strRef>
          </c:cat>
          <c:val>
            <c:numRef>
              <c:f>'67'!$D$3:$D$4</c:f>
              <c:numCache>
                <c:formatCode>0.0%</c:formatCode>
                <c:ptCount val="2"/>
                <c:pt idx="0">
                  <c:v>2.2508344930093939E-2</c:v>
                </c:pt>
                <c:pt idx="1">
                  <c:v>6.7579450114445523E-3</c:v>
                </c:pt>
              </c:numCache>
            </c:numRef>
          </c:val>
          <c:extLst xmlns:c16r2="http://schemas.microsoft.com/office/drawing/2015/06/chart">
            <c:ext xmlns:c16="http://schemas.microsoft.com/office/drawing/2014/chart" uri="{C3380CC4-5D6E-409C-BE32-E72D297353CC}">
              <c16:uniqueId val="{00000002-EE24-4EC2-972A-B09E189AB8B2}"/>
            </c:ext>
          </c:extLst>
        </c:ser>
        <c:dLbls/>
        <c:gapWidth val="41"/>
        <c:overlap val="100"/>
        <c:axId val="129247104"/>
        <c:axId val="129248640"/>
      </c:barChart>
      <c:catAx>
        <c:axId val="129247104"/>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200" b="0" i="0" u="none" strike="noStrike" kern="1200" baseline="0">
                <a:solidFill>
                  <a:prstClr val="black">
                    <a:lumMod val="65000"/>
                    <a:lumOff val="35000"/>
                  </a:prstClr>
                </a:solidFill>
                <a:latin typeface="+mn-lt"/>
                <a:ea typeface="+mn-ea"/>
                <a:cs typeface="+mn-cs"/>
              </a:defRPr>
            </a:pPr>
            <a:endParaRPr lang="es-AR"/>
          </a:p>
        </c:txPr>
        <c:crossAx val="129248640"/>
        <c:crosses val="autoZero"/>
        <c:auto val="1"/>
        <c:lblAlgn val="ctr"/>
        <c:lblOffset val="100"/>
      </c:catAx>
      <c:valAx>
        <c:axId val="129248640"/>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29247104"/>
        <c:crosses val="autoZero"/>
        <c:crossBetween val="between"/>
        <c:majorUnit val="0.1"/>
        <c:minorUnit val="2.0000000000000007E-2"/>
      </c:valAx>
    </c:plotArea>
    <c:legend>
      <c:legendPos val="r"/>
      <c:layout>
        <c:manualLayout>
          <c:xMode val="edge"/>
          <c:yMode val="edge"/>
          <c:x val="0.64639764851817283"/>
          <c:y val="0.15806236434650231"/>
          <c:w val="0.2134519784779926"/>
          <c:h val="0.3721170286526731"/>
        </c:manualLayout>
      </c:layout>
      <c:txPr>
        <a:bodyPr/>
        <a:lstStyle/>
        <a:p>
          <a:pPr>
            <a:defRPr lang="es-AR" sz="1050"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s-AR"/>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'9'!$A$2</c:f>
              <c:strCache>
                <c:ptCount val="1"/>
                <c:pt idx="0">
                  <c:v>Por debajo del Nivel Básico</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'9'!$B$1:$C$1</c:f>
              <c:strCache>
                <c:ptCount val="2"/>
                <c:pt idx="0">
                  <c:v>Estatal</c:v>
                </c:pt>
                <c:pt idx="1">
                  <c:v>Privado</c:v>
                </c:pt>
              </c:strCache>
            </c:strRef>
          </c:cat>
          <c:val>
            <c:numRef>
              <c:f>'9'!$B$2:$C$2</c:f>
              <c:numCache>
                <c:formatCode>0.0%</c:formatCode>
                <c:ptCount val="2"/>
                <c:pt idx="0">
                  <c:v>0.19759170774612608</c:v>
                </c:pt>
                <c:pt idx="1">
                  <c:v>0.11666305697136163</c:v>
                </c:pt>
              </c:numCache>
            </c:numRef>
          </c:val>
          <c:extLst xmlns:c16r2="http://schemas.microsoft.com/office/drawing/2015/06/chart">
            <c:ext xmlns:c16="http://schemas.microsoft.com/office/drawing/2014/chart" uri="{C3380CC4-5D6E-409C-BE32-E72D297353CC}">
              <c16:uniqueId val="{00000000-21F4-414E-81F2-1BF2568A92D0}"/>
            </c:ext>
          </c:extLst>
        </c:ser>
        <c:ser>
          <c:idx val="1"/>
          <c:order val="1"/>
          <c:tx>
            <c:strRef>
              <c:f>'9'!$A$3</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'9'!$B$1:$C$1</c:f>
              <c:strCache>
                <c:ptCount val="2"/>
                <c:pt idx="0">
                  <c:v>Estatal</c:v>
                </c:pt>
                <c:pt idx="1">
                  <c:v>Privado</c:v>
                </c:pt>
              </c:strCache>
            </c:strRef>
          </c:cat>
          <c:val>
            <c:numRef>
              <c:f>'9'!$B$3:$C$3</c:f>
              <c:numCache>
                <c:formatCode>0.0%</c:formatCode>
                <c:ptCount val="2"/>
                <c:pt idx="0">
                  <c:v>0.24445631408254809</c:v>
                </c:pt>
                <c:pt idx="1">
                  <c:v>0.1721985677126931</c:v>
                </c:pt>
              </c:numCache>
            </c:numRef>
          </c:val>
          <c:extLst xmlns:c16r2="http://schemas.microsoft.com/office/drawing/2015/06/chart">
            <c:ext xmlns:c16="http://schemas.microsoft.com/office/drawing/2014/chart" uri="{C3380CC4-5D6E-409C-BE32-E72D297353CC}">
              <c16:uniqueId val="{00000001-21F4-414E-81F2-1BF2568A92D0}"/>
            </c:ext>
          </c:extLst>
        </c:ser>
        <c:ser>
          <c:idx val="2"/>
          <c:order val="2"/>
          <c:tx>
            <c:strRef>
              <c:f>'9'!$A$4</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'9'!$B$1:$C$1</c:f>
              <c:strCache>
                <c:ptCount val="2"/>
                <c:pt idx="0">
                  <c:v>Estatal</c:v>
                </c:pt>
                <c:pt idx="1">
                  <c:v>Privado</c:v>
                </c:pt>
              </c:strCache>
            </c:strRef>
          </c:cat>
          <c:val>
            <c:numRef>
              <c:f>'9'!$B$4:$C$4</c:f>
              <c:numCache>
                <c:formatCode>0.0%</c:formatCode>
                <c:ptCount val="2"/>
                <c:pt idx="0">
                  <c:v>0.47907755027991761</c:v>
                </c:pt>
                <c:pt idx="1">
                  <c:v>0.55166300776413923</c:v>
                </c:pt>
              </c:numCache>
            </c:numRef>
          </c:val>
          <c:extLst xmlns:c16r2="http://schemas.microsoft.com/office/drawing/2015/06/chart">
            <c:ext xmlns:c16="http://schemas.microsoft.com/office/drawing/2014/chart" uri="{C3380CC4-5D6E-409C-BE32-E72D297353CC}">
              <c16:uniqueId val="{00000002-21F4-414E-81F2-1BF2568A92D0}"/>
            </c:ext>
          </c:extLst>
        </c:ser>
        <c:ser>
          <c:idx val="3"/>
          <c:order val="3"/>
          <c:tx>
            <c:strRef>
              <c:f>'9'!$A$5</c:f>
              <c:strCache>
                <c:ptCount val="1"/>
                <c:pt idx="0">
                  <c:v>Avanzado</c:v>
                </c:pt>
              </c:strCache>
            </c:strRef>
          </c:tx>
          <c:spPr>
            <a:solidFill>
              <a:srgbClr val="00B9F2"/>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'9'!$B$1:$C$1</c:f>
              <c:strCache>
                <c:ptCount val="2"/>
                <c:pt idx="0">
                  <c:v>Estatal</c:v>
                </c:pt>
                <c:pt idx="1">
                  <c:v>Privado</c:v>
                </c:pt>
              </c:strCache>
            </c:strRef>
          </c:cat>
          <c:val>
            <c:numRef>
              <c:f>'9'!$B$5:$C$5</c:f>
              <c:numCache>
                <c:formatCode>0.0%</c:formatCode>
                <c:ptCount val="2"/>
                <c:pt idx="0">
                  <c:v>7.8874427891404864E-2</c:v>
                </c:pt>
                <c:pt idx="1">
                  <c:v>0.1594753675517932</c:v>
                </c:pt>
              </c:numCache>
            </c:numRef>
          </c:val>
          <c:extLst xmlns:c16r2="http://schemas.microsoft.com/office/drawing/2015/06/chart">
            <c:ext xmlns:c16="http://schemas.microsoft.com/office/drawing/2014/chart" uri="{C3380CC4-5D6E-409C-BE32-E72D297353CC}">
              <c16:uniqueId val="{00000003-21F4-414E-81F2-1BF2568A92D0}"/>
            </c:ext>
          </c:extLst>
        </c:ser>
        <c:dLbls/>
        <c:overlap val="100"/>
        <c:axId val="54915456"/>
        <c:axId val="54916992"/>
      </c:barChart>
      <c:catAx>
        <c:axId val="54915456"/>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4916992"/>
        <c:crosses val="autoZero"/>
        <c:auto val="1"/>
        <c:lblAlgn val="ctr"/>
        <c:lblOffset val="100"/>
      </c:catAx>
      <c:valAx>
        <c:axId val="54916992"/>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4915456"/>
        <c:crosses val="autoZero"/>
        <c:crossBetween val="between"/>
        <c:majorUnit val="0.1"/>
        <c:minorUnit val="2.0000000000000007E-2"/>
      </c:valAx>
    </c:plotArea>
    <c:legend>
      <c:legendPos val="r"/>
      <c:layout>
        <c:manualLayout>
          <c:xMode val="edge"/>
          <c:yMode val="edge"/>
          <c:x val="0.70059638954958747"/>
          <c:y val="0.31763921852581894"/>
          <c:w val="0.29797211523834788"/>
          <c:h val="0.43546068212433275"/>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s-AR"/>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'11'!$A$2</c:f>
              <c:strCache>
                <c:ptCount val="1"/>
                <c:pt idx="0">
                  <c:v>Por debajo del Nivel Básico</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'11'!$B$1:$C$1</c:f>
              <c:strCache>
                <c:ptCount val="2"/>
                <c:pt idx="0">
                  <c:v>Estatal</c:v>
                </c:pt>
                <c:pt idx="1">
                  <c:v>Privado</c:v>
                </c:pt>
              </c:strCache>
            </c:strRef>
          </c:cat>
          <c:val>
            <c:numRef>
              <c:f>'11'!$B$2:$C$2</c:f>
              <c:numCache>
                <c:formatCode>0.0%</c:formatCode>
                <c:ptCount val="2"/>
                <c:pt idx="0">
                  <c:v>0.43402382452246924</c:v>
                </c:pt>
                <c:pt idx="1">
                  <c:v>0.24686378212546009</c:v>
                </c:pt>
              </c:numCache>
            </c:numRef>
          </c:val>
          <c:extLst xmlns:c16r2="http://schemas.microsoft.com/office/drawing/2015/06/chart">
            <c:ext xmlns:c16="http://schemas.microsoft.com/office/drawing/2014/chart" uri="{C3380CC4-5D6E-409C-BE32-E72D297353CC}">
              <c16:uniqueId val="{00000000-21F4-414E-81F2-1BF2568A92D0}"/>
            </c:ext>
          </c:extLst>
        </c:ser>
        <c:ser>
          <c:idx val="1"/>
          <c:order val="1"/>
          <c:tx>
            <c:strRef>
              <c:f>'11'!$A$3</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'11'!$B$1:$C$1</c:f>
              <c:strCache>
                <c:ptCount val="2"/>
                <c:pt idx="0">
                  <c:v>Estatal</c:v>
                </c:pt>
                <c:pt idx="1">
                  <c:v>Privado</c:v>
                </c:pt>
              </c:strCache>
            </c:strRef>
          </c:cat>
          <c:val>
            <c:numRef>
              <c:f>'11'!$B$3:$C$3</c:f>
              <c:numCache>
                <c:formatCode>0.0%</c:formatCode>
                <c:ptCount val="2"/>
                <c:pt idx="0">
                  <c:v>0.3165673140251804</c:v>
                </c:pt>
                <c:pt idx="1">
                  <c:v>0.29693929571334265</c:v>
                </c:pt>
              </c:numCache>
            </c:numRef>
          </c:val>
          <c:extLst xmlns:c16r2="http://schemas.microsoft.com/office/drawing/2015/06/chart">
            <c:ext xmlns:c16="http://schemas.microsoft.com/office/drawing/2014/chart" uri="{C3380CC4-5D6E-409C-BE32-E72D297353CC}">
              <c16:uniqueId val="{00000001-21F4-414E-81F2-1BF2568A92D0}"/>
            </c:ext>
          </c:extLst>
        </c:ser>
        <c:ser>
          <c:idx val="2"/>
          <c:order val="2"/>
          <c:tx>
            <c:strRef>
              <c:f>'11'!$A$4</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'11'!$B$1:$C$1</c:f>
              <c:strCache>
                <c:ptCount val="2"/>
                <c:pt idx="0">
                  <c:v>Estatal</c:v>
                </c:pt>
                <c:pt idx="1">
                  <c:v>Privado</c:v>
                </c:pt>
              </c:strCache>
            </c:strRef>
          </c:cat>
          <c:val>
            <c:numRef>
              <c:f>'11'!$B$4:$C$4</c:f>
              <c:numCache>
                <c:formatCode>0.0%</c:formatCode>
                <c:ptCount val="2"/>
                <c:pt idx="0">
                  <c:v>0.21693343852603633</c:v>
                </c:pt>
                <c:pt idx="1">
                  <c:v>0.36044701037214089</c:v>
                </c:pt>
              </c:numCache>
            </c:numRef>
          </c:val>
          <c:extLst xmlns:c16r2="http://schemas.microsoft.com/office/drawing/2015/06/chart">
            <c:ext xmlns:c16="http://schemas.microsoft.com/office/drawing/2014/chart" uri="{C3380CC4-5D6E-409C-BE32-E72D297353CC}">
              <c16:uniqueId val="{00000002-21F4-414E-81F2-1BF2568A92D0}"/>
            </c:ext>
          </c:extLst>
        </c:ser>
        <c:ser>
          <c:idx val="3"/>
          <c:order val="3"/>
          <c:tx>
            <c:strRef>
              <c:f>'11'!$A$5</c:f>
              <c:strCache>
                <c:ptCount val="1"/>
                <c:pt idx="0">
                  <c:v>Avanzado</c:v>
                </c:pt>
              </c:strCache>
            </c:strRef>
          </c:tx>
          <c:spPr>
            <a:solidFill>
              <a:srgbClr val="00B9F2"/>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'11'!$B$1:$C$1</c:f>
              <c:strCache>
                <c:ptCount val="2"/>
                <c:pt idx="0">
                  <c:v>Estatal</c:v>
                </c:pt>
                <c:pt idx="1">
                  <c:v>Privado</c:v>
                </c:pt>
              </c:strCache>
            </c:strRef>
          </c:cat>
          <c:val>
            <c:numRef>
              <c:f>'11'!$B$5:$C$5</c:f>
              <c:numCache>
                <c:formatCode>0.0%</c:formatCode>
                <c:ptCount val="2"/>
                <c:pt idx="0">
                  <c:v>3.2475422926298313E-2</c:v>
                </c:pt>
                <c:pt idx="1">
                  <c:v>9.5749911789051026E-2</c:v>
                </c:pt>
              </c:numCache>
            </c:numRef>
          </c:val>
          <c:extLst xmlns:c16r2="http://schemas.microsoft.com/office/drawing/2015/06/chart">
            <c:ext xmlns:c16="http://schemas.microsoft.com/office/drawing/2014/chart" uri="{C3380CC4-5D6E-409C-BE32-E72D297353CC}">
              <c16:uniqueId val="{00000003-21F4-414E-81F2-1BF2568A92D0}"/>
            </c:ext>
          </c:extLst>
        </c:ser>
        <c:dLbls/>
        <c:overlap val="100"/>
        <c:axId val="54979584"/>
        <c:axId val="55071488"/>
      </c:barChart>
      <c:catAx>
        <c:axId val="54979584"/>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5071488"/>
        <c:crosses val="autoZero"/>
        <c:auto val="1"/>
        <c:lblAlgn val="ctr"/>
        <c:lblOffset val="100"/>
      </c:catAx>
      <c:valAx>
        <c:axId val="55071488"/>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4979584"/>
        <c:crosses val="autoZero"/>
        <c:crossBetween val="between"/>
        <c:majorUnit val="0.1"/>
        <c:minorUnit val="2.0000000000000007E-2"/>
      </c:valAx>
    </c:plotArea>
    <c:legend>
      <c:legendPos val="r"/>
      <c:layout>
        <c:manualLayout>
          <c:xMode val="edge"/>
          <c:yMode val="edge"/>
          <c:x val="0.70059638954958747"/>
          <c:y val="0.31763921852581894"/>
          <c:w val="0.29797211523834788"/>
          <c:h val="0.43546068212433275"/>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s-AR"/>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'13'!$A$2</c:f>
              <c:strCache>
                <c:ptCount val="1"/>
                <c:pt idx="0">
                  <c:v>Por debajo del Nivel Básico</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'13'!$B$1:$C$1</c:f>
              <c:strCache>
                <c:ptCount val="2"/>
                <c:pt idx="0">
                  <c:v>Estatal</c:v>
                </c:pt>
                <c:pt idx="1">
                  <c:v>Privado</c:v>
                </c:pt>
              </c:strCache>
            </c:strRef>
          </c:cat>
          <c:val>
            <c:numRef>
              <c:f>'13'!$B$2:$C$2</c:f>
              <c:numCache>
                <c:formatCode>0.0%</c:formatCode>
                <c:ptCount val="2"/>
                <c:pt idx="0">
                  <c:v>0.14918292563588101</c:v>
                </c:pt>
                <c:pt idx="1">
                  <c:v>8.6714904251757832E-2</c:v>
                </c:pt>
              </c:numCache>
            </c:numRef>
          </c:val>
          <c:extLst xmlns:c16r2="http://schemas.microsoft.com/office/drawing/2015/06/chart">
            <c:ext xmlns:c16="http://schemas.microsoft.com/office/drawing/2014/chart" uri="{C3380CC4-5D6E-409C-BE32-E72D297353CC}">
              <c16:uniqueId val="{00000000-21F4-414E-81F2-1BF2568A92D0}"/>
            </c:ext>
          </c:extLst>
        </c:ser>
        <c:ser>
          <c:idx val="1"/>
          <c:order val="1"/>
          <c:tx>
            <c:strRef>
              <c:f>'13'!$A$3</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'13'!$B$1:$C$1</c:f>
              <c:strCache>
                <c:ptCount val="2"/>
                <c:pt idx="0">
                  <c:v>Estatal</c:v>
                </c:pt>
                <c:pt idx="1">
                  <c:v>Privado</c:v>
                </c:pt>
              </c:strCache>
            </c:strRef>
          </c:cat>
          <c:val>
            <c:numRef>
              <c:f>'13'!$B$3:$C$3</c:f>
              <c:numCache>
                <c:formatCode>0.0%</c:formatCode>
                <c:ptCount val="2"/>
                <c:pt idx="0">
                  <c:v>0.20503364077342351</c:v>
                </c:pt>
                <c:pt idx="1">
                  <c:v>0.13667467627047197</c:v>
                </c:pt>
              </c:numCache>
            </c:numRef>
          </c:val>
          <c:extLst xmlns:c16r2="http://schemas.microsoft.com/office/drawing/2015/06/chart">
            <c:ext xmlns:c16="http://schemas.microsoft.com/office/drawing/2014/chart" uri="{C3380CC4-5D6E-409C-BE32-E72D297353CC}">
              <c16:uniqueId val="{00000001-21F4-414E-81F2-1BF2568A92D0}"/>
            </c:ext>
          </c:extLst>
        </c:ser>
        <c:ser>
          <c:idx val="2"/>
          <c:order val="2"/>
          <c:tx>
            <c:strRef>
              <c:f>'13'!$A$4</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'13'!$B$1:$C$1</c:f>
              <c:strCache>
                <c:ptCount val="2"/>
                <c:pt idx="0">
                  <c:v>Estatal</c:v>
                </c:pt>
                <c:pt idx="1">
                  <c:v>Privado</c:v>
                </c:pt>
              </c:strCache>
            </c:strRef>
          </c:cat>
          <c:val>
            <c:numRef>
              <c:f>'13'!$B$4:$C$4</c:f>
              <c:numCache>
                <c:formatCode>0.0%</c:formatCode>
                <c:ptCount val="2"/>
                <c:pt idx="0">
                  <c:v>0.57097999052775272</c:v>
                </c:pt>
                <c:pt idx="1">
                  <c:v>0.628841256490133</c:v>
                </c:pt>
              </c:numCache>
            </c:numRef>
          </c:val>
          <c:extLst xmlns:c16r2="http://schemas.microsoft.com/office/drawing/2015/06/chart">
            <c:ext xmlns:c16="http://schemas.microsoft.com/office/drawing/2014/chart" uri="{C3380CC4-5D6E-409C-BE32-E72D297353CC}">
              <c16:uniqueId val="{00000002-21F4-414E-81F2-1BF2568A92D0}"/>
            </c:ext>
          </c:extLst>
        </c:ser>
        <c:ser>
          <c:idx val="3"/>
          <c:order val="3"/>
          <c:tx>
            <c:strRef>
              <c:f>'13'!$A$5</c:f>
              <c:strCache>
                <c:ptCount val="1"/>
                <c:pt idx="0">
                  <c:v>Avanzado</c:v>
                </c:pt>
              </c:strCache>
            </c:strRef>
          </c:tx>
          <c:spPr>
            <a:solidFill>
              <a:srgbClr val="00B9F2"/>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'13'!$B$1:$C$1</c:f>
              <c:strCache>
                <c:ptCount val="2"/>
                <c:pt idx="0">
                  <c:v>Estatal</c:v>
                </c:pt>
                <c:pt idx="1">
                  <c:v>Privado</c:v>
                </c:pt>
              </c:strCache>
            </c:strRef>
          </c:cat>
          <c:val>
            <c:numRef>
              <c:f>'13'!$B$5:$C$5</c:f>
              <c:numCache>
                <c:formatCode>0.0%</c:formatCode>
                <c:ptCount val="2"/>
                <c:pt idx="0">
                  <c:v>7.4803443062958871E-2</c:v>
                </c:pt>
                <c:pt idx="1">
                  <c:v>0.14776916298765655</c:v>
                </c:pt>
              </c:numCache>
            </c:numRef>
          </c:val>
          <c:extLst xmlns:c16r2="http://schemas.microsoft.com/office/drawing/2015/06/chart">
            <c:ext xmlns:c16="http://schemas.microsoft.com/office/drawing/2014/chart" uri="{C3380CC4-5D6E-409C-BE32-E72D297353CC}">
              <c16:uniqueId val="{00000003-21F4-414E-81F2-1BF2568A92D0}"/>
            </c:ext>
          </c:extLst>
        </c:ser>
        <c:dLbls/>
        <c:overlap val="100"/>
        <c:axId val="55134080"/>
        <c:axId val="55135616"/>
      </c:barChart>
      <c:catAx>
        <c:axId val="55134080"/>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5135616"/>
        <c:crosses val="autoZero"/>
        <c:auto val="1"/>
        <c:lblAlgn val="ctr"/>
        <c:lblOffset val="100"/>
      </c:catAx>
      <c:valAx>
        <c:axId val="55135616"/>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5134080"/>
        <c:crosses val="autoZero"/>
        <c:crossBetween val="between"/>
        <c:majorUnit val="0.1"/>
        <c:minorUnit val="2.0000000000000007E-2"/>
      </c:valAx>
    </c:plotArea>
    <c:legend>
      <c:legendPos val="r"/>
      <c:layout>
        <c:manualLayout>
          <c:xMode val="edge"/>
          <c:yMode val="edge"/>
          <c:x val="0.70059638954958747"/>
          <c:y val="0.31763921852581894"/>
          <c:w val="0.29797211523834788"/>
          <c:h val="0.43546068212433275"/>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s-AR"/>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'15'!$A$2</c:f>
              <c:strCache>
                <c:ptCount val="1"/>
                <c:pt idx="0">
                  <c:v>Por debajo del Nivel Básico</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'15'!$B$1:$C$1</c:f>
              <c:strCache>
                <c:ptCount val="2"/>
                <c:pt idx="0">
                  <c:v>Estatal</c:v>
                </c:pt>
                <c:pt idx="1">
                  <c:v>Privado</c:v>
                </c:pt>
              </c:strCache>
            </c:strRef>
          </c:cat>
          <c:val>
            <c:numRef>
              <c:f>'15'!$B$2:$C$2</c:f>
              <c:numCache>
                <c:formatCode>0.0%</c:formatCode>
                <c:ptCount val="2"/>
                <c:pt idx="0">
                  <c:v>0.18574351697763522</c:v>
                </c:pt>
                <c:pt idx="1">
                  <c:v>0.11402578172358499</c:v>
                </c:pt>
              </c:numCache>
            </c:numRef>
          </c:val>
          <c:extLst xmlns:c16r2="http://schemas.microsoft.com/office/drawing/2015/06/chart">
            <c:ext xmlns:c16="http://schemas.microsoft.com/office/drawing/2014/chart" uri="{C3380CC4-5D6E-409C-BE32-E72D297353CC}">
              <c16:uniqueId val="{00000000-21F4-414E-81F2-1BF2568A92D0}"/>
            </c:ext>
          </c:extLst>
        </c:ser>
        <c:ser>
          <c:idx val="1"/>
          <c:order val="1"/>
          <c:tx>
            <c:strRef>
              <c:f>'15'!$A$3</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'15'!$B$1:$C$1</c:f>
              <c:strCache>
                <c:ptCount val="2"/>
                <c:pt idx="0">
                  <c:v>Estatal</c:v>
                </c:pt>
                <c:pt idx="1">
                  <c:v>Privado</c:v>
                </c:pt>
              </c:strCache>
            </c:strRef>
          </c:cat>
          <c:val>
            <c:numRef>
              <c:f>'15'!$B$3:$C$3</c:f>
              <c:numCache>
                <c:formatCode>0.0%</c:formatCode>
                <c:ptCount val="2"/>
                <c:pt idx="0">
                  <c:v>0.24504185566403164</c:v>
                </c:pt>
                <c:pt idx="1">
                  <c:v>0.15424192513268564</c:v>
                </c:pt>
              </c:numCache>
            </c:numRef>
          </c:val>
          <c:extLst xmlns:c16r2="http://schemas.microsoft.com/office/drawing/2015/06/chart">
            <c:ext xmlns:c16="http://schemas.microsoft.com/office/drawing/2014/chart" uri="{C3380CC4-5D6E-409C-BE32-E72D297353CC}">
              <c16:uniqueId val="{00000001-21F4-414E-81F2-1BF2568A92D0}"/>
            </c:ext>
          </c:extLst>
        </c:ser>
        <c:ser>
          <c:idx val="2"/>
          <c:order val="2"/>
          <c:tx>
            <c:strRef>
              <c:f>'15'!$A$4</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'15'!$B$1:$C$1</c:f>
              <c:strCache>
                <c:ptCount val="2"/>
                <c:pt idx="0">
                  <c:v>Estatal</c:v>
                </c:pt>
                <c:pt idx="1">
                  <c:v>Privado</c:v>
                </c:pt>
              </c:strCache>
            </c:strRef>
          </c:cat>
          <c:val>
            <c:numRef>
              <c:f>'15'!$B$4:$C$4</c:f>
              <c:numCache>
                <c:formatCode>0.0%</c:formatCode>
                <c:ptCount val="2"/>
                <c:pt idx="0">
                  <c:v>0.28545457525483225</c:v>
                </c:pt>
                <c:pt idx="1">
                  <c:v>0.24797083556928926</c:v>
                </c:pt>
              </c:numCache>
            </c:numRef>
          </c:val>
          <c:extLst xmlns:c16r2="http://schemas.microsoft.com/office/drawing/2015/06/chart">
            <c:ext xmlns:c16="http://schemas.microsoft.com/office/drawing/2014/chart" uri="{C3380CC4-5D6E-409C-BE32-E72D297353CC}">
              <c16:uniqueId val="{00000002-21F4-414E-81F2-1BF2568A92D0}"/>
            </c:ext>
          </c:extLst>
        </c:ser>
        <c:ser>
          <c:idx val="3"/>
          <c:order val="3"/>
          <c:tx>
            <c:strRef>
              <c:f>'15'!$A$5</c:f>
              <c:strCache>
                <c:ptCount val="1"/>
                <c:pt idx="0">
                  <c:v>Avanzado</c:v>
                </c:pt>
              </c:strCache>
            </c:strRef>
          </c:tx>
          <c:spPr>
            <a:solidFill>
              <a:srgbClr val="00B9F2"/>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'15'!$B$1:$C$1</c:f>
              <c:strCache>
                <c:ptCount val="2"/>
                <c:pt idx="0">
                  <c:v>Estatal</c:v>
                </c:pt>
                <c:pt idx="1">
                  <c:v>Privado</c:v>
                </c:pt>
              </c:strCache>
            </c:strRef>
          </c:cat>
          <c:val>
            <c:numRef>
              <c:f>'15'!$B$5:$C$5</c:f>
              <c:numCache>
                <c:formatCode>0.0%</c:formatCode>
                <c:ptCount val="2"/>
                <c:pt idx="0">
                  <c:v>0.28376005210345034</c:v>
                </c:pt>
                <c:pt idx="1">
                  <c:v>0.4837614575744339</c:v>
                </c:pt>
              </c:numCache>
            </c:numRef>
          </c:val>
          <c:extLst xmlns:c16r2="http://schemas.microsoft.com/office/drawing/2015/06/chart">
            <c:ext xmlns:c16="http://schemas.microsoft.com/office/drawing/2014/chart" uri="{C3380CC4-5D6E-409C-BE32-E72D297353CC}">
              <c16:uniqueId val="{00000003-21F4-414E-81F2-1BF2568A92D0}"/>
            </c:ext>
          </c:extLst>
        </c:ser>
        <c:dLbls/>
        <c:overlap val="100"/>
        <c:axId val="55337728"/>
        <c:axId val="55339264"/>
      </c:barChart>
      <c:catAx>
        <c:axId val="55337728"/>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5339264"/>
        <c:crosses val="autoZero"/>
        <c:auto val="1"/>
        <c:lblAlgn val="ctr"/>
        <c:lblOffset val="100"/>
      </c:catAx>
      <c:valAx>
        <c:axId val="55339264"/>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5337728"/>
        <c:crosses val="autoZero"/>
        <c:crossBetween val="between"/>
        <c:majorUnit val="0.1"/>
        <c:minorUnit val="2.0000000000000007E-2"/>
      </c:valAx>
    </c:plotArea>
    <c:legend>
      <c:legendPos val="r"/>
      <c:layout>
        <c:manualLayout>
          <c:xMode val="edge"/>
          <c:yMode val="edge"/>
          <c:x val="0.70059638954958747"/>
          <c:y val="0.31763921852581894"/>
          <c:w val="0.29797211523834788"/>
          <c:h val="0.43546068212433275"/>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'17'!$A$2</c:f>
              <c:strCache>
                <c:ptCount val="1"/>
                <c:pt idx="0">
                  <c:v>Por debajo del Nivel Básico</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'17'!$B$1:$C$1</c:f>
              <c:strCache>
                <c:ptCount val="2"/>
                <c:pt idx="0">
                  <c:v>Estatal</c:v>
                </c:pt>
                <c:pt idx="1">
                  <c:v>Privado</c:v>
                </c:pt>
              </c:strCache>
            </c:strRef>
          </c:cat>
          <c:val>
            <c:numRef>
              <c:f>'17'!$B$2:$C$2</c:f>
              <c:numCache>
                <c:formatCode>0.0%</c:formatCode>
                <c:ptCount val="2"/>
                <c:pt idx="0">
                  <c:v>0.13193503497730941</c:v>
                </c:pt>
                <c:pt idx="1">
                  <c:v>5.559607645171584E-2</c:v>
                </c:pt>
              </c:numCache>
            </c:numRef>
          </c:val>
          <c:extLst xmlns:c16r2="http://schemas.microsoft.com/office/drawing/2015/06/chart">
            <c:ext xmlns:c16="http://schemas.microsoft.com/office/drawing/2014/chart" uri="{C3380CC4-5D6E-409C-BE32-E72D297353CC}">
              <c16:uniqueId val="{00000000-21F4-414E-81F2-1BF2568A92D0}"/>
            </c:ext>
          </c:extLst>
        </c:ser>
        <c:ser>
          <c:idx val="1"/>
          <c:order val="1"/>
          <c:tx>
            <c:strRef>
              <c:f>'17'!$A$3</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'17'!$B$1:$C$1</c:f>
              <c:strCache>
                <c:ptCount val="2"/>
                <c:pt idx="0">
                  <c:v>Estatal</c:v>
                </c:pt>
                <c:pt idx="1">
                  <c:v>Privado</c:v>
                </c:pt>
              </c:strCache>
            </c:strRef>
          </c:cat>
          <c:val>
            <c:numRef>
              <c:f>'17'!$B$3:$C$3</c:f>
              <c:numCache>
                <c:formatCode>0.0%</c:formatCode>
                <c:ptCount val="2"/>
                <c:pt idx="0">
                  <c:v>0.19277626742024753</c:v>
                </c:pt>
                <c:pt idx="1">
                  <c:v>8.6815771216717796E-2</c:v>
                </c:pt>
              </c:numCache>
            </c:numRef>
          </c:val>
          <c:extLst xmlns:c16r2="http://schemas.microsoft.com/office/drawing/2015/06/chart">
            <c:ext xmlns:c16="http://schemas.microsoft.com/office/drawing/2014/chart" uri="{C3380CC4-5D6E-409C-BE32-E72D297353CC}">
              <c16:uniqueId val="{00000001-21F4-414E-81F2-1BF2568A92D0}"/>
            </c:ext>
          </c:extLst>
        </c:ser>
        <c:ser>
          <c:idx val="2"/>
          <c:order val="2"/>
          <c:tx>
            <c:strRef>
              <c:f>'17'!$A$4</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'17'!$B$1:$C$1</c:f>
              <c:strCache>
                <c:ptCount val="2"/>
                <c:pt idx="0">
                  <c:v>Estatal</c:v>
                </c:pt>
                <c:pt idx="1">
                  <c:v>Privado</c:v>
                </c:pt>
              </c:strCache>
            </c:strRef>
          </c:cat>
          <c:val>
            <c:numRef>
              <c:f>'17'!$B$4:$C$4</c:f>
              <c:numCache>
                <c:formatCode>0.0%</c:formatCode>
                <c:ptCount val="2"/>
                <c:pt idx="0">
                  <c:v>0.38856863805698033</c:v>
                </c:pt>
                <c:pt idx="1">
                  <c:v>0.29216875442132573</c:v>
                </c:pt>
              </c:numCache>
            </c:numRef>
          </c:val>
          <c:extLst xmlns:c16r2="http://schemas.microsoft.com/office/drawing/2015/06/chart">
            <c:ext xmlns:c16="http://schemas.microsoft.com/office/drawing/2014/chart" uri="{C3380CC4-5D6E-409C-BE32-E72D297353CC}">
              <c16:uniqueId val="{00000002-21F4-414E-81F2-1BF2568A92D0}"/>
            </c:ext>
          </c:extLst>
        </c:ser>
        <c:ser>
          <c:idx val="3"/>
          <c:order val="3"/>
          <c:tx>
            <c:strRef>
              <c:f>'17'!$A$5</c:f>
              <c:strCache>
                <c:ptCount val="1"/>
                <c:pt idx="0">
                  <c:v>Avanzado</c:v>
                </c:pt>
              </c:strCache>
            </c:strRef>
          </c:tx>
          <c:spPr>
            <a:solidFill>
              <a:srgbClr val="00B9F2"/>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'17'!$B$1:$C$1</c:f>
              <c:strCache>
                <c:ptCount val="2"/>
                <c:pt idx="0">
                  <c:v>Estatal</c:v>
                </c:pt>
                <c:pt idx="1">
                  <c:v>Privado</c:v>
                </c:pt>
              </c:strCache>
            </c:strRef>
          </c:cat>
          <c:val>
            <c:numRef>
              <c:f>'17'!$B$5:$C$5</c:f>
              <c:numCache>
                <c:formatCode>0.0%</c:formatCode>
                <c:ptCount val="2"/>
                <c:pt idx="0">
                  <c:v>0.28672005954559104</c:v>
                </c:pt>
                <c:pt idx="1">
                  <c:v>0.56541939791026463</c:v>
                </c:pt>
              </c:numCache>
            </c:numRef>
          </c:val>
          <c:extLst xmlns:c16r2="http://schemas.microsoft.com/office/drawing/2015/06/chart">
            <c:ext xmlns:c16="http://schemas.microsoft.com/office/drawing/2014/chart" uri="{C3380CC4-5D6E-409C-BE32-E72D297353CC}">
              <c16:uniqueId val="{00000003-21F4-414E-81F2-1BF2568A92D0}"/>
            </c:ext>
          </c:extLst>
        </c:ser>
        <c:dLbls/>
        <c:overlap val="100"/>
        <c:axId val="129761664"/>
        <c:axId val="129763200"/>
      </c:barChart>
      <c:catAx>
        <c:axId val="129761664"/>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29763200"/>
        <c:crosses val="autoZero"/>
        <c:auto val="1"/>
        <c:lblAlgn val="ctr"/>
        <c:lblOffset val="100"/>
      </c:catAx>
      <c:valAx>
        <c:axId val="129763200"/>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29761664"/>
        <c:crosses val="autoZero"/>
        <c:crossBetween val="between"/>
        <c:majorUnit val="0.1"/>
        <c:minorUnit val="2.0000000000000007E-2"/>
      </c:valAx>
    </c:plotArea>
    <c:legend>
      <c:legendPos val="r"/>
      <c:layout>
        <c:manualLayout>
          <c:xMode val="edge"/>
          <c:yMode val="edge"/>
          <c:x val="0.70059638954958747"/>
          <c:y val="0.31763921852581894"/>
          <c:w val="0.29797211523834788"/>
          <c:h val="0.43546068212433275"/>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2965528637160942"/>
          <c:w val="0.66963972708825925"/>
          <c:h val="0.73251759521206838"/>
        </c:manualLayout>
      </c:layout>
      <c:barChart>
        <c:barDir val="col"/>
        <c:grouping val="percentStacked"/>
        <c:ser>
          <c:idx val="0"/>
          <c:order val="0"/>
          <c:tx>
            <c:strRef>
              <c:f>'4'!$B$1</c:f>
              <c:strCache>
                <c:ptCount val="1"/>
                <c:pt idx="0">
                  <c:v>Por debajo del Nivel Básico</c:v>
                </c:pt>
              </c:strCache>
            </c:strRef>
          </c:tx>
          <c:spPr>
            <a:solidFill>
              <a:srgbClr val="F48580"/>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'4'!$A$2:$A$3</c:f>
              <c:strCache>
                <c:ptCount val="2"/>
                <c:pt idx="0">
                  <c:v>Lengua</c:v>
                </c:pt>
                <c:pt idx="1">
                  <c:v>Matemática</c:v>
                </c:pt>
              </c:strCache>
            </c:strRef>
          </c:cat>
          <c:val>
            <c:numRef>
              <c:f>'4'!$B$2:$B$3</c:f>
              <c:numCache>
                <c:formatCode>0.0%</c:formatCode>
                <c:ptCount val="2"/>
                <c:pt idx="0">
                  <c:v>0.11795231955808834</c:v>
                </c:pt>
                <c:pt idx="1">
                  <c:v>0.1501407927712067</c:v>
                </c:pt>
              </c:numCache>
            </c:numRef>
          </c:val>
          <c:extLst xmlns:c16r2="http://schemas.microsoft.com/office/drawing/2015/06/chart">
            <c:ext xmlns:c16="http://schemas.microsoft.com/office/drawing/2014/chart" uri="{C3380CC4-5D6E-409C-BE32-E72D297353CC}">
              <c16:uniqueId val="{00000000-106B-4F2F-92C0-CDEFE7D3F0AE}"/>
            </c:ext>
          </c:extLst>
        </c:ser>
        <c:ser>
          <c:idx val="1"/>
          <c:order val="1"/>
          <c:tx>
            <c:strRef>
              <c:f>'4'!$C$1</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'4'!$A$2:$A$3</c:f>
              <c:strCache>
                <c:ptCount val="2"/>
                <c:pt idx="0">
                  <c:v>Lengua</c:v>
                </c:pt>
                <c:pt idx="1">
                  <c:v>Matemática</c:v>
                </c:pt>
              </c:strCache>
            </c:strRef>
          </c:cat>
          <c:val>
            <c:numRef>
              <c:f>'4'!$C$2:$C$3</c:f>
              <c:numCache>
                <c:formatCode>0.0%</c:formatCode>
                <c:ptCount val="2"/>
                <c:pt idx="0">
                  <c:v>0.17336788809847931</c:v>
                </c:pt>
                <c:pt idx="1">
                  <c:v>0.22920954261050361</c:v>
                </c:pt>
              </c:numCache>
            </c:numRef>
          </c:val>
          <c:extLst xmlns:c16r2="http://schemas.microsoft.com/office/drawing/2015/06/chart">
            <c:ext xmlns:c16="http://schemas.microsoft.com/office/drawing/2014/chart" uri="{C3380CC4-5D6E-409C-BE32-E72D297353CC}">
              <c16:uniqueId val="{00000001-106B-4F2F-92C0-CDEFE7D3F0AE}"/>
            </c:ext>
          </c:extLst>
        </c:ser>
        <c:ser>
          <c:idx val="2"/>
          <c:order val="2"/>
          <c:tx>
            <c:strRef>
              <c:f>'4'!$D$1</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'4'!$A$2:$A$3</c:f>
              <c:strCache>
                <c:ptCount val="2"/>
                <c:pt idx="0">
                  <c:v>Lengua</c:v>
                </c:pt>
                <c:pt idx="1">
                  <c:v>Matemática</c:v>
                </c:pt>
              </c:strCache>
            </c:strRef>
          </c:cat>
          <c:val>
            <c:numRef>
              <c:f>'4'!$D$2:$D$3</c:f>
              <c:numCache>
                <c:formatCode>0.0%</c:formatCode>
                <c:ptCount val="2"/>
                <c:pt idx="0">
                  <c:v>0.37091143961783918</c:v>
                </c:pt>
                <c:pt idx="1">
                  <c:v>0.41954479391316385</c:v>
                </c:pt>
              </c:numCache>
            </c:numRef>
          </c:val>
          <c:extLst xmlns:c16r2="http://schemas.microsoft.com/office/drawing/2015/06/chart">
            <c:ext xmlns:c16="http://schemas.microsoft.com/office/drawing/2014/chart" uri="{C3380CC4-5D6E-409C-BE32-E72D297353CC}">
              <c16:uniqueId val="{00000002-106B-4F2F-92C0-CDEFE7D3F0AE}"/>
            </c:ext>
          </c:extLst>
        </c:ser>
        <c:ser>
          <c:idx val="3"/>
          <c:order val="3"/>
          <c:tx>
            <c:strRef>
              <c:f>'4'!$E$1</c:f>
              <c:strCache>
                <c:ptCount val="1"/>
                <c:pt idx="0">
                  <c:v>Avanzado</c:v>
                </c:pt>
              </c:strCache>
            </c:strRef>
          </c:tx>
          <c:spPr>
            <a:solidFill>
              <a:srgbClr val="00B9F2"/>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'4'!$A$2:$A$3</c:f>
              <c:strCache>
                <c:ptCount val="2"/>
                <c:pt idx="0">
                  <c:v>Lengua</c:v>
                </c:pt>
                <c:pt idx="1">
                  <c:v>Matemática</c:v>
                </c:pt>
              </c:strCache>
            </c:strRef>
          </c:cat>
          <c:val>
            <c:numRef>
              <c:f>'4'!$E$2:$E$3</c:f>
              <c:numCache>
                <c:formatCode>0.0%</c:formatCode>
                <c:ptCount val="2"/>
                <c:pt idx="0">
                  <c:v>0.33776835272568684</c:v>
                </c:pt>
                <c:pt idx="1">
                  <c:v>0.2011048707051602</c:v>
                </c:pt>
              </c:numCache>
            </c:numRef>
          </c:val>
          <c:extLst xmlns:c16r2="http://schemas.microsoft.com/office/drawing/2015/06/chart">
            <c:ext xmlns:c16="http://schemas.microsoft.com/office/drawing/2014/chart" uri="{C3380CC4-5D6E-409C-BE32-E72D297353CC}">
              <c16:uniqueId val="{00000003-106B-4F2F-92C0-CDEFE7D3F0AE}"/>
            </c:ext>
          </c:extLst>
        </c:ser>
        <c:dLbls/>
        <c:overlap val="100"/>
        <c:axId val="56844288"/>
        <c:axId val="56845824"/>
      </c:barChart>
      <c:catAx>
        <c:axId val="56844288"/>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6845824"/>
        <c:crosses val="autoZero"/>
        <c:auto val="1"/>
        <c:lblAlgn val="ctr"/>
        <c:lblOffset val="100"/>
      </c:catAx>
      <c:valAx>
        <c:axId val="56845824"/>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6844288"/>
        <c:crosses val="autoZero"/>
        <c:crossBetween val="between"/>
        <c:majorUnit val="0.1"/>
        <c:minorUnit val="2.0000000000000007E-2"/>
      </c:valAx>
    </c:plotArea>
    <c:legend>
      <c:legendPos val="r"/>
      <c:layout>
        <c:manualLayout>
          <c:xMode val="edge"/>
          <c:yMode val="edge"/>
          <c:x val="0.71201154028962155"/>
          <c:y val="0.31763920009878016"/>
          <c:w val="0.28670641650034284"/>
          <c:h val="0.23595742285525445"/>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'19'!$A$2</c:f>
              <c:strCache>
                <c:ptCount val="1"/>
                <c:pt idx="0">
                  <c:v>Por debajo del Nivel Básico</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'19'!$B$1:$C$1</c:f>
              <c:strCache>
                <c:ptCount val="2"/>
                <c:pt idx="0">
                  <c:v>Estatal</c:v>
                </c:pt>
                <c:pt idx="1">
                  <c:v>Privado</c:v>
                </c:pt>
              </c:strCache>
            </c:strRef>
          </c:cat>
          <c:val>
            <c:numRef>
              <c:f>'19'!$B$2:$C$2</c:f>
              <c:numCache>
                <c:formatCode>0.0%</c:formatCode>
                <c:ptCount val="2"/>
                <c:pt idx="0">
                  <c:v>0.16704787909224592</c:v>
                </c:pt>
                <c:pt idx="1">
                  <c:v>7.4634470085180801E-2</c:v>
                </c:pt>
              </c:numCache>
            </c:numRef>
          </c:val>
          <c:extLst xmlns:c16r2="http://schemas.microsoft.com/office/drawing/2015/06/chart">
            <c:ext xmlns:c16="http://schemas.microsoft.com/office/drawing/2014/chart" uri="{C3380CC4-5D6E-409C-BE32-E72D297353CC}">
              <c16:uniqueId val="{00000000-21F4-414E-81F2-1BF2568A92D0}"/>
            </c:ext>
          </c:extLst>
        </c:ser>
        <c:ser>
          <c:idx val="1"/>
          <c:order val="1"/>
          <c:tx>
            <c:strRef>
              <c:f>'19'!$A$3</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'19'!$B$1:$C$1</c:f>
              <c:strCache>
                <c:ptCount val="2"/>
                <c:pt idx="0">
                  <c:v>Estatal</c:v>
                </c:pt>
                <c:pt idx="1">
                  <c:v>Privado</c:v>
                </c:pt>
              </c:strCache>
            </c:strRef>
          </c:cat>
          <c:val>
            <c:numRef>
              <c:f>'19'!$B$3:$C$3</c:f>
              <c:numCache>
                <c:formatCode>0.0%</c:formatCode>
                <c:ptCount val="2"/>
                <c:pt idx="0">
                  <c:v>0.24866003829229782</c:v>
                </c:pt>
                <c:pt idx="1">
                  <c:v>0.14234446275785259</c:v>
                </c:pt>
              </c:numCache>
            </c:numRef>
          </c:val>
          <c:extLst xmlns:c16r2="http://schemas.microsoft.com/office/drawing/2015/06/chart">
            <c:ext xmlns:c16="http://schemas.microsoft.com/office/drawing/2014/chart" uri="{C3380CC4-5D6E-409C-BE32-E72D297353CC}">
              <c16:uniqueId val="{00000001-21F4-414E-81F2-1BF2568A92D0}"/>
            </c:ext>
          </c:extLst>
        </c:ser>
        <c:ser>
          <c:idx val="2"/>
          <c:order val="2"/>
          <c:tx>
            <c:strRef>
              <c:f>'19'!$A$4</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'19'!$B$1:$C$1</c:f>
              <c:strCache>
                <c:ptCount val="2"/>
                <c:pt idx="0">
                  <c:v>Estatal</c:v>
                </c:pt>
                <c:pt idx="1">
                  <c:v>Privado</c:v>
                </c:pt>
              </c:strCache>
            </c:strRef>
          </c:cat>
          <c:val>
            <c:numRef>
              <c:f>'19'!$B$4:$C$4</c:f>
              <c:numCache>
                <c:formatCode>0.0%</c:formatCode>
                <c:ptCount val="2"/>
                <c:pt idx="0">
                  <c:v>0.4127468672580647</c:v>
                </c:pt>
                <c:pt idx="1">
                  <c:v>0.44990404292080982</c:v>
                </c:pt>
              </c:numCache>
            </c:numRef>
          </c:val>
          <c:extLst xmlns:c16r2="http://schemas.microsoft.com/office/drawing/2015/06/chart">
            <c:ext xmlns:c16="http://schemas.microsoft.com/office/drawing/2014/chart" uri="{C3380CC4-5D6E-409C-BE32-E72D297353CC}">
              <c16:uniqueId val="{00000002-21F4-414E-81F2-1BF2568A92D0}"/>
            </c:ext>
          </c:extLst>
        </c:ser>
        <c:ser>
          <c:idx val="3"/>
          <c:order val="3"/>
          <c:tx>
            <c:strRef>
              <c:f>'19'!$A$5</c:f>
              <c:strCache>
                <c:ptCount val="1"/>
                <c:pt idx="0">
                  <c:v>Avanzado</c:v>
                </c:pt>
              </c:strCache>
            </c:strRef>
          </c:tx>
          <c:spPr>
            <a:solidFill>
              <a:srgbClr val="00B9F2"/>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'19'!$B$1:$C$1</c:f>
              <c:strCache>
                <c:ptCount val="2"/>
                <c:pt idx="0">
                  <c:v>Estatal</c:v>
                </c:pt>
                <c:pt idx="1">
                  <c:v>Privado</c:v>
                </c:pt>
              </c:strCache>
            </c:strRef>
          </c:cat>
          <c:val>
            <c:numRef>
              <c:f>'19'!$B$5:$C$5</c:f>
              <c:numCache>
                <c:formatCode>0.0%</c:formatCode>
                <c:ptCount val="2"/>
                <c:pt idx="0">
                  <c:v>0.17154521535740236</c:v>
                </c:pt>
                <c:pt idx="1">
                  <c:v>0.33311702423614015</c:v>
                </c:pt>
              </c:numCache>
            </c:numRef>
          </c:val>
          <c:extLst xmlns:c16r2="http://schemas.microsoft.com/office/drawing/2015/06/chart">
            <c:ext xmlns:c16="http://schemas.microsoft.com/office/drawing/2014/chart" uri="{C3380CC4-5D6E-409C-BE32-E72D297353CC}">
              <c16:uniqueId val="{00000003-21F4-414E-81F2-1BF2568A92D0}"/>
            </c:ext>
          </c:extLst>
        </c:ser>
        <c:dLbls/>
        <c:overlap val="100"/>
        <c:axId val="130250240"/>
        <c:axId val="130251776"/>
      </c:barChart>
      <c:catAx>
        <c:axId val="130250240"/>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0251776"/>
        <c:crosses val="autoZero"/>
        <c:auto val="1"/>
        <c:lblAlgn val="ctr"/>
        <c:lblOffset val="100"/>
      </c:catAx>
      <c:valAx>
        <c:axId val="130251776"/>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0250240"/>
        <c:crosses val="autoZero"/>
        <c:crossBetween val="between"/>
        <c:majorUnit val="0.1"/>
        <c:minorUnit val="2.0000000000000007E-2"/>
      </c:valAx>
    </c:plotArea>
    <c:legend>
      <c:legendPos val="r"/>
      <c:layout>
        <c:manualLayout>
          <c:xMode val="edge"/>
          <c:yMode val="edge"/>
          <c:x val="0.70059638954958747"/>
          <c:y val="0.31763921852581894"/>
          <c:w val="0.29797211523834788"/>
          <c:h val="0.43546068212433275"/>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es-AR"/>
  <c:chart>
    <c:plotArea>
      <c:layout/>
      <c:barChart>
        <c:barDir val="col"/>
        <c:grouping val="percentStacked"/>
        <c:ser>
          <c:idx val="0"/>
          <c:order val="0"/>
          <c:tx>
            <c:strRef>
              <c:f>Hoja1!$B$1</c:f>
              <c:strCache>
                <c:ptCount val="1"/>
                <c:pt idx="0">
                  <c:v>Hasta 17 inasistencias en el año</c:v>
                </c:pt>
              </c:strCache>
            </c:strRef>
          </c:tx>
          <c:spPr>
            <a:solidFill>
              <a:srgbClr val="EB8DB5"/>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Hoja1!$A$2:$A$3</c:f>
              <c:strCache>
                <c:ptCount val="2"/>
                <c:pt idx="0">
                  <c:v>Primaria 6° grado</c:v>
                </c:pt>
                <c:pt idx="1">
                  <c:v>Secundaria 5°/6° año</c:v>
                </c:pt>
              </c:strCache>
            </c:strRef>
          </c:cat>
          <c:val>
            <c:numRef>
              <c:f>Hoja1!$B$2:$B$3</c:f>
              <c:numCache>
                <c:formatCode>General</c:formatCode>
                <c:ptCount val="2"/>
                <c:pt idx="0" formatCode="0.0">
                  <c:v>91.1</c:v>
                </c:pt>
                <c:pt idx="1">
                  <c:v>69.599999999999994</c:v>
                </c:pt>
              </c:numCache>
            </c:numRef>
          </c:val>
          <c:extLst xmlns:c16r2="http://schemas.microsoft.com/office/drawing/2015/06/chart">
            <c:ext xmlns:c16="http://schemas.microsoft.com/office/drawing/2014/chart" uri="{C3380CC4-5D6E-409C-BE32-E72D297353CC}">
              <c16:uniqueId val="{00000000-861C-4971-810F-A9C0B9DCC698}"/>
            </c:ext>
          </c:extLst>
        </c:ser>
        <c:ser>
          <c:idx val="1"/>
          <c:order val="1"/>
          <c:tx>
            <c:strRef>
              <c:f>Hoja1!$C$1</c:f>
              <c:strCache>
                <c:ptCount val="1"/>
                <c:pt idx="0">
                  <c:v>Más de 17 inasistencias en el año</c:v>
                </c:pt>
              </c:strCache>
            </c:strRef>
          </c:tx>
          <c:spPr>
            <a:solidFill>
              <a:srgbClr val="C00000"/>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Hoja1!$A$2:$A$3</c:f>
              <c:strCache>
                <c:ptCount val="2"/>
                <c:pt idx="0">
                  <c:v>Primaria 6° grado</c:v>
                </c:pt>
                <c:pt idx="1">
                  <c:v>Secundaria 5°/6° año</c:v>
                </c:pt>
              </c:strCache>
            </c:strRef>
          </c:cat>
          <c:val>
            <c:numRef>
              <c:f>Hoja1!$C$2:$C$3</c:f>
              <c:numCache>
                <c:formatCode>General</c:formatCode>
                <c:ptCount val="2"/>
                <c:pt idx="0" formatCode="0.0">
                  <c:v>8.2000000000000011</c:v>
                </c:pt>
                <c:pt idx="1">
                  <c:v>30.4</c:v>
                </c:pt>
              </c:numCache>
            </c:numRef>
          </c:val>
          <c:extLst xmlns:c16r2="http://schemas.microsoft.com/office/drawing/2015/06/chart">
            <c:ext xmlns:c16="http://schemas.microsoft.com/office/drawing/2014/chart" uri="{C3380CC4-5D6E-409C-BE32-E72D297353CC}">
              <c16:uniqueId val="{00000001-861C-4971-810F-A9C0B9DCC698}"/>
            </c:ext>
          </c:extLst>
        </c:ser>
        <c:dLbls/>
        <c:gapWidth val="101"/>
        <c:overlap val="100"/>
        <c:axId val="130500480"/>
        <c:axId val="130502016"/>
      </c:barChart>
      <c:catAx>
        <c:axId val="130500480"/>
        <c:scaling>
          <c:orientation val="minMax"/>
        </c:scaling>
        <c:axPos val="b"/>
        <c:numFmt formatCode="General" sourceLinked="0"/>
        <c:tickLblPos val="nextTo"/>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0502016"/>
        <c:crosses val="autoZero"/>
        <c:auto val="1"/>
        <c:lblAlgn val="ctr"/>
        <c:lblOffset val="100"/>
      </c:catAx>
      <c:valAx>
        <c:axId val="130502016"/>
        <c:scaling>
          <c:orientation val="minMax"/>
          <c:max val="1"/>
          <c:min val="0"/>
        </c:scaling>
        <c:axPos val="l"/>
        <c:majorGridlines>
          <c:spPr>
            <a:ln>
              <a:solidFill>
                <a:srgbClr val="D9D9D9"/>
              </a:solidFill>
            </a:ln>
          </c:spPr>
        </c:majorGridlines>
        <c:numFmt formatCode="0%" sourceLinked="1"/>
        <c:tickLblPos val="nextTo"/>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0500480"/>
        <c:crosses val="autoZero"/>
        <c:crossBetween val="between"/>
      </c:valAx>
    </c:plotArea>
    <c:legend>
      <c:legendPos val="r"/>
      <c:layout>
        <c:manualLayout>
          <c:xMode val="edge"/>
          <c:yMode val="edge"/>
          <c:x val="0.63542749343832039"/>
          <c:y val="0.37277922039185191"/>
          <c:w val="0.35207250656167982"/>
          <c:h val="0.25444155921629624"/>
        </c:manualLayout>
      </c:layout>
      <c:txPr>
        <a:bodyPr/>
        <a:lstStyle/>
        <a:p>
          <a:pPr>
            <a:defRPr lang="es-AR" sz="1100"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txPr>
    <a:bodyPr/>
    <a:lstStyle/>
    <a:p>
      <a:pPr>
        <a:defRPr sz="1800"/>
      </a:pPr>
      <a:endParaRPr lang="es-AR"/>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'26'!$B$1</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'26'!$A$2:$A$4</c:f>
              <c:strCache>
                <c:ptCount val="3"/>
                <c:pt idx="0">
                  <c:v>Sala de 3 o 4</c:v>
                </c:pt>
                <c:pt idx="1">
                  <c:v>Sala de 5</c:v>
                </c:pt>
                <c:pt idx="2">
                  <c:v>No Asistió </c:v>
                </c:pt>
              </c:strCache>
            </c:strRef>
          </c:cat>
          <c:val>
            <c:numRef>
              <c:f>'26'!$B$2:$B$4</c:f>
              <c:numCache>
                <c:formatCode>0.0%</c:formatCode>
                <c:ptCount val="3"/>
                <c:pt idx="0">
                  <c:v>0.16863273432346149</c:v>
                </c:pt>
                <c:pt idx="1">
                  <c:v>0.17676985910471429</c:v>
                </c:pt>
                <c:pt idx="2">
                  <c:v>0.20344668231414448</c:v>
                </c:pt>
              </c:numCache>
            </c:numRef>
          </c:val>
          <c:extLst xmlns:c16r2="http://schemas.microsoft.com/office/drawing/2015/06/chart">
            <c:ext xmlns:c16="http://schemas.microsoft.com/office/drawing/2014/chart" uri="{C3380CC4-5D6E-409C-BE32-E72D297353CC}">
              <c16:uniqueId val="{00000000-09A0-4EB5-AAF0-CB58AEA828C3}"/>
            </c:ext>
          </c:extLst>
        </c:ser>
        <c:ser>
          <c:idx val="1"/>
          <c:order val="1"/>
          <c:tx>
            <c:strRef>
              <c:f>'26'!$C$1</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'26'!$A$2:$A$4</c:f>
              <c:strCache>
                <c:ptCount val="3"/>
                <c:pt idx="0">
                  <c:v>Sala de 3 o 4</c:v>
                </c:pt>
                <c:pt idx="1">
                  <c:v>Sala de 5</c:v>
                </c:pt>
                <c:pt idx="2">
                  <c:v>No Asistió </c:v>
                </c:pt>
              </c:strCache>
            </c:strRef>
          </c:cat>
          <c:val>
            <c:numRef>
              <c:f>'26'!$C$2:$C$4</c:f>
              <c:numCache>
                <c:formatCode>0.0%</c:formatCode>
                <c:ptCount val="3"/>
                <c:pt idx="0">
                  <c:v>0.21264673162339859</c:v>
                </c:pt>
                <c:pt idx="1">
                  <c:v>0.23990993914552619</c:v>
                </c:pt>
                <c:pt idx="2">
                  <c:v>0.3464271655200456</c:v>
                </c:pt>
              </c:numCache>
            </c:numRef>
          </c:val>
          <c:extLst xmlns:c16r2="http://schemas.microsoft.com/office/drawing/2015/06/chart">
            <c:ext xmlns:c16="http://schemas.microsoft.com/office/drawing/2014/chart" uri="{C3380CC4-5D6E-409C-BE32-E72D297353CC}">
              <c16:uniqueId val="{00000001-09A0-4EB5-AAF0-CB58AEA828C3}"/>
            </c:ext>
          </c:extLst>
        </c:ser>
        <c:ser>
          <c:idx val="2"/>
          <c:order val="2"/>
          <c:tx>
            <c:strRef>
              <c:f>'26'!$D$1</c:f>
              <c:strCache>
                <c:ptCount val="1"/>
                <c:pt idx="0">
                  <c:v>Satisfactorio</c:v>
                </c:pt>
              </c:strCache>
            </c:strRef>
          </c:tx>
          <c:spPr>
            <a:solidFill>
              <a:srgbClr val="A6CE39"/>
            </a:solidFill>
          </c:spPr>
          <c:dLbls>
            <c:dLbl>
              <c:idx val="1"/>
              <c:layout>
                <c:manualLayout>
                  <c:x val="0"/>
                  <c:y val="1.70293744641445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9A0-4EB5-AAF0-CB58AEA828C3}"/>
                </c:ext>
              </c:extLst>
            </c:dLbl>
            <c:dLbl>
              <c:idx val="2"/>
              <c:layout>
                <c:manualLayout>
                  <c:x val="0"/>
                  <c:y val="1.70293744641445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9A0-4EB5-AAF0-CB58AEA828C3}"/>
                </c:ext>
              </c:extLst>
            </c:dLbl>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'26'!$A$2:$A$4</c:f>
              <c:strCache>
                <c:ptCount val="3"/>
                <c:pt idx="0">
                  <c:v>Sala de 3 o 4</c:v>
                </c:pt>
                <c:pt idx="1">
                  <c:v>Sala de 5</c:v>
                </c:pt>
                <c:pt idx="2">
                  <c:v>No Asistió </c:v>
                </c:pt>
              </c:strCache>
            </c:strRef>
          </c:cat>
          <c:val>
            <c:numRef>
              <c:f>'26'!$D$2:$D$4</c:f>
              <c:numCache>
                <c:formatCode>0.0%</c:formatCode>
                <c:ptCount val="3"/>
                <c:pt idx="0">
                  <c:v>0.5073330990153736</c:v>
                </c:pt>
                <c:pt idx="1">
                  <c:v>0.49437850590878779</c:v>
                </c:pt>
                <c:pt idx="2">
                  <c:v>0.38947395061333034</c:v>
                </c:pt>
              </c:numCache>
            </c:numRef>
          </c:val>
          <c:extLst xmlns:c16r2="http://schemas.microsoft.com/office/drawing/2015/06/chart">
            <c:ext xmlns:c16="http://schemas.microsoft.com/office/drawing/2014/chart" uri="{C3380CC4-5D6E-409C-BE32-E72D297353CC}">
              <c16:uniqueId val="{00000004-09A0-4EB5-AAF0-CB58AEA828C3}"/>
            </c:ext>
          </c:extLst>
        </c:ser>
        <c:ser>
          <c:idx val="3"/>
          <c:order val="3"/>
          <c:tx>
            <c:strRef>
              <c:f>'26'!$E$1</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'26'!$A$2:$A$4</c:f>
              <c:strCache>
                <c:ptCount val="3"/>
                <c:pt idx="0">
                  <c:v>Sala de 3 o 4</c:v>
                </c:pt>
                <c:pt idx="1">
                  <c:v>Sala de 5</c:v>
                </c:pt>
                <c:pt idx="2">
                  <c:v>No Asistió </c:v>
                </c:pt>
              </c:strCache>
            </c:strRef>
          </c:cat>
          <c:val>
            <c:numRef>
              <c:f>'26'!$E$2:$E$4</c:f>
              <c:numCache>
                <c:formatCode>0.0%</c:formatCode>
                <c:ptCount val="3"/>
                <c:pt idx="0">
                  <c:v>0.11138743503776652</c:v>
                </c:pt>
                <c:pt idx="1">
                  <c:v>8.8941695840975291E-2</c:v>
                </c:pt>
                <c:pt idx="2">
                  <c:v>6.0652201552479718E-2</c:v>
                </c:pt>
              </c:numCache>
            </c:numRef>
          </c:val>
          <c:extLst xmlns:c16r2="http://schemas.microsoft.com/office/drawing/2015/06/chart">
            <c:ext xmlns:c16="http://schemas.microsoft.com/office/drawing/2014/chart" uri="{C3380CC4-5D6E-409C-BE32-E72D297353CC}">
              <c16:uniqueId val="{00000000-1E19-4C77-80A9-6E3D04A0C080}"/>
            </c:ext>
          </c:extLst>
        </c:ser>
        <c:dLbls/>
        <c:overlap val="100"/>
        <c:axId val="130484480"/>
        <c:axId val="130533248"/>
      </c:barChart>
      <c:catAx>
        <c:axId val="130484480"/>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0533248"/>
        <c:crosses val="autoZero"/>
        <c:auto val="1"/>
        <c:lblAlgn val="ctr"/>
        <c:lblOffset val="100"/>
      </c:catAx>
      <c:valAx>
        <c:axId val="130533248"/>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0484480"/>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'28'!$B$1</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'28'!$A$2:$A$4</c:f>
              <c:strCache>
                <c:ptCount val="3"/>
                <c:pt idx="0">
                  <c:v>Sala de 3 o 4</c:v>
                </c:pt>
                <c:pt idx="1">
                  <c:v>Sala de 5</c:v>
                </c:pt>
                <c:pt idx="2">
                  <c:v>No Asistió </c:v>
                </c:pt>
              </c:strCache>
            </c:strRef>
          </c:cat>
          <c:val>
            <c:numRef>
              <c:f>'28'!$B$2:$B$4</c:f>
              <c:numCache>
                <c:formatCode>0.0%</c:formatCode>
                <c:ptCount val="3"/>
                <c:pt idx="0">
                  <c:v>0.36041767477305381</c:v>
                </c:pt>
                <c:pt idx="1">
                  <c:v>0.41128409487416767</c:v>
                </c:pt>
                <c:pt idx="2">
                  <c:v>0.35650467759433663</c:v>
                </c:pt>
              </c:numCache>
            </c:numRef>
          </c:val>
          <c:extLst xmlns:c16r2="http://schemas.microsoft.com/office/drawing/2015/06/chart">
            <c:ext xmlns:c16="http://schemas.microsoft.com/office/drawing/2014/chart" uri="{C3380CC4-5D6E-409C-BE32-E72D297353CC}">
              <c16:uniqueId val="{00000000-09A0-4EB5-AAF0-CB58AEA828C3}"/>
            </c:ext>
          </c:extLst>
        </c:ser>
        <c:ser>
          <c:idx val="1"/>
          <c:order val="1"/>
          <c:tx>
            <c:strRef>
              <c:f>'28'!$C$1</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'28'!$A$2:$A$4</c:f>
              <c:strCache>
                <c:ptCount val="3"/>
                <c:pt idx="0">
                  <c:v>Sala de 3 o 4</c:v>
                </c:pt>
                <c:pt idx="1">
                  <c:v>Sala de 5</c:v>
                </c:pt>
                <c:pt idx="2">
                  <c:v>No Asistió </c:v>
                </c:pt>
              </c:strCache>
            </c:strRef>
          </c:cat>
          <c:val>
            <c:numRef>
              <c:f>'28'!$C$2:$C$4</c:f>
              <c:numCache>
                <c:formatCode>0.0%</c:formatCode>
                <c:ptCount val="3"/>
                <c:pt idx="0">
                  <c:v>0.30748470615686352</c:v>
                </c:pt>
                <c:pt idx="1">
                  <c:v>0.31886568098824192</c:v>
                </c:pt>
                <c:pt idx="2">
                  <c:v>0.42823182896677842</c:v>
                </c:pt>
              </c:numCache>
            </c:numRef>
          </c:val>
          <c:extLst xmlns:c16r2="http://schemas.microsoft.com/office/drawing/2015/06/chart">
            <c:ext xmlns:c16="http://schemas.microsoft.com/office/drawing/2014/chart" uri="{C3380CC4-5D6E-409C-BE32-E72D297353CC}">
              <c16:uniqueId val="{00000001-09A0-4EB5-AAF0-CB58AEA828C3}"/>
            </c:ext>
          </c:extLst>
        </c:ser>
        <c:ser>
          <c:idx val="2"/>
          <c:order val="2"/>
          <c:tx>
            <c:strRef>
              <c:f>'28'!$D$1</c:f>
              <c:strCache>
                <c:ptCount val="1"/>
                <c:pt idx="0">
                  <c:v>Satisfactorio</c:v>
                </c:pt>
              </c:strCache>
            </c:strRef>
          </c:tx>
          <c:spPr>
            <a:solidFill>
              <a:srgbClr val="A6CE39"/>
            </a:solidFill>
          </c:spPr>
          <c:dLbls>
            <c:dLbl>
              <c:idx val="1"/>
              <c:layout>
                <c:manualLayout>
                  <c:x val="0"/>
                  <c:y val="1.70293744641445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9A0-4EB5-AAF0-CB58AEA828C3}"/>
                </c:ext>
              </c:extLst>
            </c:dLbl>
            <c:dLbl>
              <c:idx val="2"/>
              <c:layout>
                <c:manualLayout>
                  <c:x val="0"/>
                  <c:y val="1.70293744641445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9A0-4EB5-AAF0-CB58AEA828C3}"/>
                </c:ext>
              </c:extLst>
            </c:dLbl>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'28'!$A$2:$A$4</c:f>
              <c:strCache>
                <c:ptCount val="3"/>
                <c:pt idx="0">
                  <c:v>Sala de 3 o 4</c:v>
                </c:pt>
                <c:pt idx="1">
                  <c:v>Sala de 5</c:v>
                </c:pt>
                <c:pt idx="2">
                  <c:v>No Asistió </c:v>
                </c:pt>
              </c:strCache>
            </c:strRef>
          </c:cat>
          <c:val>
            <c:numRef>
              <c:f>'28'!$D$2:$D$4</c:f>
              <c:numCache>
                <c:formatCode>0.0%</c:formatCode>
                <c:ptCount val="3"/>
                <c:pt idx="0">
                  <c:v>0.27275537758439733</c:v>
                </c:pt>
                <c:pt idx="1">
                  <c:v>0.23605387990305812</c:v>
                </c:pt>
                <c:pt idx="2">
                  <c:v>0.16286530204943786</c:v>
                </c:pt>
              </c:numCache>
            </c:numRef>
          </c:val>
          <c:extLst xmlns:c16r2="http://schemas.microsoft.com/office/drawing/2015/06/chart">
            <c:ext xmlns:c16="http://schemas.microsoft.com/office/drawing/2014/chart" uri="{C3380CC4-5D6E-409C-BE32-E72D297353CC}">
              <c16:uniqueId val="{00000004-09A0-4EB5-AAF0-CB58AEA828C3}"/>
            </c:ext>
          </c:extLst>
        </c:ser>
        <c:ser>
          <c:idx val="3"/>
          <c:order val="3"/>
          <c:tx>
            <c:strRef>
              <c:f>'28'!$E$1</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'28'!$A$2:$A$4</c:f>
              <c:strCache>
                <c:ptCount val="3"/>
                <c:pt idx="0">
                  <c:v>Sala de 3 o 4</c:v>
                </c:pt>
                <c:pt idx="1">
                  <c:v>Sala de 5</c:v>
                </c:pt>
                <c:pt idx="2">
                  <c:v>No Asistió </c:v>
                </c:pt>
              </c:strCache>
            </c:strRef>
          </c:cat>
          <c:val>
            <c:numRef>
              <c:f>'28'!$E$2:$E$4</c:f>
              <c:numCache>
                <c:formatCode>0.0%</c:formatCode>
                <c:ptCount val="3"/>
                <c:pt idx="0">
                  <c:v>5.934224148565026E-2</c:v>
                </c:pt>
                <c:pt idx="1">
                  <c:v>3.3796344234534252E-2</c:v>
                </c:pt>
                <c:pt idx="2">
                  <c:v>5.2398191389447096E-2</c:v>
                </c:pt>
              </c:numCache>
            </c:numRef>
          </c:val>
          <c:extLst xmlns:c16r2="http://schemas.microsoft.com/office/drawing/2015/06/chart">
            <c:ext xmlns:c16="http://schemas.microsoft.com/office/drawing/2014/chart" uri="{C3380CC4-5D6E-409C-BE32-E72D297353CC}">
              <c16:uniqueId val="{00000000-56A8-4370-ADAE-7FDD1E071ED9}"/>
            </c:ext>
          </c:extLst>
        </c:ser>
        <c:dLbls/>
        <c:overlap val="100"/>
        <c:axId val="130609152"/>
        <c:axId val="130610688"/>
      </c:barChart>
      <c:catAx>
        <c:axId val="130609152"/>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0610688"/>
        <c:crosses val="autoZero"/>
        <c:auto val="1"/>
        <c:lblAlgn val="ctr"/>
        <c:lblOffset val="100"/>
      </c:catAx>
      <c:valAx>
        <c:axId val="130610688"/>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0609152"/>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24.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'30'!$B$1</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'30'!$A$2:$A$4</c:f>
              <c:strCache>
                <c:ptCount val="3"/>
                <c:pt idx="0">
                  <c:v>Sala de 3 o 4</c:v>
                </c:pt>
                <c:pt idx="1">
                  <c:v>Sala de 5</c:v>
                </c:pt>
                <c:pt idx="2">
                  <c:v>No Asistió </c:v>
                </c:pt>
              </c:strCache>
            </c:strRef>
          </c:cat>
          <c:val>
            <c:numRef>
              <c:f>'30'!$B$2:$B$4</c:f>
              <c:numCache>
                <c:formatCode>0.0%</c:formatCode>
                <c:ptCount val="3"/>
                <c:pt idx="0">
                  <c:v>0.1281499364155162</c:v>
                </c:pt>
                <c:pt idx="1">
                  <c:v>0.13090035777860878</c:v>
                </c:pt>
                <c:pt idx="2">
                  <c:v>0.14420702425361739</c:v>
                </c:pt>
              </c:numCache>
            </c:numRef>
          </c:val>
          <c:extLst xmlns:c16r2="http://schemas.microsoft.com/office/drawing/2015/06/chart">
            <c:ext xmlns:c16="http://schemas.microsoft.com/office/drawing/2014/chart" uri="{C3380CC4-5D6E-409C-BE32-E72D297353CC}">
              <c16:uniqueId val="{00000000-09A0-4EB5-AAF0-CB58AEA828C3}"/>
            </c:ext>
          </c:extLst>
        </c:ser>
        <c:ser>
          <c:idx val="1"/>
          <c:order val="1"/>
          <c:tx>
            <c:strRef>
              <c:f>'30'!$C$1</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'30'!$A$2:$A$4</c:f>
              <c:strCache>
                <c:ptCount val="3"/>
                <c:pt idx="0">
                  <c:v>Sala de 3 o 4</c:v>
                </c:pt>
                <c:pt idx="1">
                  <c:v>Sala de 5</c:v>
                </c:pt>
                <c:pt idx="2">
                  <c:v>No Asistió </c:v>
                </c:pt>
              </c:strCache>
            </c:strRef>
          </c:cat>
          <c:val>
            <c:numRef>
              <c:f>'30'!$C$2:$C$4</c:f>
              <c:numCache>
                <c:formatCode>0.0%</c:formatCode>
                <c:ptCount val="3"/>
                <c:pt idx="0">
                  <c:v>0.1730816155664516</c:v>
                </c:pt>
                <c:pt idx="1">
                  <c:v>0.19980569978288415</c:v>
                </c:pt>
                <c:pt idx="2">
                  <c:v>0.28243712582779407</c:v>
                </c:pt>
              </c:numCache>
            </c:numRef>
          </c:val>
          <c:extLst xmlns:c16r2="http://schemas.microsoft.com/office/drawing/2015/06/chart">
            <c:ext xmlns:c16="http://schemas.microsoft.com/office/drawing/2014/chart" uri="{C3380CC4-5D6E-409C-BE32-E72D297353CC}">
              <c16:uniqueId val="{00000001-09A0-4EB5-AAF0-CB58AEA828C3}"/>
            </c:ext>
          </c:extLst>
        </c:ser>
        <c:ser>
          <c:idx val="2"/>
          <c:order val="2"/>
          <c:tx>
            <c:strRef>
              <c:f>'30'!$D$1</c:f>
              <c:strCache>
                <c:ptCount val="1"/>
                <c:pt idx="0">
                  <c:v>Satisfactorio</c:v>
                </c:pt>
              </c:strCache>
            </c:strRef>
          </c:tx>
          <c:spPr>
            <a:solidFill>
              <a:srgbClr val="A6CE39"/>
            </a:solidFill>
          </c:spPr>
          <c:dLbls>
            <c:dLbl>
              <c:idx val="1"/>
              <c:layout>
                <c:manualLayout>
                  <c:x val="0"/>
                  <c:y val="1.70293744641445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9A0-4EB5-AAF0-CB58AEA828C3}"/>
                </c:ext>
              </c:extLst>
            </c:dLbl>
            <c:dLbl>
              <c:idx val="2"/>
              <c:layout>
                <c:manualLayout>
                  <c:x val="0"/>
                  <c:y val="1.70293744641445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9A0-4EB5-AAF0-CB58AEA828C3}"/>
                </c:ext>
              </c:extLst>
            </c:dLbl>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'30'!$A$2:$A$4</c:f>
              <c:strCache>
                <c:ptCount val="3"/>
                <c:pt idx="0">
                  <c:v>Sala de 3 o 4</c:v>
                </c:pt>
                <c:pt idx="1">
                  <c:v>Sala de 5</c:v>
                </c:pt>
                <c:pt idx="2">
                  <c:v>No Asistió </c:v>
                </c:pt>
              </c:strCache>
            </c:strRef>
          </c:cat>
          <c:val>
            <c:numRef>
              <c:f>'30'!$D$2:$D$4</c:f>
              <c:numCache>
                <c:formatCode>0.0%</c:formatCode>
                <c:ptCount val="3"/>
                <c:pt idx="0">
                  <c:v>0.59074640854286453</c:v>
                </c:pt>
                <c:pt idx="1">
                  <c:v>0.59282627808955823</c:v>
                </c:pt>
                <c:pt idx="2">
                  <c:v>0.49913436718820875</c:v>
                </c:pt>
              </c:numCache>
            </c:numRef>
          </c:val>
          <c:extLst xmlns:c16r2="http://schemas.microsoft.com/office/drawing/2015/06/chart">
            <c:ext xmlns:c16="http://schemas.microsoft.com/office/drawing/2014/chart" uri="{C3380CC4-5D6E-409C-BE32-E72D297353CC}">
              <c16:uniqueId val="{00000004-09A0-4EB5-AAF0-CB58AEA828C3}"/>
            </c:ext>
          </c:extLst>
        </c:ser>
        <c:ser>
          <c:idx val="3"/>
          <c:order val="3"/>
          <c:tx>
            <c:strRef>
              <c:f>'30'!$E$1</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'30'!$A$2:$A$4</c:f>
              <c:strCache>
                <c:ptCount val="3"/>
                <c:pt idx="0">
                  <c:v>Sala de 3 o 4</c:v>
                </c:pt>
                <c:pt idx="1">
                  <c:v>Sala de 5</c:v>
                </c:pt>
                <c:pt idx="2">
                  <c:v>No Asistió </c:v>
                </c:pt>
              </c:strCache>
            </c:strRef>
          </c:cat>
          <c:val>
            <c:numRef>
              <c:f>'30'!$E$2:$E$4</c:f>
              <c:numCache>
                <c:formatCode>0.0%</c:formatCode>
                <c:ptCount val="3"/>
                <c:pt idx="0">
                  <c:v>0.10802203947516793</c:v>
                </c:pt>
                <c:pt idx="1">
                  <c:v>7.646766434895573E-2</c:v>
                </c:pt>
                <c:pt idx="2">
                  <c:v>7.4221482730379026E-2</c:v>
                </c:pt>
              </c:numCache>
            </c:numRef>
          </c:val>
          <c:extLst xmlns:c16r2="http://schemas.microsoft.com/office/drawing/2015/06/chart">
            <c:ext xmlns:c16="http://schemas.microsoft.com/office/drawing/2014/chart" uri="{C3380CC4-5D6E-409C-BE32-E72D297353CC}">
              <c16:uniqueId val="{00000000-4022-47E8-885D-70AC9B481A96}"/>
            </c:ext>
          </c:extLst>
        </c:ser>
        <c:dLbls/>
        <c:overlap val="100"/>
        <c:axId val="133244032"/>
        <c:axId val="133245568"/>
      </c:barChart>
      <c:catAx>
        <c:axId val="133244032"/>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3245568"/>
        <c:crosses val="autoZero"/>
        <c:auto val="1"/>
        <c:lblAlgn val="ctr"/>
        <c:lblOffset val="100"/>
      </c:catAx>
      <c:valAx>
        <c:axId val="133245568"/>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3244032"/>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'32'!$B$1</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'32'!$A$2:$A$4</c:f>
              <c:strCache>
                <c:ptCount val="3"/>
                <c:pt idx="0">
                  <c:v>Sala de 3 o 4</c:v>
                </c:pt>
                <c:pt idx="1">
                  <c:v>Sala de 5</c:v>
                </c:pt>
                <c:pt idx="2">
                  <c:v>No Asistió </c:v>
                </c:pt>
              </c:strCache>
            </c:strRef>
          </c:cat>
          <c:val>
            <c:numRef>
              <c:f>'32'!$B$2:$B$4</c:f>
              <c:numCache>
                <c:formatCode>0.0%</c:formatCode>
                <c:ptCount val="3"/>
                <c:pt idx="0">
                  <c:v>0.16018929775432714</c:v>
                </c:pt>
                <c:pt idx="1">
                  <c:v>0.16723564786060299</c:v>
                </c:pt>
                <c:pt idx="2">
                  <c:v>0.20802882376962978</c:v>
                </c:pt>
              </c:numCache>
            </c:numRef>
          </c:val>
          <c:extLst xmlns:c16r2="http://schemas.microsoft.com/office/drawing/2015/06/chart">
            <c:ext xmlns:c16="http://schemas.microsoft.com/office/drawing/2014/chart" uri="{C3380CC4-5D6E-409C-BE32-E72D297353CC}">
              <c16:uniqueId val="{00000000-09A0-4EB5-AAF0-CB58AEA828C3}"/>
            </c:ext>
          </c:extLst>
        </c:ser>
        <c:ser>
          <c:idx val="1"/>
          <c:order val="1"/>
          <c:tx>
            <c:strRef>
              <c:f>'32'!$C$1</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'32'!$A$2:$A$4</c:f>
              <c:strCache>
                <c:ptCount val="3"/>
                <c:pt idx="0">
                  <c:v>Sala de 3 o 4</c:v>
                </c:pt>
                <c:pt idx="1">
                  <c:v>Sala de 5</c:v>
                </c:pt>
                <c:pt idx="2">
                  <c:v>No Asistió </c:v>
                </c:pt>
              </c:strCache>
            </c:strRef>
          </c:cat>
          <c:val>
            <c:numRef>
              <c:f>'32'!$C$2:$C$4</c:f>
              <c:numCache>
                <c:formatCode>0.0%</c:formatCode>
                <c:ptCount val="3"/>
                <c:pt idx="0">
                  <c:v>0.21268435962024784</c:v>
                </c:pt>
                <c:pt idx="1">
                  <c:v>0.23056730276500428</c:v>
                </c:pt>
                <c:pt idx="2">
                  <c:v>0.22950020512898964</c:v>
                </c:pt>
              </c:numCache>
            </c:numRef>
          </c:val>
          <c:extLst xmlns:c16r2="http://schemas.microsoft.com/office/drawing/2015/06/chart">
            <c:ext xmlns:c16="http://schemas.microsoft.com/office/drawing/2014/chart" uri="{C3380CC4-5D6E-409C-BE32-E72D297353CC}">
              <c16:uniqueId val="{00000001-09A0-4EB5-AAF0-CB58AEA828C3}"/>
            </c:ext>
          </c:extLst>
        </c:ser>
        <c:ser>
          <c:idx val="2"/>
          <c:order val="2"/>
          <c:tx>
            <c:strRef>
              <c:f>'32'!$D$1</c:f>
              <c:strCache>
                <c:ptCount val="1"/>
                <c:pt idx="0">
                  <c:v>Satisfactorio</c:v>
                </c:pt>
              </c:strCache>
            </c:strRef>
          </c:tx>
          <c:spPr>
            <a:solidFill>
              <a:srgbClr val="A6CE39"/>
            </a:solidFill>
          </c:spPr>
          <c:dLbls>
            <c:dLbl>
              <c:idx val="1"/>
              <c:layout>
                <c:manualLayout>
                  <c:x val="0"/>
                  <c:y val="1.70293744641445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9A0-4EB5-AAF0-CB58AEA828C3}"/>
                </c:ext>
              </c:extLst>
            </c:dLbl>
            <c:dLbl>
              <c:idx val="2"/>
              <c:layout>
                <c:manualLayout>
                  <c:x val="0"/>
                  <c:y val="1.70293744641445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9A0-4EB5-AAF0-CB58AEA828C3}"/>
                </c:ext>
              </c:extLst>
            </c:dLbl>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'32'!$A$2:$A$4</c:f>
              <c:strCache>
                <c:ptCount val="3"/>
                <c:pt idx="0">
                  <c:v>Sala de 3 o 4</c:v>
                </c:pt>
                <c:pt idx="1">
                  <c:v>Sala de 5</c:v>
                </c:pt>
                <c:pt idx="2">
                  <c:v>No Asistió </c:v>
                </c:pt>
              </c:strCache>
            </c:strRef>
          </c:cat>
          <c:val>
            <c:numRef>
              <c:f>'32'!$D$2:$D$4</c:f>
              <c:numCache>
                <c:formatCode>0.0%</c:formatCode>
                <c:ptCount val="3"/>
                <c:pt idx="0">
                  <c:v>0.27119254018361399</c:v>
                </c:pt>
                <c:pt idx="1">
                  <c:v>0.28301889277532821</c:v>
                </c:pt>
                <c:pt idx="2">
                  <c:v>0.29349170102134731</c:v>
                </c:pt>
              </c:numCache>
            </c:numRef>
          </c:val>
          <c:extLst xmlns:c16r2="http://schemas.microsoft.com/office/drawing/2015/06/chart">
            <c:ext xmlns:c16="http://schemas.microsoft.com/office/drawing/2014/chart" uri="{C3380CC4-5D6E-409C-BE32-E72D297353CC}">
              <c16:uniqueId val="{00000004-09A0-4EB5-AAF0-CB58AEA828C3}"/>
            </c:ext>
          </c:extLst>
        </c:ser>
        <c:ser>
          <c:idx val="3"/>
          <c:order val="3"/>
          <c:tx>
            <c:strRef>
              <c:f>'32'!$E$1</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'32'!$A$2:$A$4</c:f>
              <c:strCache>
                <c:ptCount val="3"/>
                <c:pt idx="0">
                  <c:v>Sala de 3 o 4</c:v>
                </c:pt>
                <c:pt idx="1">
                  <c:v>Sala de 5</c:v>
                </c:pt>
                <c:pt idx="2">
                  <c:v>No Asistió </c:v>
                </c:pt>
              </c:strCache>
            </c:strRef>
          </c:cat>
          <c:val>
            <c:numRef>
              <c:f>'32'!$E$2:$E$4</c:f>
              <c:numCache>
                <c:formatCode>0.0%</c:formatCode>
                <c:ptCount val="3"/>
                <c:pt idx="0">
                  <c:v>0.35593380244180622</c:v>
                </c:pt>
                <c:pt idx="1">
                  <c:v>0.31917815659905241</c:v>
                </c:pt>
                <c:pt idx="2">
                  <c:v>0.26897927008003275</c:v>
                </c:pt>
              </c:numCache>
            </c:numRef>
          </c:val>
          <c:extLst xmlns:c16r2="http://schemas.microsoft.com/office/drawing/2015/06/chart">
            <c:ext xmlns:c16="http://schemas.microsoft.com/office/drawing/2014/chart" uri="{C3380CC4-5D6E-409C-BE32-E72D297353CC}">
              <c16:uniqueId val="{00000000-98ED-4131-8913-CC64304B3BEA}"/>
            </c:ext>
          </c:extLst>
        </c:ser>
        <c:dLbls/>
        <c:overlap val="100"/>
        <c:axId val="133797760"/>
        <c:axId val="133799296"/>
      </c:barChart>
      <c:catAx>
        <c:axId val="133797760"/>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3799296"/>
        <c:crosses val="autoZero"/>
        <c:auto val="1"/>
        <c:lblAlgn val="ctr"/>
        <c:lblOffset val="100"/>
      </c:catAx>
      <c:valAx>
        <c:axId val="133799296"/>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3797760"/>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26.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'34'!$B$1</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'34'!$A$2:$A$4</c:f>
              <c:strCache>
                <c:ptCount val="3"/>
                <c:pt idx="0">
                  <c:v>Sala de 3 o 4</c:v>
                </c:pt>
                <c:pt idx="1">
                  <c:v>Sala de 5</c:v>
                </c:pt>
                <c:pt idx="2">
                  <c:v>No Asistió </c:v>
                </c:pt>
              </c:strCache>
            </c:strRef>
          </c:cat>
          <c:val>
            <c:numRef>
              <c:f>'34'!$B$2:$B$4</c:f>
              <c:numCache>
                <c:formatCode>0.0%</c:formatCode>
                <c:ptCount val="3"/>
                <c:pt idx="0">
                  <c:v>0.10803269641320495</c:v>
                </c:pt>
                <c:pt idx="1">
                  <c:v>0.12303462467213404</c:v>
                </c:pt>
                <c:pt idx="2">
                  <c:v>0.26075916829038304</c:v>
                </c:pt>
              </c:numCache>
            </c:numRef>
          </c:val>
          <c:extLst xmlns:c16r2="http://schemas.microsoft.com/office/drawing/2015/06/chart">
            <c:ext xmlns:c16="http://schemas.microsoft.com/office/drawing/2014/chart" uri="{C3380CC4-5D6E-409C-BE32-E72D297353CC}">
              <c16:uniqueId val="{00000000-09A0-4EB5-AAF0-CB58AEA828C3}"/>
            </c:ext>
          </c:extLst>
        </c:ser>
        <c:ser>
          <c:idx val="1"/>
          <c:order val="1"/>
          <c:tx>
            <c:strRef>
              <c:f>'34'!$C$1</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'34'!$A$2:$A$4</c:f>
              <c:strCache>
                <c:ptCount val="3"/>
                <c:pt idx="0">
                  <c:v>Sala de 3 o 4</c:v>
                </c:pt>
                <c:pt idx="1">
                  <c:v>Sala de 5</c:v>
                </c:pt>
                <c:pt idx="2">
                  <c:v>No Asistió </c:v>
                </c:pt>
              </c:strCache>
            </c:strRef>
          </c:cat>
          <c:val>
            <c:numRef>
              <c:f>'34'!$C$2:$C$4</c:f>
              <c:numCache>
                <c:formatCode>0.0%</c:formatCode>
                <c:ptCount val="3"/>
                <c:pt idx="0">
                  <c:v>0.15976731743382644</c:v>
                </c:pt>
                <c:pt idx="1">
                  <c:v>0.19749639066781374</c:v>
                </c:pt>
                <c:pt idx="2">
                  <c:v>0.23753453535753144</c:v>
                </c:pt>
              </c:numCache>
            </c:numRef>
          </c:val>
          <c:extLst xmlns:c16r2="http://schemas.microsoft.com/office/drawing/2015/06/chart">
            <c:ext xmlns:c16="http://schemas.microsoft.com/office/drawing/2014/chart" uri="{C3380CC4-5D6E-409C-BE32-E72D297353CC}">
              <c16:uniqueId val="{00000001-09A0-4EB5-AAF0-CB58AEA828C3}"/>
            </c:ext>
          </c:extLst>
        </c:ser>
        <c:ser>
          <c:idx val="2"/>
          <c:order val="2"/>
          <c:tx>
            <c:strRef>
              <c:f>'34'!$D$1</c:f>
              <c:strCache>
                <c:ptCount val="1"/>
                <c:pt idx="0">
                  <c:v>Satisfactorio</c:v>
                </c:pt>
              </c:strCache>
            </c:strRef>
          </c:tx>
          <c:spPr>
            <a:solidFill>
              <a:srgbClr val="A6CE39"/>
            </a:solidFill>
          </c:spPr>
          <c:dLbls>
            <c:dLbl>
              <c:idx val="1"/>
              <c:layout>
                <c:manualLayout>
                  <c:x val="0"/>
                  <c:y val="1.70293744641445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9A0-4EB5-AAF0-CB58AEA828C3}"/>
                </c:ext>
              </c:extLst>
            </c:dLbl>
            <c:dLbl>
              <c:idx val="2"/>
              <c:layout>
                <c:manualLayout>
                  <c:x val="0"/>
                  <c:y val="1.70293744641445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9A0-4EB5-AAF0-CB58AEA828C3}"/>
                </c:ext>
              </c:extLst>
            </c:dLbl>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'34'!$A$2:$A$4</c:f>
              <c:strCache>
                <c:ptCount val="3"/>
                <c:pt idx="0">
                  <c:v>Sala de 3 o 4</c:v>
                </c:pt>
                <c:pt idx="1">
                  <c:v>Sala de 5</c:v>
                </c:pt>
                <c:pt idx="2">
                  <c:v>No Asistió </c:v>
                </c:pt>
              </c:strCache>
            </c:strRef>
          </c:cat>
          <c:val>
            <c:numRef>
              <c:f>'34'!$D$2:$D$4</c:f>
              <c:numCache>
                <c:formatCode>0.0%</c:formatCode>
                <c:ptCount val="3"/>
                <c:pt idx="0">
                  <c:v>0.36274792204569961</c:v>
                </c:pt>
                <c:pt idx="1">
                  <c:v>0.40087181575142644</c:v>
                </c:pt>
                <c:pt idx="2">
                  <c:v>0.33743079229121764</c:v>
                </c:pt>
              </c:numCache>
            </c:numRef>
          </c:val>
          <c:extLst xmlns:c16r2="http://schemas.microsoft.com/office/drawing/2015/06/chart">
            <c:ext xmlns:c16="http://schemas.microsoft.com/office/drawing/2014/chart" uri="{C3380CC4-5D6E-409C-BE32-E72D297353CC}">
              <c16:uniqueId val="{00000004-09A0-4EB5-AAF0-CB58AEA828C3}"/>
            </c:ext>
          </c:extLst>
        </c:ser>
        <c:ser>
          <c:idx val="3"/>
          <c:order val="3"/>
          <c:tx>
            <c:strRef>
              <c:f>'34'!$E$1</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'34'!$A$2:$A$4</c:f>
              <c:strCache>
                <c:ptCount val="3"/>
                <c:pt idx="0">
                  <c:v>Sala de 3 o 4</c:v>
                </c:pt>
                <c:pt idx="1">
                  <c:v>Sala de 5</c:v>
                </c:pt>
                <c:pt idx="2">
                  <c:v>No Asistió </c:v>
                </c:pt>
              </c:strCache>
            </c:strRef>
          </c:cat>
          <c:val>
            <c:numRef>
              <c:f>'34'!$E$2:$E$4</c:f>
              <c:numCache>
                <c:formatCode>0.0%</c:formatCode>
                <c:ptCount val="3"/>
                <c:pt idx="0">
                  <c:v>0.36945206410737114</c:v>
                </c:pt>
                <c:pt idx="1">
                  <c:v>0.27859716890862057</c:v>
                </c:pt>
                <c:pt idx="2">
                  <c:v>0.1642755040608683</c:v>
                </c:pt>
              </c:numCache>
            </c:numRef>
          </c:val>
          <c:extLst xmlns:c16r2="http://schemas.microsoft.com/office/drawing/2015/06/chart">
            <c:ext xmlns:c16="http://schemas.microsoft.com/office/drawing/2014/chart" uri="{C3380CC4-5D6E-409C-BE32-E72D297353CC}">
              <c16:uniqueId val="{00000000-50D5-430A-8E0F-225C972A20F4}"/>
            </c:ext>
          </c:extLst>
        </c:ser>
        <c:dLbls/>
        <c:overlap val="100"/>
        <c:axId val="133900160"/>
        <c:axId val="133901696"/>
      </c:barChart>
      <c:catAx>
        <c:axId val="133900160"/>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3901696"/>
        <c:crosses val="autoZero"/>
        <c:auto val="1"/>
        <c:lblAlgn val="ctr"/>
        <c:lblOffset val="100"/>
      </c:catAx>
      <c:valAx>
        <c:axId val="133901696"/>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3900160"/>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27.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'36'!$B$1</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'36'!$A$2:$A$4</c:f>
              <c:strCache>
                <c:ptCount val="3"/>
                <c:pt idx="0">
                  <c:v>Sala de 3 o 4</c:v>
                </c:pt>
                <c:pt idx="1">
                  <c:v>Sala de 5</c:v>
                </c:pt>
                <c:pt idx="2">
                  <c:v>No Asistió </c:v>
                </c:pt>
              </c:strCache>
            </c:strRef>
          </c:cat>
          <c:val>
            <c:numRef>
              <c:f>'36'!$B$2:$B$4</c:f>
              <c:numCache>
                <c:formatCode>0.0%</c:formatCode>
                <c:ptCount val="3"/>
                <c:pt idx="0">
                  <c:v>0.13621505686934118</c:v>
                </c:pt>
                <c:pt idx="1">
                  <c:v>0.1707056176333189</c:v>
                </c:pt>
                <c:pt idx="2">
                  <c:v>0.2511904911320596</c:v>
                </c:pt>
              </c:numCache>
            </c:numRef>
          </c:val>
          <c:extLst xmlns:c16r2="http://schemas.microsoft.com/office/drawing/2015/06/chart">
            <c:ext xmlns:c16="http://schemas.microsoft.com/office/drawing/2014/chart" uri="{C3380CC4-5D6E-409C-BE32-E72D297353CC}">
              <c16:uniqueId val="{00000000-09A0-4EB5-AAF0-CB58AEA828C3}"/>
            </c:ext>
          </c:extLst>
        </c:ser>
        <c:ser>
          <c:idx val="1"/>
          <c:order val="1"/>
          <c:tx>
            <c:strRef>
              <c:f>'36'!$C$1</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'36'!$A$2:$A$4</c:f>
              <c:strCache>
                <c:ptCount val="3"/>
                <c:pt idx="0">
                  <c:v>Sala de 3 o 4</c:v>
                </c:pt>
                <c:pt idx="1">
                  <c:v>Sala de 5</c:v>
                </c:pt>
                <c:pt idx="2">
                  <c:v>No Asistió </c:v>
                </c:pt>
              </c:strCache>
            </c:strRef>
          </c:cat>
          <c:val>
            <c:numRef>
              <c:f>'36'!$C$2:$C$4</c:f>
              <c:numCache>
                <c:formatCode>0.0%</c:formatCode>
                <c:ptCount val="3"/>
                <c:pt idx="0">
                  <c:v>0.21547836338675883</c:v>
                </c:pt>
                <c:pt idx="1">
                  <c:v>0.25959861695101305</c:v>
                </c:pt>
                <c:pt idx="2">
                  <c:v>0.27714140255618491</c:v>
                </c:pt>
              </c:numCache>
            </c:numRef>
          </c:val>
          <c:extLst xmlns:c16r2="http://schemas.microsoft.com/office/drawing/2015/06/chart">
            <c:ext xmlns:c16="http://schemas.microsoft.com/office/drawing/2014/chart" uri="{C3380CC4-5D6E-409C-BE32-E72D297353CC}">
              <c16:uniqueId val="{00000001-09A0-4EB5-AAF0-CB58AEA828C3}"/>
            </c:ext>
          </c:extLst>
        </c:ser>
        <c:ser>
          <c:idx val="2"/>
          <c:order val="2"/>
          <c:tx>
            <c:strRef>
              <c:f>'36'!$D$1</c:f>
              <c:strCache>
                <c:ptCount val="1"/>
                <c:pt idx="0">
                  <c:v>Satisfactorio</c:v>
                </c:pt>
              </c:strCache>
            </c:strRef>
          </c:tx>
          <c:spPr>
            <a:solidFill>
              <a:srgbClr val="A6CE39"/>
            </a:solidFill>
          </c:spPr>
          <c:dLbls>
            <c:dLbl>
              <c:idx val="1"/>
              <c:layout>
                <c:manualLayout>
                  <c:x val="0"/>
                  <c:y val="1.70293744641445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9A0-4EB5-AAF0-CB58AEA828C3}"/>
                </c:ext>
              </c:extLst>
            </c:dLbl>
            <c:dLbl>
              <c:idx val="2"/>
              <c:layout>
                <c:manualLayout>
                  <c:x val="0"/>
                  <c:y val="1.70293744641445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9A0-4EB5-AAF0-CB58AEA828C3}"/>
                </c:ext>
              </c:extLst>
            </c:dLbl>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'36'!$A$2:$A$4</c:f>
              <c:strCache>
                <c:ptCount val="3"/>
                <c:pt idx="0">
                  <c:v>Sala de 3 o 4</c:v>
                </c:pt>
                <c:pt idx="1">
                  <c:v>Sala de 5</c:v>
                </c:pt>
                <c:pt idx="2">
                  <c:v>No Asistió </c:v>
                </c:pt>
              </c:strCache>
            </c:strRef>
          </c:cat>
          <c:val>
            <c:numRef>
              <c:f>'36'!$D$2:$D$4</c:f>
              <c:numCache>
                <c:formatCode>0.0%</c:formatCode>
                <c:ptCount val="3"/>
                <c:pt idx="0">
                  <c:v>0.42927345595887062</c:v>
                </c:pt>
                <c:pt idx="1">
                  <c:v>0.4044347490790432</c:v>
                </c:pt>
                <c:pt idx="2">
                  <c:v>0.36426665512177414</c:v>
                </c:pt>
              </c:numCache>
            </c:numRef>
          </c:val>
          <c:extLst xmlns:c16r2="http://schemas.microsoft.com/office/drawing/2015/06/chart">
            <c:ext xmlns:c16="http://schemas.microsoft.com/office/drawing/2014/chart" uri="{C3380CC4-5D6E-409C-BE32-E72D297353CC}">
              <c16:uniqueId val="{00000004-09A0-4EB5-AAF0-CB58AEA828C3}"/>
            </c:ext>
          </c:extLst>
        </c:ser>
        <c:ser>
          <c:idx val="3"/>
          <c:order val="3"/>
          <c:tx>
            <c:strRef>
              <c:f>'36'!$E$1</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'36'!$A$2:$A$4</c:f>
              <c:strCache>
                <c:ptCount val="3"/>
                <c:pt idx="0">
                  <c:v>Sala de 3 o 4</c:v>
                </c:pt>
                <c:pt idx="1">
                  <c:v>Sala de 5</c:v>
                </c:pt>
                <c:pt idx="2">
                  <c:v>No Asistió </c:v>
                </c:pt>
              </c:strCache>
            </c:strRef>
          </c:cat>
          <c:val>
            <c:numRef>
              <c:f>'36'!$E$2:$E$4</c:f>
              <c:numCache>
                <c:formatCode>0.0%</c:formatCode>
                <c:ptCount val="3"/>
                <c:pt idx="0">
                  <c:v>0.21903312378502132</c:v>
                </c:pt>
                <c:pt idx="1">
                  <c:v>0.1652610163366057</c:v>
                </c:pt>
                <c:pt idx="2">
                  <c:v>0.10740145118998291</c:v>
                </c:pt>
              </c:numCache>
            </c:numRef>
          </c:val>
          <c:extLst xmlns:c16r2="http://schemas.microsoft.com/office/drawing/2015/06/chart">
            <c:ext xmlns:c16="http://schemas.microsoft.com/office/drawing/2014/chart" uri="{C3380CC4-5D6E-409C-BE32-E72D297353CC}">
              <c16:uniqueId val="{00000000-3275-48E0-8FE1-D14FD26732F3}"/>
            </c:ext>
          </c:extLst>
        </c:ser>
        <c:dLbls/>
        <c:overlap val="100"/>
        <c:axId val="136332416"/>
        <c:axId val="136333952"/>
      </c:barChart>
      <c:catAx>
        <c:axId val="136332416"/>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6333952"/>
        <c:crosses val="autoZero"/>
        <c:auto val="1"/>
        <c:lblAlgn val="ctr"/>
        <c:lblOffset val="100"/>
      </c:catAx>
      <c:valAx>
        <c:axId val="136333952"/>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6332416"/>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28.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'39'!$B$2</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'39'!$A$3:$A$4</c:f>
              <c:strCache>
                <c:ptCount val="2"/>
                <c:pt idx="0">
                  <c:v>Urbano</c:v>
                </c:pt>
                <c:pt idx="1">
                  <c:v>Rural</c:v>
                </c:pt>
              </c:strCache>
            </c:strRef>
          </c:cat>
          <c:val>
            <c:numRef>
              <c:f>'39'!$B$3:$B$4</c:f>
              <c:numCache>
                <c:formatCode>0.0%</c:formatCode>
                <c:ptCount val="2"/>
                <c:pt idx="0">
                  <c:v>0.17407413525354282</c:v>
                </c:pt>
                <c:pt idx="1">
                  <c:v>0.18806307323184826</c:v>
                </c:pt>
              </c:numCache>
            </c:numRef>
          </c:val>
          <c:extLst xmlns:c16r2="http://schemas.microsoft.com/office/drawing/2015/06/chart">
            <c:ext xmlns:c16="http://schemas.microsoft.com/office/drawing/2014/chart" uri="{C3380CC4-5D6E-409C-BE32-E72D297353CC}">
              <c16:uniqueId val="{00000000-C0DC-490E-ACFE-6793F6E1DB2C}"/>
            </c:ext>
          </c:extLst>
        </c:ser>
        <c:ser>
          <c:idx val="1"/>
          <c:order val="1"/>
          <c:tx>
            <c:strRef>
              <c:f>'39'!$C$2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'39'!$A$3:$A$4</c:f>
              <c:strCache>
                <c:ptCount val="2"/>
                <c:pt idx="0">
                  <c:v>Urbano</c:v>
                </c:pt>
                <c:pt idx="1">
                  <c:v>Rural</c:v>
                </c:pt>
              </c:strCache>
            </c:strRef>
          </c:cat>
          <c:val>
            <c:numRef>
              <c:f>'39'!$C$3:$C$4</c:f>
              <c:numCache>
                <c:formatCode>0.0%</c:formatCode>
                <c:ptCount val="2"/>
                <c:pt idx="0">
                  <c:v>0.22042478080979011</c:v>
                </c:pt>
                <c:pt idx="1">
                  <c:v>0.25952371187034623</c:v>
                </c:pt>
              </c:numCache>
            </c:numRef>
          </c:val>
          <c:extLst xmlns:c16r2="http://schemas.microsoft.com/office/drawing/2015/06/chart">
            <c:ext xmlns:c16="http://schemas.microsoft.com/office/drawing/2014/chart" uri="{C3380CC4-5D6E-409C-BE32-E72D297353CC}">
              <c16:uniqueId val="{00000001-C0DC-490E-ACFE-6793F6E1DB2C}"/>
            </c:ext>
          </c:extLst>
        </c:ser>
        <c:ser>
          <c:idx val="2"/>
          <c:order val="2"/>
          <c:tx>
            <c:strRef>
              <c:f>'39'!$D$2</c:f>
              <c:strCache>
                <c:ptCount val="1"/>
                <c:pt idx="0">
                  <c:v>Satisfactorio</c:v>
                </c:pt>
              </c:strCache>
            </c:strRef>
          </c:tx>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'39'!$A$3:$A$4</c:f>
              <c:strCache>
                <c:ptCount val="2"/>
                <c:pt idx="0">
                  <c:v>Urbano</c:v>
                </c:pt>
                <c:pt idx="1">
                  <c:v>Rural</c:v>
                </c:pt>
              </c:strCache>
            </c:strRef>
          </c:cat>
          <c:val>
            <c:numRef>
              <c:f>'39'!$D$3:$D$4</c:f>
              <c:numCache>
                <c:formatCode>0.0%</c:formatCode>
                <c:ptCount val="2"/>
                <c:pt idx="0">
                  <c:v>0.49943854482820516</c:v>
                </c:pt>
                <c:pt idx="1">
                  <c:v>0.49331287749591718</c:v>
                </c:pt>
              </c:numCache>
            </c:numRef>
          </c:val>
          <c:extLst xmlns:c16r2="http://schemas.microsoft.com/office/drawing/2015/06/chart">
            <c:ext xmlns:c16="http://schemas.microsoft.com/office/drawing/2014/chart" uri="{C3380CC4-5D6E-409C-BE32-E72D297353CC}">
              <c16:uniqueId val="{00000000-C191-4F12-98C4-C336E534A226}"/>
            </c:ext>
          </c:extLst>
        </c:ser>
        <c:ser>
          <c:idx val="3"/>
          <c:order val="3"/>
          <c:tx>
            <c:strRef>
              <c:f>'39'!$E$2</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'39'!$A$3:$A$4</c:f>
              <c:strCache>
                <c:ptCount val="2"/>
                <c:pt idx="0">
                  <c:v>Urbano</c:v>
                </c:pt>
                <c:pt idx="1">
                  <c:v>Rural</c:v>
                </c:pt>
              </c:strCache>
            </c:strRef>
          </c:cat>
          <c:val>
            <c:numRef>
              <c:f>'39'!$E$3:$E$4</c:f>
              <c:numCache>
                <c:formatCode>0.0%</c:formatCode>
                <c:ptCount val="2"/>
                <c:pt idx="0">
                  <c:v>0.1060625391084821</c:v>
                </c:pt>
                <c:pt idx="1">
                  <c:v>5.9100337401891717E-2</c:v>
                </c:pt>
              </c:numCache>
            </c:numRef>
          </c:val>
          <c:extLst xmlns:c16r2="http://schemas.microsoft.com/office/drawing/2015/06/chart">
            <c:ext xmlns:c16="http://schemas.microsoft.com/office/drawing/2014/chart" uri="{C3380CC4-5D6E-409C-BE32-E72D297353CC}">
              <c16:uniqueId val="{00000001-C191-4F12-98C4-C336E534A226}"/>
            </c:ext>
          </c:extLst>
        </c:ser>
        <c:dLbls/>
        <c:overlap val="100"/>
        <c:axId val="136499200"/>
        <c:axId val="136500736"/>
      </c:barChart>
      <c:catAx>
        <c:axId val="136499200"/>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6500736"/>
        <c:crosses val="autoZero"/>
        <c:auto val="1"/>
        <c:lblAlgn val="ctr"/>
        <c:lblOffset val="100"/>
      </c:catAx>
      <c:valAx>
        <c:axId val="136500736"/>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6499200"/>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29.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'40'!$B$2</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'40'!$A$3:$A$4</c:f>
              <c:strCache>
                <c:ptCount val="2"/>
                <c:pt idx="0">
                  <c:v>Urbano</c:v>
                </c:pt>
                <c:pt idx="1">
                  <c:v>Rural</c:v>
                </c:pt>
              </c:strCache>
            </c:strRef>
          </c:cat>
          <c:val>
            <c:numRef>
              <c:f>'40'!$B$3:$B$4</c:f>
              <c:numCache>
                <c:formatCode>0.0%</c:formatCode>
                <c:ptCount val="2"/>
                <c:pt idx="0">
                  <c:v>0.37259142437496517</c:v>
                </c:pt>
                <c:pt idx="1">
                  <c:v>0.46691157643134751</c:v>
                </c:pt>
              </c:numCache>
            </c:numRef>
          </c:val>
          <c:extLst xmlns:c16r2="http://schemas.microsoft.com/office/drawing/2015/06/chart">
            <c:ext xmlns:c16="http://schemas.microsoft.com/office/drawing/2014/chart" uri="{C3380CC4-5D6E-409C-BE32-E72D297353CC}">
              <c16:uniqueId val="{00000000-C0DC-490E-ACFE-6793F6E1DB2C}"/>
            </c:ext>
          </c:extLst>
        </c:ser>
        <c:ser>
          <c:idx val="1"/>
          <c:order val="1"/>
          <c:tx>
            <c:strRef>
              <c:f>'40'!$C$2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'40'!$A$3:$A$4</c:f>
              <c:strCache>
                <c:ptCount val="2"/>
                <c:pt idx="0">
                  <c:v>Urbano</c:v>
                </c:pt>
                <c:pt idx="1">
                  <c:v>Rural</c:v>
                </c:pt>
              </c:strCache>
            </c:strRef>
          </c:cat>
          <c:val>
            <c:numRef>
              <c:f>'40'!$C$3:$C$4</c:f>
              <c:numCache>
                <c:formatCode>0.0%</c:formatCode>
                <c:ptCount val="2"/>
                <c:pt idx="0">
                  <c:v>0.31007945029768341</c:v>
                </c:pt>
                <c:pt idx="1">
                  <c:v>0.32036792723895408</c:v>
                </c:pt>
              </c:numCache>
            </c:numRef>
          </c:val>
          <c:extLst xmlns:c16r2="http://schemas.microsoft.com/office/drawing/2015/06/chart">
            <c:ext xmlns:c16="http://schemas.microsoft.com/office/drawing/2014/chart" uri="{C3380CC4-5D6E-409C-BE32-E72D297353CC}">
              <c16:uniqueId val="{00000001-C0DC-490E-ACFE-6793F6E1DB2C}"/>
            </c:ext>
          </c:extLst>
        </c:ser>
        <c:ser>
          <c:idx val="2"/>
          <c:order val="2"/>
          <c:tx>
            <c:strRef>
              <c:f>'40'!$D$2</c:f>
              <c:strCache>
                <c:ptCount val="1"/>
                <c:pt idx="0">
                  <c:v>Satisfactorio</c:v>
                </c:pt>
              </c:strCache>
            </c:strRef>
          </c:tx>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'40'!$A$3:$A$4</c:f>
              <c:strCache>
                <c:ptCount val="2"/>
                <c:pt idx="0">
                  <c:v>Urbano</c:v>
                </c:pt>
                <c:pt idx="1">
                  <c:v>Rural</c:v>
                </c:pt>
              </c:strCache>
            </c:strRef>
          </c:cat>
          <c:val>
            <c:numRef>
              <c:f>'40'!$D$3:$D$4</c:f>
              <c:numCache>
                <c:formatCode>0.0%</c:formatCode>
                <c:ptCount val="2"/>
                <c:pt idx="0">
                  <c:v>0.26397300463499834</c:v>
                </c:pt>
                <c:pt idx="1">
                  <c:v>0.19223211690869238</c:v>
                </c:pt>
              </c:numCache>
            </c:numRef>
          </c:val>
          <c:extLst xmlns:c16r2="http://schemas.microsoft.com/office/drawing/2015/06/chart">
            <c:ext xmlns:c16="http://schemas.microsoft.com/office/drawing/2014/chart" uri="{C3380CC4-5D6E-409C-BE32-E72D297353CC}">
              <c16:uniqueId val="{00000000-1A37-48CC-9643-CF62C2E4F724}"/>
            </c:ext>
          </c:extLst>
        </c:ser>
        <c:ser>
          <c:idx val="3"/>
          <c:order val="3"/>
          <c:tx>
            <c:strRef>
              <c:f>'40'!$E$2</c:f>
              <c:strCache>
                <c:ptCount val="1"/>
                <c:pt idx="0">
                  <c:v>Avanzado</c:v>
                </c:pt>
              </c:strCache>
            </c:strRef>
          </c:tx>
          <c:spPr>
            <a:solidFill>
              <a:srgbClr val="00B0F0"/>
            </a:solidFill>
          </c:spPr>
          <c:dLbls>
            <c:dLbl>
              <c:idx val="1"/>
              <c:spPr>
                <a:noFill/>
                <a:ln>
                  <a:noFill/>
                </a:ln>
                <a:effectLst/>
              </c:spPr>
              <c:txPr>
                <a:bodyPr/>
                <a:lstStyle/>
                <a:p>
                  <a:pPr algn="ctr">
                    <a:defRPr lang="es-AR" sz="1200" b="1" i="0" u="none" strike="noStrike" kern="1200" baseline="0">
                      <a:solidFill>
                        <a:schemeClr val="tx1">
                          <a:lumMod val="75000"/>
                          <a:lumOff val="25000"/>
                        </a:schemeClr>
                      </a:solidFill>
                      <a:latin typeface="Gotham XNarrow Medium" charset="0"/>
                      <a:ea typeface="Gotham XNarrow Medium" charset="0"/>
                      <a:cs typeface="Gotham XNarrow Medium" charset="0"/>
                    </a:defRPr>
                  </a:pPr>
                  <a:endParaRPr lang="es-AR"/>
                </a:p>
              </c:txPr>
            </c:dLbl>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'40'!$A$3:$A$4</c:f>
              <c:strCache>
                <c:ptCount val="2"/>
                <c:pt idx="0">
                  <c:v>Urbano</c:v>
                </c:pt>
                <c:pt idx="1">
                  <c:v>Rural</c:v>
                </c:pt>
              </c:strCache>
            </c:strRef>
          </c:cat>
          <c:val>
            <c:numRef>
              <c:f>'40'!$E$3:$E$4</c:f>
              <c:numCache>
                <c:formatCode>0.0%</c:formatCode>
                <c:ptCount val="2"/>
                <c:pt idx="0">
                  <c:v>5.3356120692326071E-2</c:v>
                </c:pt>
                <c:pt idx="1">
                  <c:v>2.0488379421000926E-2</c:v>
                </c:pt>
              </c:numCache>
            </c:numRef>
          </c:val>
          <c:extLst xmlns:c16r2="http://schemas.microsoft.com/office/drawing/2015/06/chart">
            <c:ext xmlns:c16="http://schemas.microsoft.com/office/drawing/2014/chart" uri="{C3380CC4-5D6E-409C-BE32-E72D297353CC}">
              <c16:uniqueId val="{00000001-1A37-48CC-9643-CF62C2E4F724}"/>
            </c:ext>
          </c:extLst>
        </c:ser>
        <c:dLbls/>
        <c:overlap val="100"/>
        <c:axId val="136911872"/>
        <c:axId val="136930048"/>
      </c:barChart>
      <c:catAx>
        <c:axId val="136911872"/>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6930048"/>
        <c:crosses val="autoZero"/>
        <c:auto val="1"/>
        <c:lblAlgn val="ctr"/>
        <c:lblOffset val="100"/>
      </c:catAx>
      <c:valAx>
        <c:axId val="136930048"/>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6911872"/>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83202480890563E-2"/>
          <c:y val="4.8942167156093709E-2"/>
          <c:w val="0.65731863018305381"/>
          <c:h val="0.71786593277883481"/>
        </c:manualLayout>
      </c:layout>
      <c:barChart>
        <c:barDir val="col"/>
        <c:grouping val="percentStacked"/>
        <c:ser>
          <c:idx val="0"/>
          <c:order val="0"/>
          <c:tx>
            <c:strRef>
              <c:f>'53'!$B$2</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'53'!$A$3:$A$6</c:f>
              <c:strCache>
                <c:ptCount val="4"/>
                <c:pt idx="0">
                  <c:v>Nunca</c:v>
                </c:pt>
                <c:pt idx="1">
                  <c:v>Una vez</c:v>
                </c:pt>
                <c:pt idx="2">
                  <c:v>Dos veces</c:v>
                </c:pt>
                <c:pt idx="3">
                  <c:v>Tres veces o más</c:v>
                </c:pt>
              </c:strCache>
            </c:strRef>
          </c:cat>
          <c:val>
            <c:numRef>
              <c:f>'53'!$B$3:$B$6</c:f>
              <c:numCache>
                <c:formatCode>0.0%</c:formatCode>
                <c:ptCount val="4"/>
                <c:pt idx="0">
                  <c:v>0.15769463803579409</c:v>
                </c:pt>
                <c:pt idx="1">
                  <c:v>0.34644533812620537</c:v>
                </c:pt>
                <c:pt idx="2">
                  <c:v>0.44532007604220541</c:v>
                </c:pt>
                <c:pt idx="3">
                  <c:v>0.66190500540791553</c:v>
                </c:pt>
              </c:numCache>
            </c:numRef>
          </c:val>
          <c:extLst xmlns:c16r2="http://schemas.microsoft.com/office/drawing/2015/06/chart">
            <c:ext xmlns:c16="http://schemas.microsoft.com/office/drawing/2014/chart" uri="{C3380CC4-5D6E-409C-BE32-E72D297353CC}">
              <c16:uniqueId val="{00000000-8686-4B44-BB31-AE89A962530F}"/>
            </c:ext>
          </c:extLst>
        </c:ser>
        <c:ser>
          <c:idx val="1"/>
          <c:order val="1"/>
          <c:tx>
            <c:strRef>
              <c:f>'53'!$C$2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'53'!$A$3:$A$6</c:f>
              <c:strCache>
                <c:ptCount val="4"/>
                <c:pt idx="0">
                  <c:v>Nunca</c:v>
                </c:pt>
                <c:pt idx="1">
                  <c:v>Una vez</c:v>
                </c:pt>
                <c:pt idx="2">
                  <c:v>Dos veces</c:v>
                </c:pt>
                <c:pt idx="3">
                  <c:v>Tres veces o más</c:v>
                </c:pt>
              </c:strCache>
            </c:strRef>
          </c:cat>
          <c:val>
            <c:numRef>
              <c:f>'53'!$C$3:$C$6</c:f>
              <c:numCache>
                <c:formatCode>0.0%</c:formatCode>
                <c:ptCount val="4"/>
                <c:pt idx="0">
                  <c:v>0.21718070203845669</c:v>
                </c:pt>
                <c:pt idx="1">
                  <c:v>0.32754353015769344</c:v>
                </c:pt>
                <c:pt idx="2">
                  <c:v>0.35602620908542376</c:v>
                </c:pt>
                <c:pt idx="3">
                  <c:v>0.20990960746429216</c:v>
                </c:pt>
              </c:numCache>
            </c:numRef>
          </c:val>
          <c:extLst xmlns:c16r2="http://schemas.microsoft.com/office/drawing/2015/06/chart">
            <c:ext xmlns:c16="http://schemas.microsoft.com/office/drawing/2014/chart" uri="{C3380CC4-5D6E-409C-BE32-E72D297353CC}">
              <c16:uniqueId val="{00000001-8686-4B44-BB31-AE89A962530F}"/>
            </c:ext>
          </c:extLst>
        </c:ser>
        <c:ser>
          <c:idx val="2"/>
          <c:order val="2"/>
          <c:tx>
            <c:strRef>
              <c:f>'53'!$D$2</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'53'!$A$3:$A$6</c:f>
              <c:strCache>
                <c:ptCount val="4"/>
                <c:pt idx="0">
                  <c:v>Nunca</c:v>
                </c:pt>
                <c:pt idx="1">
                  <c:v>Una vez</c:v>
                </c:pt>
                <c:pt idx="2">
                  <c:v>Dos veces</c:v>
                </c:pt>
                <c:pt idx="3">
                  <c:v>Tres veces o más</c:v>
                </c:pt>
              </c:strCache>
            </c:strRef>
          </c:cat>
          <c:val>
            <c:numRef>
              <c:f>'53'!$D$3:$D$6</c:f>
              <c:numCache>
                <c:formatCode>0.0%</c:formatCode>
                <c:ptCount val="4"/>
                <c:pt idx="0">
                  <c:v>0.51635065504403754</c:v>
                </c:pt>
                <c:pt idx="1">
                  <c:v>0.30595904833718096</c:v>
                </c:pt>
                <c:pt idx="2">
                  <c:v>0.19865371487237124</c:v>
                </c:pt>
                <c:pt idx="3">
                  <c:v>0.12818538712779204</c:v>
                </c:pt>
              </c:numCache>
            </c:numRef>
          </c:val>
          <c:extLst xmlns:c16r2="http://schemas.microsoft.com/office/drawing/2015/06/chart">
            <c:ext xmlns:c16="http://schemas.microsoft.com/office/drawing/2014/chart" uri="{C3380CC4-5D6E-409C-BE32-E72D297353CC}">
              <c16:uniqueId val="{00000002-8686-4B44-BB31-AE89A962530F}"/>
            </c:ext>
          </c:extLst>
        </c:ser>
        <c:ser>
          <c:idx val="3"/>
          <c:order val="3"/>
          <c:tx>
            <c:strRef>
              <c:f>'53'!$E$2</c:f>
              <c:strCache>
                <c:ptCount val="1"/>
                <c:pt idx="0">
                  <c:v>Avanzado</c:v>
                </c:pt>
              </c:strCache>
            </c:strRef>
          </c:tx>
          <c:spPr>
            <a:solidFill>
              <a:srgbClr val="00B9F2"/>
            </a:solidFill>
          </c:spPr>
          <c:dLbls>
            <c:dLbl>
              <c:idx val="1"/>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AAC-41FE-B23E-A3F68B913DB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AAC-41FE-B23E-A3F68B913DBD}"/>
                </c:ext>
              </c:extLst>
            </c:dLbl>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'53'!$A$3:$A$6</c:f>
              <c:strCache>
                <c:ptCount val="4"/>
                <c:pt idx="0">
                  <c:v>Nunca</c:v>
                </c:pt>
                <c:pt idx="1">
                  <c:v>Una vez</c:v>
                </c:pt>
                <c:pt idx="2">
                  <c:v>Dos veces</c:v>
                </c:pt>
                <c:pt idx="3">
                  <c:v>Tres veces o más</c:v>
                </c:pt>
              </c:strCache>
            </c:strRef>
          </c:cat>
          <c:val>
            <c:numRef>
              <c:f>'53'!$E$3:$E$6</c:f>
              <c:numCache>
                <c:formatCode>0.0%</c:formatCode>
                <c:ptCount val="4"/>
                <c:pt idx="0">
                  <c:v>0.10877400488172791</c:v>
                </c:pt>
                <c:pt idx="1">
                  <c:v>2.0052083378920178E-2</c:v>
                </c:pt>
                <c:pt idx="2">
                  <c:v>0</c:v>
                </c:pt>
                <c:pt idx="3">
                  <c:v>0</c:v>
                </c:pt>
              </c:numCache>
            </c:numRef>
          </c:val>
          <c:extLst xmlns:c16r2="http://schemas.microsoft.com/office/drawing/2015/06/chart">
            <c:ext xmlns:c16="http://schemas.microsoft.com/office/drawing/2014/chart" uri="{C3380CC4-5D6E-409C-BE32-E72D297353CC}">
              <c16:uniqueId val="{00000006-8686-4B44-BB31-AE89A962530F}"/>
            </c:ext>
          </c:extLst>
        </c:ser>
        <c:dLbls/>
        <c:overlap val="100"/>
        <c:axId val="53065216"/>
        <c:axId val="53067136"/>
      </c:barChart>
      <c:catAx>
        <c:axId val="53065216"/>
        <c:scaling>
          <c:orientation val="minMax"/>
        </c:scaling>
        <c:axPos val="b"/>
        <c:title>
          <c:tx>
            <c:rich>
              <a:bodyPr/>
              <a:lstStyle/>
              <a:p>
                <a:pPr algn="ctr" rtl="0">
                  <a:defRPr sz="1800" b="1" i="0" u="none" strike="noStrike" kern="1200" baseline="0">
                    <a:solidFill>
                      <a:prstClr val="black"/>
                    </a:solidFill>
                    <a:latin typeface="+mn-lt"/>
                    <a:ea typeface="+mn-ea"/>
                    <a:cs typeface="+mn-cs"/>
                  </a:defRPr>
                </a:pPr>
                <a:r>
                  <a:rPr lang="es-AR" sz="1400" b="1" i="0" u="none" strike="noStrike" kern="1200" baseline="0" dirty="0" smtClean="0">
                    <a:solidFill>
                      <a:prstClr val="black">
                        <a:lumMod val="65000"/>
                        <a:lumOff val="35000"/>
                      </a:prstClr>
                    </a:solidFill>
                    <a:latin typeface="Gotham XNarrow Medium" charset="0"/>
                    <a:ea typeface="Gotham XNarrow Medium" charset="0"/>
                    <a:cs typeface="Gotham XNarrow Medium" charset="0"/>
                  </a:rPr>
                  <a:t>Según </a:t>
                </a:r>
                <a:r>
                  <a:rPr lang="es-AR" sz="1400" b="1" i="0" u="none" strike="noStrike" kern="1200" baseline="0" dirty="0" err="1" smtClean="0">
                    <a:solidFill>
                      <a:prstClr val="black">
                        <a:lumMod val="65000"/>
                        <a:lumOff val="35000"/>
                      </a:prstClr>
                    </a:solidFill>
                    <a:latin typeface="Gotham XNarrow Medium" charset="0"/>
                    <a:ea typeface="Gotham XNarrow Medium" charset="0"/>
                    <a:cs typeface="Gotham XNarrow Medium" charset="0"/>
                  </a:rPr>
                  <a:t>repitencia</a:t>
                </a:r>
                <a:r>
                  <a:rPr lang="es-AR" dirty="0" smtClean="0"/>
                  <a:t> </a:t>
                </a:r>
                <a:r>
                  <a:rPr lang="es-AR" sz="1400" b="1" i="0" u="none" strike="noStrike" kern="1200" baseline="0" dirty="0" smtClean="0">
                    <a:solidFill>
                      <a:prstClr val="black">
                        <a:lumMod val="65000"/>
                        <a:lumOff val="35000"/>
                      </a:prstClr>
                    </a:solidFill>
                    <a:latin typeface="Gotham XNarrow Medium" charset="0"/>
                    <a:ea typeface="Gotham XNarrow Medium" charset="0"/>
                    <a:cs typeface="Gotham XNarrow Medium" charset="0"/>
                  </a:rPr>
                  <a:t>en Primaria</a:t>
                </a:r>
                <a:endParaRPr lang="es-AR" sz="1400" b="1" i="0" u="none" strike="noStrike" kern="1200" baseline="0" dirty="0">
                  <a:solidFill>
                    <a:prstClr val="black">
                      <a:lumMod val="65000"/>
                      <a:lumOff val="35000"/>
                    </a:prstClr>
                  </a:solidFill>
                  <a:latin typeface="Gotham XNarrow Medium" charset="0"/>
                  <a:ea typeface="Gotham XNarrow Medium" charset="0"/>
                  <a:cs typeface="Gotham XNarrow Medium" charset="0"/>
                </a:endParaRPr>
              </a:p>
            </c:rich>
          </c:tx>
          <c:layout>
            <c:manualLayout>
              <c:xMode val="edge"/>
              <c:yMode val="edge"/>
              <c:x val="0.26067837725335452"/>
              <c:y val="0.88709280341123953"/>
            </c:manualLayout>
          </c:layout>
        </c:title>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3067136"/>
        <c:crosses val="autoZero"/>
        <c:auto val="1"/>
        <c:lblAlgn val="ctr"/>
        <c:lblOffset val="100"/>
      </c:catAx>
      <c:valAx>
        <c:axId val="53067136"/>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3065216"/>
        <c:crosses val="autoZero"/>
        <c:crossBetween val="between"/>
        <c:majorUnit val="0.1"/>
        <c:minorUnit val="2.0000000000000007E-2"/>
      </c:valAx>
    </c:plotArea>
    <c:legend>
      <c:legendPos val="r"/>
      <c:layout>
        <c:manualLayout>
          <c:xMode val="edge"/>
          <c:yMode val="edge"/>
          <c:x val="0.73148887184122924"/>
          <c:y val="0.13712780079649226"/>
          <c:w val="0.24404888095441696"/>
          <c:h val="0.58531933437923223"/>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30.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'41'!$B$2</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'41'!$A$3:$A$4</c:f>
              <c:strCache>
                <c:ptCount val="2"/>
                <c:pt idx="0">
                  <c:v>Urbano</c:v>
                </c:pt>
                <c:pt idx="1">
                  <c:v>Rural</c:v>
                </c:pt>
              </c:strCache>
            </c:strRef>
          </c:cat>
          <c:val>
            <c:numRef>
              <c:f>'41'!$B$3:$B$4</c:f>
              <c:numCache>
                <c:formatCode>0.0%</c:formatCode>
                <c:ptCount val="2"/>
                <c:pt idx="0">
                  <c:v>0.13240938645357783</c:v>
                </c:pt>
                <c:pt idx="1">
                  <c:v>0.13074245255362907</c:v>
                </c:pt>
              </c:numCache>
            </c:numRef>
          </c:val>
          <c:extLst xmlns:c16r2="http://schemas.microsoft.com/office/drawing/2015/06/chart">
            <c:ext xmlns:c16="http://schemas.microsoft.com/office/drawing/2014/chart" uri="{C3380CC4-5D6E-409C-BE32-E72D297353CC}">
              <c16:uniqueId val="{00000000-C0DC-490E-ACFE-6793F6E1DB2C}"/>
            </c:ext>
          </c:extLst>
        </c:ser>
        <c:ser>
          <c:idx val="1"/>
          <c:order val="1"/>
          <c:tx>
            <c:strRef>
              <c:f>'41'!$C$2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'41'!$A$3:$A$4</c:f>
              <c:strCache>
                <c:ptCount val="2"/>
                <c:pt idx="0">
                  <c:v>Urbano</c:v>
                </c:pt>
                <c:pt idx="1">
                  <c:v>Rural</c:v>
                </c:pt>
              </c:strCache>
            </c:strRef>
          </c:cat>
          <c:val>
            <c:numRef>
              <c:f>'41'!$C$3:$C$4</c:f>
              <c:numCache>
                <c:formatCode>0.0%</c:formatCode>
                <c:ptCount val="2"/>
                <c:pt idx="0">
                  <c:v>0.1858336407580288</c:v>
                </c:pt>
                <c:pt idx="1">
                  <c:v>0.1914238027926714</c:v>
                </c:pt>
              </c:numCache>
            </c:numRef>
          </c:val>
          <c:extLst xmlns:c16r2="http://schemas.microsoft.com/office/drawing/2015/06/chart">
            <c:ext xmlns:c16="http://schemas.microsoft.com/office/drawing/2014/chart" uri="{C3380CC4-5D6E-409C-BE32-E72D297353CC}">
              <c16:uniqueId val="{00000001-C0DC-490E-ACFE-6793F6E1DB2C}"/>
            </c:ext>
          </c:extLst>
        </c:ser>
        <c:ser>
          <c:idx val="2"/>
          <c:order val="2"/>
          <c:tx>
            <c:strRef>
              <c:f>'41'!$D$2</c:f>
              <c:strCache>
                <c:ptCount val="1"/>
                <c:pt idx="0">
                  <c:v>Satisfactorio</c:v>
                </c:pt>
              </c:strCache>
            </c:strRef>
          </c:tx>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'41'!$A$3:$A$4</c:f>
              <c:strCache>
                <c:ptCount val="2"/>
                <c:pt idx="0">
                  <c:v>Urbano</c:v>
                </c:pt>
                <c:pt idx="1">
                  <c:v>Rural</c:v>
                </c:pt>
              </c:strCache>
            </c:strRef>
          </c:cat>
          <c:val>
            <c:numRef>
              <c:f>'41'!$D$3:$D$4</c:f>
              <c:numCache>
                <c:formatCode>0.0%</c:formatCode>
                <c:ptCount val="2"/>
                <c:pt idx="0">
                  <c:v>0.58229288141610469</c:v>
                </c:pt>
                <c:pt idx="1">
                  <c:v>0.62091159757605574</c:v>
                </c:pt>
              </c:numCache>
            </c:numRef>
          </c:val>
          <c:extLst xmlns:c16r2="http://schemas.microsoft.com/office/drawing/2015/06/chart">
            <c:ext xmlns:c16="http://schemas.microsoft.com/office/drawing/2014/chart" uri="{C3380CC4-5D6E-409C-BE32-E72D297353CC}">
              <c16:uniqueId val="{00000000-1F0A-432A-934F-CF1DBF936541}"/>
            </c:ext>
          </c:extLst>
        </c:ser>
        <c:ser>
          <c:idx val="3"/>
          <c:order val="3"/>
          <c:tx>
            <c:strRef>
              <c:f>'41'!$E$2</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'41'!$A$3:$A$4</c:f>
              <c:strCache>
                <c:ptCount val="2"/>
                <c:pt idx="0">
                  <c:v>Urbano</c:v>
                </c:pt>
                <c:pt idx="1">
                  <c:v>Rural</c:v>
                </c:pt>
              </c:strCache>
            </c:strRef>
          </c:cat>
          <c:val>
            <c:numRef>
              <c:f>'41'!$E$3:$E$4</c:f>
              <c:numCache>
                <c:formatCode>0.0%</c:formatCode>
                <c:ptCount val="2"/>
                <c:pt idx="0">
                  <c:v>9.9464091372299696E-2</c:v>
                </c:pt>
                <c:pt idx="1">
                  <c:v>5.692214707764167E-2</c:v>
                </c:pt>
              </c:numCache>
            </c:numRef>
          </c:val>
          <c:extLst xmlns:c16r2="http://schemas.microsoft.com/office/drawing/2015/06/chart">
            <c:ext xmlns:c16="http://schemas.microsoft.com/office/drawing/2014/chart" uri="{C3380CC4-5D6E-409C-BE32-E72D297353CC}">
              <c16:uniqueId val="{00000001-1F0A-432A-934F-CF1DBF936541}"/>
            </c:ext>
          </c:extLst>
        </c:ser>
        <c:dLbls/>
        <c:overlap val="100"/>
        <c:axId val="137279360"/>
        <c:axId val="137280896"/>
      </c:barChart>
      <c:catAx>
        <c:axId val="137279360"/>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7280896"/>
        <c:crosses val="autoZero"/>
        <c:auto val="1"/>
        <c:lblAlgn val="ctr"/>
        <c:lblOffset val="100"/>
      </c:catAx>
      <c:valAx>
        <c:axId val="137280896"/>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7279360"/>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31.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'42'!$B$2</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'42'!$A$3:$A$4</c:f>
              <c:strCache>
                <c:ptCount val="2"/>
                <c:pt idx="0">
                  <c:v>Urbano</c:v>
                </c:pt>
                <c:pt idx="1">
                  <c:v>Rural</c:v>
                </c:pt>
              </c:strCache>
            </c:strRef>
          </c:cat>
          <c:val>
            <c:numRef>
              <c:f>'42'!$B$3:$B$4</c:f>
              <c:numCache>
                <c:formatCode>0.0%</c:formatCode>
                <c:ptCount val="2"/>
                <c:pt idx="0">
                  <c:v>0.1624515920397871</c:v>
                </c:pt>
                <c:pt idx="1">
                  <c:v>0.19587939613908642</c:v>
                </c:pt>
              </c:numCache>
            </c:numRef>
          </c:val>
          <c:extLst xmlns:c16r2="http://schemas.microsoft.com/office/drawing/2015/06/chart">
            <c:ext xmlns:c16="http://schemas.microsoft.com/office/drawing/2014/chart" uri="{C3380CC4-5D6E-409C-BE32-E72D297353CC}">
              <c16:uniqueId val="{00000000-C0DC-490E-ACFE-6793F6E1DB2C}"/>
            </c:ext>
          </c:extLst>
        </c:ser>
        <c:ser>
          <c:idx val="1"/>
          <c:order val="1"/>
          <c:tx>
            <c:strRef>
              <c:f>'42'!$C$2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'42'!$A$3:$A$4</c:f>
              <c:strCache>
                <c:ptCount val="2"/>
                <c:pt idx="0">
                  <c:v>Urbano</c:v>
                </c:pt>
                <c:pt idx="1">
                  <c:v>Rural</c:v>
                </c:pt>
              </c:strCache>
            </c:strRef>
          </c:cat>
          <c:val>
            <c:numRef>
              <c:f>'42'!$C$3:$C$4</c:f>
              <c:numCache>
                <c:formatCode>0.0%</c:formatCode>
                <c:ptCount val="2"/>
                <c:pt idx="0">
                  <c:v>0.21725658281182889</c:v>
                </c:pt>
                <c:pt idx="1">
                  <c:v>0.24462795214518876</c:v>
                </c:pt>
              </c:numCache>
            </c:numRef>
          </c:val>
          <c:extLst xmlns:c16r2="http://schemas.microsoft.com/office/drawing/2015/06/chart">
            <c:ext xmlns:c16="http://schemas.microsoft.com/office/drawing/2014/chart" uri="{C3380CC4-5D6E-409C-BE32-E72D297353CC}">
              <c16:uniqueId val="{00000001-C0DC-490E-ACFE-6793F6E1DB2C}"/>
            </c:ext>
          </c:extLst>
        </c:ser>
        <c:ser>
          <c:idx val="2"/>
          <c:order val="2"/>
          <c:tx>
            <c:strRef>
              <c:f>'42'!$D$2</c:f>
              <c:strCache>
                <c:ptCount val="1"/>
                <c:pt idx="0">
                  <c:v>Satisfactorio</c:v>
                </c:pt>
              </c:strCache>
            </c:strRef>
          </c:tx>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'42'!$A$3:$A$4</c:f>
              <c:strCache>
                <c:ptCount val="2"/>
                <c:pt idx="0">
                  <c:v>Urbano</c:v>
                </c:pt>
                <c:pt idx="1">
                  <c:v>Rural</c:v>
                </c:pt>
              </c:strCache>
            </c:strRef>
          </c:cat>
          <c:val>
            <c:numRef>
              <c:f>'42'!$D$3:$D$4</c:f>
              <c:numCache>
                <c:formatCode>0.0%</c:formatCode>
                <c:ptCount val="2"/>
                <c:pt idx="0">
                  <c:v>0.27393459949456578</c:v>
                </c:pt>
                <c:pt idx="1">
                  <c:v>0.28567043486145821</c:v>
                </c:pt>
              </c:numCache>
            </c:numRef>
          </c:val>
          <c:extLst xmlns:c16r2="http://schemas.microsoft.com/office/drawing/2015/06/chart">
            <c:ext xmlns:c16="http://schemas.microsoft.com/office/drawing/2014/chart" uri="{C3380CC4-5D6E-409C-BE32-E72D297353CC}">
              <c16:uniqueId val="{00000000-9101-432B-A37E-F8ED3A9A060A}"/>
            </c:ext>
          </c:extLst>
        </c:ser>
        <c:ser>
          <c:idx val="3"/>
          <c:order val="3"/>
          <c:tx>
            <c:strRef>
              <c:f>'42'!$E$2</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'42'!$A$3:$A$4</c:f>
              <c:strCache>
                <c:ptCount val="2"/>
                <c:pt idx="0">
                  <c:v>Urbano</c:v>
                </c:pt>
                <c:pt idx="1">
                  <c:v>Rural</c:v>
                </c:pt>
              </c:strCache>
            </c:strRef>
          </c:cat>
          <c:val>
            <c:numRef>
              <c:f>'42'!$E$3:$E$4</c:f>
              <c:numCache>
                <c:formatCode>0.0%</c:formatCode>
                <c:ptCount val="2"/>
                <c:pt idx="0">
                  <c:v>0.34635722565381677</c:v>
                </c:pt>
                <c:pt idx="1">
                  <c:v>0.273822216854265</c:v>
                </c:pt>
              </c:numCache>
            </c:numRef>
          </c:val>
          <c:extLst xmlns:c16r2="http://schemas.microsoft.com/office/drawing/2015/06/chart">
            <c:ext xmlns:c16="http://schemas.microsoft.com/office/drawing/2014/chart" uri="{C3380CC4-5D6E-409C-BE32-E72D297353CC}">
              <c16:uniqueId val="{00000001-9101-432B-A37E-F8ED3A9A060A}"/>
            </c:ext>
          </c:extLst>
        </c:ser>
        <c:dLbls/>
        <c:overlap val="100"/>
        <c:axId val="137356032"/>
        <c:axId val="137357568"/>
      </c:barChart>
      <c:catAx>
        <c:axId val="137356032"/>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7357568"/>
        <c:crosses val="autoZero"/>
        <c:auto val="1"/>
        <c:lblAlgn val="ctr"/>
        <c:lblOffset val="100"/>
      </c:catAx>
      <c:valAx>
        <c:axId val="137357568"/>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7356032"/>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32.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'43'!$B$2</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'43'!$A$3:$A$4</c:f>
              <c:strCache>
                <c:ptCount val="2"/>
                <c:pt idx="0">
                  <c:v>Urbano</c:v>
                </c:pt>
                <c:pt idx="1">
                  <c:v>Rural</c:v>
                </c:pt>
              </c:strCache>
            </c:strRef>
          </c:cat>
          <c:val>
            <c:numRef>
              <c:f>'43'!$B$3:$B$4</c:f>
              <c:numCache>
                <c:formatCode>0.0%</c:formatCode>
                <c:ptCount val="2"/>
                <c:pt idx="0">
                  <c:v>0.11692215542842893</c:v>
                </c:pt>
                <c:pt idx="1">
                  <c:v>0.12285309312650936</c:v>
                </c:pt>
              </c:numCache>
            </c:numRef>
          </c:val>
          <c:extLst xmlns:c16r2="http://schemas.microsoft.com/office/drawing/2015/06/chart">
            <c:ext xmlns:c16="http://schemas.microsoft.com/office/drawing/2014/chart" uri="{C3380CC4-5D6E-409C-BE32-E72D297353CC}">
              <c16:uniqueId val="{00000000-C0DC-490E-ACFE-6793F6E1DB2C}"/>
            </c:ext>
          </c:extLst>
        </c:ser>
        <c:ser>
          <c:idx val="1"/>
          <c:order val="1"/>
          <c:tx>
            <c:strRef>
              <c:f>'43'!$C$2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'43'!$A$3:$A$4</c:f>
              <c:strCache>
                <c:ptCount val="2"/>
                <c:pt idx="0">
                  <c:v>Urbano</c:v>
                </c:pt>
                <c:pt idx="1">
                  <c:v>Rural</c:v>
                </c:pt>
              </c:strCache>
            </c:strRef>
          </c:cat>
          <c:val>
            <c:numRef>
              <c:f>'43'!$C$3:$C$4</c:f>
              <c:numCache>
                <c:formatCode>0.0%</c:formatCode>
                <c:ptCount val="2"/>
                <c:pt idx="0">
                  <c:v>0.16665897187204645</c:v>
                </c:pt>
                <c:pt idx="1">
                  <c:v>0.20528404433879016</c:v>
                </c:pt>
              </c:numCache>
            </c:numRef>
          </c:val>
          <c:extLst xmlns:c16r2="http://schemas.microsoft.com/office/drawing/2015/06/chart">
            <c:ext xmlns:c16="http://schemas.microsoft.com/office/drawing/2014/chart" uri="{C3380CC4-5D6E-409C-BE32-E72D297353CC}">
              <c16:uniqueId val="{00000001-C0DC-490E-ACFE-6793F6E1DB2C}"/>
            </c:ext>
          </c:extLst>
        </c:ser>
        <c:ser>
          <c:idx val="2"/>
          <c:order val="2"/>
          <c:tx>
            <c:strRef>
              <c:f>'43'!$D$2</c:f>
              <c:strCache>
                <c:ptCount val="1"/>
                <c:pt idx="0">
                  <c:v>Satisfactorio</c:v>
                </c:pt>
              </c:strCache>
            </c:strRef>
          </c:tx>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'43'!$A$3:$A$4</c:f>
              <c:strCache>
                <c:ptCount val="2"/>
                <c:pt idx="0">
                  <c:v>Urbano</c:v>
                </c:pt>
                <c:pt idx="1">
                  <c:v>Rural</c:v>
                </c:pt>
              </c:strCache>
            </c:strRef>
          </c:cat>
          <c:val>
            <c:numRef>
              <c:f>'43'!$D$3:$D$4</c:f>
              <c:numCache>
                <c:formatCode>0.0%</c:formatCode>
                <c:ptCount val="2"/>
                <c:pt idx="0">
                  <c:v>0.36368602720491483</c:v>
                </c:pt>
                <c:pt idx="1">
                  <c:v>0.40528471000731681</c:v>
                </c:pt>
              </c:numCache>
            </c:numRef>
          </c:val>
          <c:extLst xmlns:c16r2="http://schemas.microsoft.com/office/drawing/2015/06/chart">
            <c:ext xmlns:c16="http://schemas.microsoft.com/office/drawing/2014/chart" uri="{C3380CC4-5D6E-409C-BE32-E72D297353CC}">
              <c16:uniqueId val="{00000000-5650-498D-88BC-0ADC8FD379F7}"/>
            </c:ext>
          </c:extLst>
        </c:ser>
        <c:ser>
          <c:idx val="3"/>
          <c:order val="3"/>
          <c:tx>
            <c:strRef>
              <c:f>'43'!$E$2</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'43'!$A$3:$A$4</c:f>
              <c:strCache>
                <c:ptCount val="2"/>
                <c:pt idx="0">
                  <c:v>Urbano</c:v>
                </c:pt>
                <c:pt idx="1">
                  <c:v>Rural</c:v>
                </c:pt>
              </c:strCache>
            </c:strRef>
          </c:cat>
          <c:val>
            <c:numRef>
              <c:f>'43'!$E$3:$E$4</c:f>
              <c:numCache>
                <c:formatCode>0.0%</c:formatCode>
                <c:ptCount val="2"/>
                <c:pt idx="0">
                  <c:v>0.35273284549470141</c:v>
                </c:pt>
                <c:pt idx="1">
                  <c:v>0.26657815252735656</c:v>
                </c:pt>
              </c:numCache>
            </c:numRef>
          </c:val>
          <c:extLst xmlns:c16r2="http://schemas.microsoft.com/office/drawing/2015/06/chart">
            <c:ext xmlns:c16="http://schemas.microsoft.com/office/drawing/2014/chart" uri="{C3380CC4-5D6E-409C-BE32-E72D297353CC}">
              <c16:uniqueId val="{00000001-5650-498D-88BC-0ADC8FD379F7}"/>
            </c:ext>
          </c:extLst>
        </c:ser>
        <c:dLbls/>
        <c:overlap val="100"/>
        <c:axId val="138050944"/>
        <c:axId val="138060928"/>
      </c:barChart>
      <c:catAx>
        <c:axId val="138050944"/>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8060928"/>
        <c:crosses val="autoZero"/>
        <c:auto val="1"/>
        <c:lblAlgn val="ctr"/>
        <c:lblOffset val="100"/>
      </c:catAx>
      <c:valAx>
        <c:axId val="138060928"/>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8050944"/>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33.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'44'!$B$2</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'44'!$A$3:$A$4</c:f>
              <c:strCache>
                <c:ptCount val="2"/>
                <c:pt idx="0">
                  <c:v>Urbano</c:v>
                </c:pt>
                <c:pt idx="1">
                  <c:v>Rural</c:v>
                </c:pt>
              </c:strCache>
            </c:strRef>
          </c:cat>
          <c:val>
            <c:numRef>
              <c:f>'44'!$B$3:$B$4</c:f>
              <c:numCache>
                <c:formatCode>0.0%</c:formatCode>
                <c:ptCount val="2"/>
                <c:pt idx="0">
                  <c:v>0.14853446937198578</c:v>
                </c:pt>
                <c:pt idx="1">
                  <c:v>0.15778251348757222</c:v>
                </c:pt>
              </c:numCache>
            </c:numRef>
          </c:val>
          <c:extLst xmlns:c16r2="http://schemas.microsoft.com/office/drawing/2015/06/chart">
            <c:ext xmlns:c16="http://schemas.microsoft.com/office/drawing/2014/chart" uri="{C3380CC4-5D6E-409C-BE32-E72D297353CC}">
              <c16:uniqueId val="{00000000-C0DC-490E-ACFE-6793F6E1DB2C}"/>
            </c:ext>
          </c:extLst>
        </c:ser>
        <c:ser>
          <c:idx val="1"/>
          <c:order val="1"/>
          <c:tx>
            <c:strRef>
              <c:f>'44'!$C$2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'44'!$A$3:$A$4</c:f>
              <c:strCache>
                <c:ptCount val="2"/>
                <c:pt idx="0">
                  <c:v>Urbano</c:v>
                </c:pt>
                <c:pt idx="1">
                  <c:v>Rural</c:v>
                </c:pt>
              </c:strCache>
            </c:strRef>
          </c:cat>
          <c:val>
            <c:numRef>
              <c:f>'44'!$C$3:$C$4</c:f>
              <c:numCache>
                <c:formatCode>0.0%</c:formatCode>
                <c:ptCount val="2"/>
                <c:pt idx="0">
                  <c:v>0.22587058413037109</c:v>
                </c:pt>
                <c:pt idx="1">
                  <c:v>0.24509388333611437</c:v>
                </c:pt>
              </c:numCache>
            </c:numRef>
          </c:val>
          <c:extLst xmlns:c16r2="http://schemas.microsoft.com/office/drawing/2015/06/chart">
            <c:ext xmlns:c16="http://schemas.microsoft.com/office/drawing/2014/chart" uri="{C3380CC4-5D6E-409C-BE32-E72D297353CC}">
              <c16:uniqueId val="{00000001-C0DC-490E-ACFE-6793F6E1DB2C}"/>
            </c:ext>
          </c:extLst>
        </c:ser>
        <c:ser>
          <c:idx val="2"/>
          <c:order val="2"/>
          <c:tx>
            <c:strRef>
              <c:f>'44'!$D$2</c:f>
              <c:strCache>
                <c:ptCount val="1"/>
                <c:pt idx="0">
                  <c:v>Satisfactorio</c:v>
                </c:pt>
              </c:strCache>
            </c:strRef>
          </c:tx>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'44'!$A$3:$A$4</c:f>
              <c:strCache>
                <c:ptCount val="2"/>
                <c:pt idx="0">
                  <c:v>Urbano</c:v>
                </c:pt>
                <c:pt idx="1">
                  <c:v>Rural</c:v>
                </c:pt>
              </c:strCache>
            </c:strRef>
          </c:cat>
          <c:val>
            <c:numRef>
              <c:f>'44'!$D$3:$D$4</c:f>
              <c:numCache>
                <c:formatCode>0.0%</c:formatCode>
                <c:ptCount val="2"/>
                <c:pt idx="0">
                  <c:v>0.41869404027465312</c:v>
                </c:pt>
                <c:pt idx="1">
                  <c:v>0.42359206217000428</c:v>
                </c:pt>
              </c:numCache>
            </c:numRef>
          </c:val>
          <c:extLst xmlns:c16r2="http://schemas.microsoft.com/office/drawing/2015/06/chart">
            <c:ext xmlns:c16="http://schemas.microsoft.com/office/drawing/2014/chart" uri="{C3380CC4-5D6E-409C-BE32-E72D297353CC}">
              <c16:uniqueId val="{00000000-AEE9-4E79-B444-7F11289A0FB9}"/>
            </c:ext>
          </c:extLst>
        </c:ser>
        <c:ser>
          <c:idx val="3"/>
          <c:order val="3"/>
          <c:tx>
            <c:strRef>
              <c:f>'44'!$E$2</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'44'!$A$3:$A$4</c:f>
              <c:strCache>
                <c:ptCount val="2"/>
                <c:pt idx="0">
                  <c:v>Urbano</c:v>
                </c:pt>
                <c:pt idx="1">
                  <c:v>Rural</c:v>
                </c:pt>
              </c:strCache>
            </c:strRef>
          </c:cat>
          <c:val>
            <c:numRef>
              <c:f>'44'!$E$3:$E$4</c:f>
              <c:numCache>
                <c:formatCode>0.0%</c:formatCode>
                <c:ptCount val="2"/>
                <c:pt idx="0">
                  <c:v>0.20690090622303184</c:v>
                </c:pt>
                <c:pt idx="1">
                  <c:v>0.17353154100629661</c:v>
                </c:pt>
              </c:numCache>
            </c:numRef>
          </c:val>
          <c:extLst xmlns:c16r2="http://schemas.microsoft.com/office/drawing/2015/06/chart">
            <c:ext xmlns:c16="http://schemas.microsoft.com/office/drawing/2014/chart" uri="{C3380CC4-5D6E-409C-BE32-E72D297353CC}">
              <c16:uniqueId val="{00000001-AEE9-4E79-B444-7F11289A0FB9}"/>
            </c:ext>
          </c:extLst>
        </c:ser>
        <c:dLbls/>
        <c:overlap val="100"/>
        <c:axId val="138176768"/>
        <c:axId val="138182656"/>
      </c:barChart>
      <c:catAx>
        <c:axId val="138176768"/>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8182656"/>
        <c:crosses val="autoZero"/>
        <c:auto val="1"/>
        <c:lblAlgn val="ctr"/>
        <c:lblOffset val="100"/>
      </c:catAx>
      <c:valAx>
        <c:axId val="138182656"/>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8176768"/>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34.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'46'!$B$2</c:f>
              <c:strCache>
                <c:ptCount val="1"/>
                <c:pt idx="0">
                  <c:v>Por debajo del nivel básico </c:v>
                </c:pt>
              </c:strCache>
            </c:strRef>
          </c:tx>
          <c:spPr>
            <a:solidFill>
              <a:srgbClr val="FF7E79"/>
            </a:solidFill>
          </c:spPr>
          <c:dPt>
            <c:idx val="0"/>
            <c:spPr>
              <a:solidFill>
                <a:srgbClr val="F48580"/>
              </a:solidFill>
            </c:spPr>
            <c:extLst xmlns:c16r2="http://schemas.microsoft.com/office/drawing/2015/06/chart">
              <c:ext xmlns:c16="http://schemas.microsoft.com/office/drawing/2014/chart" uri="{C3380CC4-5D6E-409C-BE32-E72D297353CC}">
                <c16:uniqueId val="{00000001-3C2A-4DE4-AA0A-AB9651A4EF9A}"/>
              </c:ext>
            </c:extLst>
          </c:dPt>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'46'!$A$3:$A$4</c:f>
              <c:strCache>
                <c:ptCount val="2"/>
                <c:pt idx="0">
                  <c:v>Varón</c:v>
                </c:pt>
                <c:pt idx="1">
                  <c:v>Mujer</c:v>
                </c:pt>
              </c:strCache>
            </c:strRef>
          </c:cat>
          <c:val>
            <c:numRef>
              <c:f>'46'!$B$3:$B$4</c:f>
              <c:numCache>
                <c:formatCode>0.0%</c:formatCode>
                <c:ptCount val="2"/>
                <c:pt idx="0">
                  <c:v>0.2001972704156359</c:v>
                </c:pt>
                <c:pt idx="1">
                  <c:v>0.15426034539742728</c:v>
                </c:pt>
              </c:numCache>
            </c:numRef>
          </c:val>
          <c:extLst xmlns:c16r2="http://schemas.microsoft.com/office/drawing/2015/06/chart">
            <c:ext xmlns:c16="http://schemas.microsoft.com/office/drawing/2014/chart" uri="{C3380CC4-5D6E-409C-BE32-E72D297353CC}">
              <c16:uniqueId val="{00000002-3C2A-4DE4-AA0A-AB9651A4EF9A}"/>
            </c:ext>
          </c:extLst>
        </c:ser>
        <c:ser>
          <c:idx val="1"/>
          <c:order val="1"/>
          <c:tx>
            <c:strRef>
              <c:f>'46'!$C$2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'46'!$A$3:$A$4</c:f>
              <c:strCache>
                <c:ptCount val="2"/>
                <c:pt idx="0">
                  <c:v>Varón</c:v>
                </c:pt>
                <c:pt idx="1">
                  <c:v>Mujer</c:v>
                </c:pt>
              </c:strCache>
            </c:strRef>
          </c:cat>
          <c:val>
            <c:numRef>
              <c:f>'46'!$C$3:$C$4</c:f>
              <c:numCache>
                <c:formatCode>0.0%</c:formatCode>
                <c:ptCount val="2"/>
                <c:pt idx="0">
                  <c:v>0.23792754334555885</c:v>
                </c:pt>
                <c:pt idx="1">
                  <c:v>0.21587510990336622</c:v>
                </c:pt>
              </c:numCache>
            </c:numRef>
          </c:val>
          <c:extLst xmlns:c16r2="http://schemas.microsoft.com/office/drawing/2015/06/chart">
            <c:ext xmlns:c16="http://schemas.microsoft.com/office/drawing/2014/chart" uri="{C3380CC4-5D6E-409C-BE32-E72D297353CC}">
              <c16:uniqueId val="{00000003-3C2A-4DE4-AA0A-AB9651A4EF9A}"/>
            </c:ext>
          </c:extLst>
        </c:ser>
        <c:ser>
          <c:idx val="2"/>
          <c:order val="2"/>
          <c:tx>
            <c:strRef>
              <c:f>'46'!$D$2</c:f>
              <c:strCache>
                <c:ptCount val="1"/>
                <c:pt idx="0">
                  <c:v>Satisfactorio</c:v>
                </c:pt>
              </c:strCache>
            </c:strRef>
          </c:tx>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'46'!$A$3:$A$4</c:f>
              <c:strCache>
                <c:ptCount val="2"/>
                <c:pt idx="0">
                  <c:v>Varón</c:v>
                </c:pt>
                <c:pt idx="1">
                  <c:v>Mujer</c:v>
                </c:pt>
              </c:strCache>
            </c:strRef>
          </c:cat>
          <c:val>
            <c:numRef>
              <c:f>'46'!$D$3:$D$4</c:f>
              <c:numCache>
                <c:formatCode>0.0%</c:formatCode>
                <c:ptCount val="2"/>
                <c:pt idx="0">
                  <c:v>0.4794743746237054</c:v>
                </c:pt>
                <c:pt idx="1">
                  <c:v>0.5128078147354409</c:v>
                </c:pt>
              </c:numCache>
            </c:numRef>
          </c:val>
          <c:extLst xmlns:c16r2="http://schemas.microsoft.com/office/drawing/2015/06/chart">
            <c:ext xmlns:c16="http://schemas.microsoft.com/office/drawing/2014/chart" uri="{C3380CC4-5D6E-409C-BE32-E72D297353CC}">
              <c16:uniqueId val="{00000002-6217-446A-A286-DEAAA8749462}"/>
            </c:ext>
          </c:extLst>
        </c:ser>
        <c:ser>
          <c:idx val="3"/>
          <c:order val="3"/>
          <c:tx>
            <c:strRef>
              <c:f>'46'!$E$2</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'46'!$A$3:$A$4</c:f>
              <c:strCache>
                <c:ptCount val="2"/>
                <c:pt idx="0">
                  <c:v>Varón</c:v>
                </c:pt>
                <c:pt idx="1">
                  <c:v>Mujer</c:v>
                </c:pt>
              </c:strCache>
            </c:strRef>
          </c:cat>
          <c:val>
            <c:numRef>
              <c:f>'46'!$E$3:$E$4</c:f>
              <c:numCache>
                <c:formatCode>0.0%</c:formatCode>
                <c:ptCount val="2"/>
                <c:pt idx="0">
                  <c:v>8.2400811615095243E-2</c:v>
                </c:pt>
                <c:pt idx="1">
                  <c:v>0.11705672996376075</c:v>
                </c:pt>
              </c:numCache>
            </c:numRef>
          </c:val>
          <c:extLst xmlns:c16r2="http://schemas.microsoft.com/office/drawing/2015/06/chart">
            <c:ext xmlns:c16="http://schemas.microsoft.com/office/drawing/2014/chart" uri="{C3380CC4-5D6E-409C-BE32-E72D297353CC}">
              <c16:uniqueId val="{00000003-6217-446A-A286-DEAAA8749462}"/>
            </c:ext>
          </c:extLst>
        </c:ser>
        <c:dLbls/>
        <c:overlap val="100"/>
        <c:axId val="138336896"/>
        <c:axId val="138346880"/>
      </c:barChart>
      <c:catAx>
        <c:axId val="138336896"/>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8346880"/>
        <c:crosses val="autoZero"/>
        <c:auto val="1"/>
        <c:lblAlgn val="ctr"/>
        <c:lblOffset val="100"/>
      </c:catAx>
      <c:valAx>
        <c:axId val="138346880"/>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8336896"/>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35.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'47'!$B$2</c:f>
              <c:strCache>
                <c:ptCount val="1"/>
                <c:pt idx="0">
                  <c:v>Por debajo del nivel básico </c:v>
                </c:pt>
              </c:strCache>
            </c:strRef>
          </c:tx>
          <c:spPr>
            <a:solidFill>
              <a:srgbClr val="FF7E79"/>
            </a:solidFill>
          </c:spPr>
          <c:dPt>
            <c:idx val="0"/>
            <c:spPr>
              <a:solidFill>
                <a:srgbClr val="F48580"/>
              </a:solidFill>
            </c:spPr>
            <c:extLst xmlns:c16r2="http://schemas.microsoft.com/office/drawing/2015/06/chart">
              <c:ext xmlns:c16="http://schemas.microsoft.com/office/drawing/2014/chart" uri="{C3380CC4-5D6E-409C-BE32-E72D297353CC}">
                <c16:uniqueId val="{00000001-3C2A-4DE4-AA0A-AB9651A4EF9A}"/>
              </c:ext>
            </c:extLst>
          </c:dPt>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'47'!$A$3:$A$4</c:f>
              <c:strCache>
                <c:ptCount val="2"/>
                <c:pt idx="0">
                  <c:v>Varón</c:v>
                </c:pt>
                <c:pt idx="1">
                  <c:v>Mujer</c:v>
                </c:pt>
              </c:strCache>
            </c:strRef>
          </c:cat>
          <c:val>
            <c:numRef>
              <c:f>'47'!$B$3:$B$4</c:f>
              <c:numCache>
                <c:formatCode>0.0%</c:formatCode>
                <c:ptCount val="2"/>
                <c:pt idx="0">
                  <c:v>0.32639135456445939</c:v>
                </c:pt>
                <c:pt idx="1">
                  <c:v>0.42124553423292044</c:v>
                </c:pt>
              </c:numCache>
            </c:numRef>
          </c:val>
          <c:extLst xmlns:c16r2="http://schemas.microsoft.com/office/drawing/2015/06/chart">
            <c:ext xmlns:c16="http://schemas.microsoft.com/office/drawing/2014/chart" uri="{C3380CC4-5D6E-409C-BE32-E72D297353CC}">
              <c16:uniqueId val="{00000002-3C2A-4DE4-AA0A-AB9651A4EF9A}"/>
            </c:ext>
          </c:extLst>
        </c:ser>
        <c:ser>
          <c:idx val="1"/>
          <c:order val="1"/>
          <c:tx>
            <c:strRef>
              <c:f>'47'!$C$2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'47'!$A$3:$A$4</c:f>
              <c:strCache>
                <c:ptCount val="2"/>
                <c:pt idx="0">
                  <c:v>Varón</c:v>
                </c:pt>
                <c:pt idx="1">
                  <c:v>Mujer</c:v>
                </c:pt>
              </c:strCache>
            </c:strRef>
          </c:cat>
          <c:val>
            <c:numRef>
              <c:f>'47'!$C$3:$C$4</c:f>
              <c:numCache>
                <c:formatCode>0.0%</c:formatCode>
                <c:ptCount val="2"/>
                <c:pt idx="0">
                  <c:v>0.30657431418468833</c:v>
                </c:pt>
                <c:pt idx="1">
                  <c:v>0.31496663293251731</c:v>
                </c:pt>
              </c:numCache>
            </c:numRef>
          </c:val>
          <c:extLst xmlns:c16r2="http://schemas.microsoft.com/office/drawing/2015/06/chart">
            <c:ext xmlns:c16="http://schemas.microsoft.com/office/drawing/2014/chart" uri="{C3380CC4-5D6E-409C-BE32-E72D297353CC}">
              <c16:uniqueId val="{00000003-3C2A-4DE4-AA0A-AB9651A4EF9A}"/>
            </c:ext>
          </c:extLst>
        </c:ser>
        <c:ser>
          <c:idx val="2"/>
          <c:order val="2"/>
          <c:tx>
            <c:strRef>
              <c:f>'47'!$D$2</c:f>
              <c:strCache>
                <c:ptCount val="1"/>
                <c:pt idx="0">
                  <c:v>Satisfactorio</c:v>
                </c:pt>
              </c:strCache>
            </c:strRef>
          </c:tx>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'47'!$A$3:$A$4</c:f>
              <c:strCache>
                <c:ptCount val="2"/>
                <c:pt idx="0">
                  <c:v>Varón</c:v>
                </c:pt>
                <c:pt idx="1">
                  <c:v>Mujer</c:v>
                </c:pt>
              </c:strCache>
            </c:strRef>
          </c:cat>
          <c:val>
            <c:numRef>
              <c:f>'47'!$D$3:$D$4</c:f>
              <c:numCache>
                <c:formatCode>0.0%</c:formatCode>
                <c:ptCount val="2"/>
                <c:pt idx="0">
                  <c:v>0.28945517209573379</c:v>
                </c:pt>
                <c:pt idx="1">
                  <c:v>0.23205148563289713</c:v>
                </c:pt>
              </c:numCache>
            </c:numRef>
          </c:val>
          <c:extLst xmlns:c16r2="http://schemas.microsoft.com/office/drawing/2015/06/chart">
            <c:ext xmlns:c16="http://schemas.microsoft.com/office/drawing/2014/chart" uri="{C3380CC4-5D6E-409C-BE32-E72D297353CC}">
              <c16:uniqueId val="{00000002-F7CA-4A45-B08F-499F3E58957D}"/>
            </c:ext>
          </c:extLst>
        </c:ser>
        <c:ser>
          <c:idx val="3"/>
          <c:order val="3"/>
          <c:tx>
            <c:strRef>
              <c:f>'47'!$E$2</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'47'!$A$3:$A$4</c:f>
              <c:strCache>
                <c:ptCount val="2"/>
                <c:pt idx="0">
                  <c:v>Varón</c:v>
                </c:pt>
                <c:pt idx="1">
                  <c:v>Mujer</c:v>
                </c:pt>
              </c:strCache>
            </c:strRef>
          </c:cat>
          <c:val>
            <c:numRef>
              <c:f>'47'!$E$3:$E$4</c:f>
              <c:numCache>
                <c:formatCode>0.0%</c:formatCode>
                <c:ptCount val="2"/>
                <c:pt idx="0">
                  <c:v>7.757915915511146E-2</c:v>
                </c:pt>
                <c:pt idx="1">
                  <c:v>3.1736347201644477E-2</c:v>
                </c:pt>
              </c:numCache>
            </c:numRef>
          </c:val>
          <c:extLst xmlns:c16r2="http://schemas.microsoft.com/office/drawing/2015/06/chart">
            <c:ext xmlns:c16="http://schemas.microsoft.com/office/drawing/2014/chart" uri="{C3380CC4-5D6E-409C-BE32-E72D297353CC}">
              <c16:uniqueId val="{00000003-F7CA-4A45-B08F-499F3E58957D}"/>
            </c:ext>
          </c:extLst>
        </c:ser>
        <c:dLbls/>
        <c:overlap val="100"/>
        <c:axId val="138709248"/>
        <c:axId val="138719232"/>
      </c:barChart>
      <c:catAx>
        <c:axId val="138709248"/>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8719232"/>
        <c:crosses val="autoZero"/>
        <c:auto val="1"/>
        <c:lblAlgn val="ctr"/>
        <c:lblOffset val="100"/>
      </c:catAx>
      <c:valAx>
        <c:axId val="138719232"/>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8709248"/>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36.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'48'!$B$2</c:f>
              <c:strCache>
                <c:ptCount val="1"/>
                <c:pt idx="0">
                  <c:v>Por debajo del nivel básico </c:v>
                </c:pt>
              </c:strCache>
            </c:strRef>
          </c:tx>
          <c:spPr>
            <a:solidFill>
              <a:srgbClr val="FF7E79"/>
            </a:solidFill>
          </c:spPr>
          <c:dPt>
            <c:idx val="0"/>
            <c:spPr>
              <a:solidFill>
                <a:srgbClr val="F48580"/>
              </a:solidFill>
            </c:spPr>
            <c:extLst xmlns:c16r2="http://schemas.microsoft.com/office/drawing/2015/06/chart">
              <c:ext xmlns:c16="http://schemas.microsoft.com/office/drawing/2014/chart" uri="{C3380CC4-5D6E-409C-BE32-E72D297353CC}">
                <c16:uniqueId val="{00000001-3C2A-4DE4-AA0A-AB9651A4EF9A}"/>
              </c:ext>
            </c:extLst>
          </c:dPt>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'48'!$A$3:$A$4</c:f>
              <c:strCache>
                <c:ptCount val="2"/>
                <c:pt idx="0">
                  <c:v>Varón</c:v>
                </c:pt>
                <c:pt idx="1">
                  <c:v>Mujer</c:v>
                </c:pt>
              </c:strCache>
            </c:strRef>
          </c:cat>
          <c:val>
            <c:numRef>
              <c:f>'48'!$B$3:$B$4</c:f>
              <c:numCache>
                <c:formatCode>0.0%</c:formatCode>
                <c:ptCount val="2"/>
                <c:pt idx="0">
                  <c:v>0.12096716134768834</c:v>
                </c:pt>
                <c:pt idx="1">
                  <c:v>0.13643956915914285</c:v>
                </c:pt>
              </c:numCache>
            </c:numRef>
          </c:val>
          <c:extLst xmlns:c16r2="http://schemas.microsoft.com/office/drawing/2015/06/chart">
            <c:ext xmlns:c16="http://schemas.microsoft.com/office/drawing/2014/chart" uri="{C3380CC4-5D6E-409C-BE32-E72D297353CC}">
              <c16:uniqueId val="{00000002-3C2A-4DE4-AA0A-AB9651A4EF9A}"/>
            </c:ext>
          </c:extLst>
        </c:ser>
        <c:ser>
          <c:idx val="1"/>
          <c:order val="1"/>
          <c:tx>
            <c:strRef>
              <c:f>'48'!$C$2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'48'!$A$3:$A$4</c:f>
              <c:strCache>
                <c:ptCount val="2"/>
                <c:pt idx="0">
                  <c:v>Varón</c:v>
                </c:pt>
                <c:pt idx="1">
                  <c:v>Mujer</c:v>
                </c:pt>
              </c:strCache>
            </c:strRef>
          </c:cat>
          <c:val>
            <c:numRef>
              <c:f>'48'!$C$3:$C$4</c:f>
              <c:numCache>
                <c:formatCode>0.0%</c:formatCode>
                <c:ptCount val="2"/>
                <c:pt idx="0">
                  <c:v>0.16830356063443797</c:v>
                </c:pt>
                <c:pt idx="1">
                  <c:v>0.19268440838373219</c:v>
                </c:pt>
              </c:numCache>
            </c:numRef>
          </c:val>
          <c:extLst xmlns:c16r2="http://schemas.microsoft.com/office/drawing/2015/06/chart">
            <c:ext xmlns:c16="http://schemas.microsoft.com/office/drawing/2014/chart" uri="{C3380CC4-5D6E-409C-BE32-E72D297353CC}">
              <c16:uniqueId val="{00000003-3C2A-4DE4-AA0A-AB9651A4EF9A}"/>
            </c:ext>
          </c:extLst>
        </c:ser>
        <c:ser>
          <c:idx val="2"/>
          <c:order val="2"/>
          <c:tx>
            <c:strRef>
              <c:f>'48'!$D$2</c:f>
              <c:strCache>
                <c:ptCount val="1"/>
                <c:pt idx="0">
                  <c:v>Satisfactorio</c:v>
                </c:pt>
              </c:strCache>
            </c:strRef>
          </c:tx>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'48'!$A$3:$A$4</c:f>
              <c:strCache>
                <c:ptCount val="2"/>
                <c:pt idx="0">
                  <c:v>Varón</c:v>
                </c:pt>
                <c:pt idx="1">
                  <c:v>Mujer</c:v>
                </c:pt>
              </c:strCache>
            </c:strRef>
          </c:cat>
          <c:val>
            <c:numRef>
              <c:f>'48'!$D$3:$D$4</c:f>
              <c:numCache>
                <c:formatCode>0.0%</c:formatCode>
                <c:ptCount val="2"/>
                <c:pt idx="0">
                  <c:v>0.58136642671716865</c:v>
                </c:pt>
                <c:pt idx="1">
                  <c:v>0.59591577887142255</c:v>
                </c:pt>
              </c:numCache>
            </c:numRef>
          </c:val>
          <c:extLst xmlns:c16r2="http://schemas.microsoft.com/office/drawing/2015/06/chart">
            <c:ext xmlns:c16="http://schemas.microsoft.com/office/drawing/2014/chart" uri="{C3380CC4-5D6E-409C-BE32-E72D297353CC}">
              <c16:uniqueId val="{00000002-DB9F-46DF-A4B1-6A78CFD405D5}"/>
            </c:ext>
          </c:extLst>
        </c:ser>
        <c:ser>
          <c:idx val="3"/>
          <c:order val="3"/>
          <c:tx>
            <c:strRef>
              <c:f>'48'!$E$2</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'48'!$A$3:$A$4</c:f>
              <c:strCache>
                <c:ptCount val="2"/>
                <c:pt idx="0">
                  <c:v>Varón</c:v>
                </c:pt>
                <c:pt idx="1">
                  <c:v>Mujer</c:v>
                </c:pt>
              </c:strCache>
            </c:strRef>
          </c:cat>
          <c:val>
            <c:numRef>
              <c:f>'48'!$E$3:$E$4</c:f>
              <c:numCache>
                <c:formatCode>0.0%</c:formatCode>
                <c:ptCount val="2"/>
                <c:pt idx="0">
                  <c:v>0.12936285130070566</c:v>
                </c:pt>
                <c:pt idx="1">
                  <c:v>7.4960243585695543E-2</c:v>
                </c:pt>
              </c:numCache>
            </c:numRef>
          </c:val>
          <c:extLst xmlns:c16r2="http://schemas.microsoft.com/office/drawing/2015/06/chart">
            <c:ext xmlns:c16="http://schemas.microsoft.com/office/drawing/2014/chart" uri="{C3380CC4-5D6E-409C-BE32-E72D297353CC}">
              <c16:uniqueId val="{00000003-DB9F-46DF-A4B1-6A78CFD405D5}"/>
            </c:ext>
          </c:extLst>
        </c:ser>
        <c:dLbls/>
        <c:overlap val="100"/>
        <c:axId val="139118464"/>
        <c:axId val="139120000"/>
      </c:barChart>
      <c:catAx>
        <c:axId val="139118464"/>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9120000"/>
        <c:crosses val="autoZero"/>
        <c:auto val="1"/>
        <c:lblAlgn val="ctr"/>
        <c:lblOffset val="100"/>
      </c:catAx>
      <c:valAx>
        <c:axId val="139120000"/>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9118464"/>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37.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'49'!$B$2</c:f>
              <c:strCache>
                <c:ptCount val="1"/>
                <c:pt idx="0">
                  <c:v>Por debajo del nivel básico </c:v>
                </c:pt>
              </c:strCache>
            </c:strRef>
          </c:tx>
          <c:spPr>
            <a:solidFill>
              <a:srgbClr val="FF7E79"/>
            </a:solidFill>
          </c:spPr>
          <c:dPt>
            <c:idx val="0"/>
            <c:spPr>
              <a:solidFill>
                <a:srgbClr val="F48580"/>
              </a:solidFill>
            </c:spPr>
            <c:extLst xmlns:c16r2="http://schemas.microsoft.com/office/drawing/2015/06/chart">
              <c:ext xmlns:c16="http://schemas.microsoft.com/office/drawing/2014/chart" uri="{C3380CC4-5D6E-409C-BE32-E72D297353CC}">
                <c16:uniqueId val="{00000001-3C2A-4DE4-AA0A-AB9651A4EF9A}"/>
              </c:ext>
            </c:extLst>
          </c:dPt>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'49'!$A$3:$A$4</c:f>
              <c:strCache>
                <c:ptCount val="2"/>
                <c:pt idx="0">
                  <c:v>Varón</c:v>
                </c:pt>
                <c:pt idx="1">
                  <c:v>Mujer</c:v>
                </c:pt>
              </c:strCache>
            </c:strRef>
          </c:cat>
          <c:val>
            <c:numRef>
              <c:f>'49'!$B$3:$B$4</c:f>
              <c:numCache>
                <c:formatCode>0.0%</c:formatCode>
                <c:ptCount val="2"/>
                <c:pt idx="0">
                  <c:v>0.16412384277199046</c:v>
                </c:pt>
                <c:pt idx="1">
                  <c:v>0.16941681937142689</c:v>
                </c:pt>
              </c:numCache>
            </c:numRef>
          </c:val>
          <c:extLst xmlns:c16r2="http://schemas.microsoft.com/office/drawing/2015/06/chart">
            <c:ext xmlns:c16="http://schemas.microsoft.com/office/drawing/2014/chart" uri="{C3380CC4-5D6E-409C-BE32-E72D297353CC}">
              <c16:uniqueId val="{00000002-3C2A-4DE4-AA0A-AB9651A4EF9A}"/>
            </c:ext>
          </c:extLst>
        </c:ser>
        <c:ser>
          <c:idx val="1"/>
          <c:order val="1"/>
          <c:tx>
            <c:strRef>
              <c:f>'49'!$C$2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'49'!$A$3:$A$4</c:f>
              <c:strCache>
                <c:ptCount val="2"/>
                <c:pt idx="0">
                  <c:v>Varón</c:v>
                </c:pt>
                <c:pt idx="1">
                  <c:v>Mujer</c:v>
                </c:pt>
              </c:strCache>
            </c:strRef>
          </c:cat>
          <c:val>
            <c:numRef>
              <c:f>'49'!$C$3:$C$4</c:f>
              <c:numCache>
                <c:formatCode>0.0%</c:formatCode>
                <c:ptCount val="2"/>
                <c:pt idx="0">
                  <c:v>0.20174700138308321</c:v>
                </c:pt>
                <c:pt idx="1">
                  <c:v>0.22780665920596807</c:v>
                </c:pt>
              </c:numCache>
            </c:numRef>
          </c:val>
          <c:extLst xmlns:c16r2="http://schemas.microsoft.com/office/drawing/2015/06/chart">
            <c:ext xmlns:c16="http://schemas.microsoft.com/office/drawing/2014/chart" uri="{C3380CC4-5D6E-409C-BE32-E72D297353CC}">
              <c16:uniqueId val="{00000003-3C2A-4DE4-AA0A-AB9651A4EF9A}"/>
            </c:ext>
          </c:extLst>
        </c:ser>
        <c:ser>
          <c:idx val="2"/>
          <c:order val="2"/>
          <c:tx>
            <c:strRef>
              <c:f>'49'!$D$2</c:f>
              <c:strCache>
                <c:ptCount val="1"/>
                <c:pt idx="0">
                  <c:v>Satisfactorio</c:v>
                </c:pt>
              </c:strCache>
            </c:strRef>
          </c:tx>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'49'!$A$3:$A$4</c:f>
              <c:strCache>
                <c:ptCount val="2"/>
                <c:pt idx="0">
                  <c:v>Varón</c:v>
                </c:pt>
                <c:pt idx="1">
                  <c:v>Mujer</c:v>
                </c:pt>
              </c:strCache>
            </c:strRef>
          </c:cat>
          <c:val>
            <c:numRef>
              <c:f>'49'!$D$3:$D$4</c:f>
              <c:numCache>
                <c:formatCode>0.0%</c:formatCode>
                <c:ptCount val="2"/>
                <c:pt idx="0">
                  <c:v>0.26161515447032124</c:v>
                </c:pt>
                <c:pt idx="1">
                  <c:v>0.28266978473392257</c:v>
                </c:pt>
              </c:numCache>
            </c:numRef>
          </c:val>
          <c:extLst xmlns:c16r2="http://schemas.microsoft.com/office/drawing/2015/06/chart">
            <c:ext xmlns:c16="http://schemas.microsoft.com/office/drawing/2014/chart" uri="{C3380CC4-5D6E-409C-BE32-E72D297353CC}">
              <c16:uniqueId val="{00000002-6D5B-4400-985C-C3EEFB9158D1}"/>
            </c:ext>
          </c:extLst>
        </c:ser>
        <c:ser>
          <c:idx val="3"/>
          <c:order val="3"/>
          <c:tx>
            <c:strRef>
              <c:f>'49'!$E$2</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'49'!$A$3:$A$4</c:f>
              <c:strCache>
                <c:ptCount val="2"/>
                <c:pt idx="0">
                  <c:v>Varón</c:v>
                </c:pt>
                <c:pt idx="1">
                  <c:v>Mujer</c:v>
                </c:pt>
              </c:strCache>
            </c:strRef>
          </c:cat>
          <c:val>
            <c:numRef>
              <c:f>'49'!$E$3:$E$4</c:f>
              <c:numCache>
                <c:formatCode>0.0%</c:formatCode>
                <c:ptCount val="2"/>
                <c:pt idx="0">
                  <c:v>0.37251400137459395</c:v>
                </c:pt>
                <c:pt idx="1">
                  <c:v>0.3201067366886563</c:v>
                </c:pt>
              </c:numCache>
            </c:numRef>
          </c:val>
          <c:extLst xmlns:c16r2="http://schemas.microsoft.com/office/drawing/2015/06/chart">
            <c:ext xmlns:c16="http://schemas.microsoft.com/office/drawing/2014/chart" uri="{C3380CC4-5D6E-409C-BE32-E72D297353CC}">
              <c16:uniqueId val="{00000003-6D5B-4400-985C-C3EEFB9158D1}"/>
            </c:ext>
          </c:extLst>
        </c:ser>
        <c:dLbls/>
        <c:overlap val="100"/>
        <c:axId val="139548160"/>
        <c:axId val="139549696"/>
      </c:barChart>
      <c:catAx>
        <c:axId val="139548160"/>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9549696"/>
        <c:crosses val="autoZero"/>
        <c:auto val="1"/>
        <c:lblAlgn val="ctr"/>
        <c:lblOffset val="100"/>
      </c:catAx>
      <c:valAx>
        <c:axId val="139549696"/>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9548160"/>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38.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'50'!$B$2</c:f>
              <c:strCache>
                <c:ptCount val="1"/>
                <c:pt idx="0">
                  <c:v>Por debajo del nivel básico </c:v>
                </c:pt>
              </c:strCache>
            </c:strRef>
          </c:tx>
          <c:spPr>
            <a:solidFill>
              <a:srgbClr val="FF7E79"/>
            </a:solidFill>
          </c:spPr>
          <c:dPt>
            <c:idx val="0"/>
            <c:spPr>
              <a:solidFill>
                <a:srgbClr val="F48580"/>
              </a:solidFill>
            </c:spPr>
            <c:extLst xmlns:c16r2="http://schemas.microsoft.com/office/drawing/2015/06/chart">
              <c:ext xmlns:c16="http://schemas.microsoft.com/office/drawing/2014/chart" uri="{C3380CC4-5D6E-409C-BE32-E72D297353CC}">
                <c16:uniqueId val="{00000001-3C2A-4DE4-AA0A-AB9651A4EF9A}"/>
              </c:ext>
            </c:extLst>
          </c:dPt>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'50'!$A$3:$A$4</c:f>
              <c:strCache>
                <c:ptCount val="2"/>
                <c:pt idx="0">
                  <c:v>Varón</c:v>
                </c:pt>
                <c:pt idx="1">
                  <c:v>Mujer</c:v>
                </c:pt>
              </c:strCache>
            </c:strRef>
          </c:cat>
          <c:val>
            <c:numRef>
              <c:f>'50'!$B$3:$B$4</c:f>
              <c:numCache>
                <c:formatCode>0.0%</c:formatCode>
                <c:ptCount val="2"/>
                <c:pt idx="0">
                  <c:v>0.13407095315278422</c:v>
                </c:pt>
                <c:pt idx="1">
                  <c:v>9.3811748455862501E-2</c:v>
                </c:pt>
              </c:numCache>
            </c:numRef>
          </c:val>
          <c:extLst xmlns:c16r2="http://schemas.microsoft.com/office/drawing/2015/06/chart">
            <c:ext xmlns:c16="http://schemas.microsoft.com/office/drawing/2014/chart" uri="{C3380CC4-5D6E-409C-BE32-E72D297353CC}">
              <c16:uniqueId val="{00000002-3C2A-4DE4-AA0A-AB9651A4EF9A}"/>
            </c:ext>
          </c:extLst>
        </c:ser>
        <c:ser>
          <c:idx val="1"/>
          <c:order val="1"/>
          <c:tx>
            <c:strRef>
              <c:f>'50'!$C$2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'50'!$A$3:$A$4</c:f>
              <c:strCache>
                <c:ptCount val="2"/>
                <c:pt idx="0">
                  <c:v>Varón</c:v>
                </c:pt>
                <c:pt idx="1">
                  <c:v>Mujer</c:v>
                </c:pt>
              </c:strCache>
            </c:strRef>
          </c:cat>
          <c:val>
            <c:numRef>
              <c:f>'50'!$C$3:$C$4</c:f>
              <c:numCache>
                <c:formatCode>0.0%</c:formatCode>
                <c:ptCount val="2"/>
                <c:pt idx="0">
                  <c:v>0.17834584890589922</c:v>
                </c:pt>
                <c:pt idx="1">
                  <c:v>0.1575510144849484</c:v>
                </c:pt>
              </c:numCache>
            </c:numRef>
          </c:val>
          <c:extLst xmlns:c16r2="http://schemas.microsoft.com/office/drawing/2015/06/chart">
            <c:ext xmlns:c16="http://schemas.microsoft.com/office/drawing/2014/chart" uri="{C3380CC4-5D6E-409C-BE32-E72D297353CC}">
              <c16:uniqueId val="{00000003-3C2A-4DE4-AA0A-AB9651A4EF9A}"/>
            </c:ext>
          </c:extLst>
        </c:ser>
        <c:ser>
          <c:idx val="2"/>
          <c:order val="2"/>
          <c:tx>
            <c:strRef>
              <c:f>'50'!$D$2</c:f>
              <c:strCache>
                <c:ptCount val="1"/>
                <c:pt idx="0">
                  <c:v>Satisfactorio</c:v>
                </c:pt>
              </c:strCache>
            </c:strRef>
          </c:tx>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'50'!$A$3:$A$4</c:f>
              <c:strCache>
                <c:ptCount val="2"/>
                <c:pt idx="0">
                  <c:v>Varón</c:v>
                </c:pt>
                <c:pt idx="1">
                  <c:v>Mujer</c:v>
                </c:pt>
              </c:strCache>
            </c:strRef>
          </c:cat>
          <c:val>
            <c:numRef>
              <c:f>'50'!$D$3:$D$4</c:f>
              <c:numCache>
                <c:formatCode>0.0%</c:formatCode>
                <c:ptCount val="2"/>
                <c:pt idx="0">
                  <c:v>0.36499114225260276</c:v>
                </c:pt>
                <c:pt idx="1">
                  <c:v>0.37543927323692639</c:v>
                </c:pt>
              </c:numCache>
            </c:numRef>
          </c:val>
          <c:extLst xmlns:c16r2="http://schemas.microsoft.com/office/drawing/2015/06/chart">
            <c:ext xmlns:c16="http://schemas.microsoft.com/office/drawing/2014/chart" uri="{C3380CC4-5D6E-409C-BE32-E72D297353CC}">
              <c16:uniqueId val="{00000002-C71E-47A0-AA4A-12C078DB784F}"/>
            </c:ext>
          </c:extLst>
        </c:ser>
        <c:ser>
          <c:idx val="3"/>
          <c:order val="3"/>
          <c:tx>
            <c:strRef>
              <c:f>'50'!$E$2</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'50'!$A$3:$A$4</c:f>
              <c:strCache>
                <c:ptCount val="2"/>
                <c:pt idx="0">
                  <c:v>Varón</c:v>
                </c:pt>
                <c:pt idx="1">
                  <c:v>Mujer</c:v>
                </c:pt>
              </c:strCache>
            </c:strRef>
          </c:cat>
          <c:val>
            <c:numRef>
              <c:f>'50'!$E$3:$E$4</c:f>
              <c:numCache>
                <c:formatCode>0.0%</c:formatCode>
                <c:ptCount val="2"/>
                <c:pt idx="0">
                  <c:v>0.32259205568874855</c:v>
                </c:pt>
                <c:pt idx="1">
                  <c:v>0.37319796382230752</c:v>
                </c:pt>
              </c:numCache>
            </c:numRef>
          </c:val>
          <c:extLst xmlns:c16r2="http://schemas.microsoft.com/office/drawing/2015/06/chart">
            <c:ext xmlns:c16="http://schemas.microsoft.com/office/drawing/2014/chart" uri="{C3380CC4-5D6E-409C-BE32-E72D297353CC}">
              <c16:uniqueId val="{00000003-C71E-47A0-AA4A-12C078DB784F}"/>
            </c:ext>
          </c:extLst>
        </c:ser>
        <c:dLbls/>
        <c:overlap val="100"/>
        <c:axId val="139908608"/>
        <c:axId val="139910144"/>
      </c:barChart>
      <c:catAx>
        <c:axId val="139908608"/>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9910144"/>
        <c:crosses val="autoZero"/>
        <c:auto val="1"/>
        <c:lblAlgn val="ctr"/>
        <c:lblOffset val="100"/>
      </c:catAx>
      <c:valAx>
        <c:axId val="139910144"/>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9908608"/>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39.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'51'!$B$2</c:f>
              <c:strCache>
                <c:ptCount val="1"/>
                <c:pt idx="0">
                  <c:v>Por debajo del nivel básico </c:v>
                </c:pt>
              </c:strCache>
            </c:strRef>
          </c:tx>
          <c:spPr>
            <a:solidFill>
              <a:srgbClr val="FF7E79"/>
            </a:solidFill>
          </c:spPr>
          <c:dPt>
            <c:idx val="0"/>
            <c:spPr>
              <a:solidFill>
                <a:srgbClr val="F48580"/>
              </a:solidFill>
            </c:spPr>
            <c:extLst xmlns:c16r2="http://schemas.microsoft.com/office/drawing/2015/06/chart">
              <c:ext xmlns:c16="http://schemas.microsoft.com/office/drawing/2014/chart" uri="{C3380CC4-5D6E-409C-BE32-E72D297353CC}">
                <c16:uniqueId val="{00000001-3C2A-4DE4-AA0A-AB9651A4EF9A}"/>
              </c:ext>
            </c:extLst>
          </c:dPt>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'51'!$A$3:$A$4</c:f>
              <c:strCache>
                <c:ptCount val="2"/>
                <c:pt idx="0">
                  <c:v>Varón</c:v>
                </c:pt>
                <c:pt idx="1">
                  <c:v>Mujer</c:v>
                </c:pt>
              </c:strCache>
            </c:strRef>
          </c:cat>
          <c:val>
            <c:numRef>
              <c:f>'51'!$B$3:$B$4</c:f>
              <c:numCache>
                <c:formatCode>0.0%</c:formatCode>
                <c:ptCount val="2"/>
                <c:pt idx="0">
                  <c:v>0.13733970006507951</c:v>
                </c:pt>
                <c:pt idx="1">
                  <c:v>0.15675842137461762</c:v>
                </c:pt>
              </c:numCache>
            </c:numRef>
          </c:val>
          <c:extLst xmlns:c16r2="http://schemas.microsoft.com/office/drawing/2015/06/chart">
            <c:ext xmlns:c16="http://schemas.microsoft.com/office/drawing/2014/chart" uri="{C3380CC4-5D6E-409C-BE32-E72D297353CC}">
              <c16:uniqueId val="{00000002-3C2A-4DE4-AA0A-AB9651A4EF9A}"/>
            </c:ext>
          </c:extLst>
        </c:ser>
        <c:ser>
          <c:idx val="1"/>
          <c:order val="1"/>
          <c:tx>
            <c:strRef>
              <c:f>'51'!$C$2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'51'!$A$3:$A$4</c:f>
              <c:strCache>
                <c:ptCount val="2"/>
                <c:pt idx="0">
                  <c:v>Varón</c:v>
                </c:pt>
                <c:pt idx="1">
                  <c:v>Mujer</c:v>
                </c:pt>
              </c:strCache>
            </c:strRef>
          </c:cat>
          <c:val>
            <c:numRef>
              <c:f>'51'!$C$3:$C$4</c:f>
              <c:numCache>
                <c:formatCode>0.0%</c:formatCode>
                <c:ptCount val="2"/>
                <c:pt idx="0">
                  <c:v>0.21930489216119553</c:v>
                </c:pt>
                <c:pt idx="1">
                  <c:v>0.2382225614163124</c:v>
                </c:pt>
              </c:numCache>
            </c:numRef>
          </c:val>
          <c:extLst xmlns:c16r2="http://schemas.microsoft.com/office/drawing/2015/06/chart">
            <c:ext xmlns:c16="http://schemas.microsoft.com/office/drawing/2014/chart" uri="{C3380CC4-5D6E-409C-BE32-E72D297353CC}">
              <c16:uniqueId val="{00000003-3C2A-4DE4-AA0A-AB9651A4EF9A}"/>
            </c:ext>
          </c:extLst>
        </c:ser>
        <c:ser>
          <c:idx val="2"/>
          <c:order val="2"/>
          <c:tx>
            <c:strRef>
              <c:f>'51'!$D$2</c:f>
              <c:strCache>
                <c:ptCount val="1"/>
                <c:pt idx="0">
                  <c:v>Satisfactorio</c:v>
                </c:pt>
              </c:strCache>
            </c:strRef>
          </c:tx>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'51'!$A$3:$A$4</c:f>
              <c:strCache>
                <c:ptCount val="2"/>
                <c:pt idx="0">
                  <c:v>Varón</c:v>
                </c:pt>
                <c:pt idx="1">
                  <c:v>Mujer</c:v>
                </c:pt>
              </c:strCache>
            </c:strRef>
          </c:cat>
          <c:val>
            <c:numRef>
              <c:f>'51'!$D$3:$D$4</c:f>
              <c:numCache>
                <c:formatCode>0.0%</c:formatCode>
                <c:ptCount val="2"/>
                <c:pt idx="0">
                  <c:v>0.42304644059954588</c:v>
                </c:pt>
                <c:pt idx="1">
                  <c:v>0.41535095040449616</c:v>
                </c:pt>
              </c:numCache>
            </c:numRef>
          </c:val>
          <c:extLst xmlns:c16r2="http://schemas.microsoft.com/office/drawing/2015/06/chart">
            <c:ext xmlns:c16="http://schemas.microsoft.com/office/drawing/2014/chart" uri="{C3380CC4-5D6E-409C-BE32-E72D297353CC}">
              <c16:uniqueId val="{00000002-7CFC-45B7-93BF-7C1A20329974}"/>
            </c:ext>
          </c:extLst>
        </c:ser>
        <c:ser>
          <c:idx val="3"/>
          <c:order val="3"/>
          <c:tx>
            <c:strRef>
              <c:f>'51'!$E$2</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sysClr val="window" lastClr="FFFFFF"/>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'51'!$A$3:$A$4</c:f>
              <c:strCache>
                <c:ptCount val="2"/>
                <c:pt idx="0">
                  <c:v>Varón</c:v>
                </c:pt>
                <c:pt idx="1">
                  <c:v>Mujer</c:v>
                </c:pt>
              </c:strCache>
            </c:strRef>
          </c:cat>
          <c:val>
            <c:numRef>
              <c:f>'51'!$E$3:$E$4</c:f>
              <c:numCache>
                <c:formatCode>0.0%</c:formatCode>
                <c:ptCount val="2"/>
                <c:pt idx="0">
                  <c:v>0.22030896717415821</c:v>
                </c:pt>
                <c:pt idx="1">
                  <c:v>0.18966806680454826</c:v>
                </c:pt>
              </c:numCache>
            </c:numRef>
          </c:val>
          <c:extLst xmlns:c16r2="http://schemas.microsoft.com/office/drawing/2015/06/chart">
            <c:ext xmlns:c16="http://schemas.microsoft.com/office/drawing/2014/chart" uri="{C3380CC4-5D6E-409C-BE32-E72D297353CC}">
              <c16:uniqueId val="{00000003-7CFC-45B7-93BF-7C1A20329974}"/>
            </c:ext>
          </c:extLst>
        </c:ser>
        <c:dLbls/>
        <c:overlap val="100"/>
        <c:axId val="139883648"/>
        <c:axId val="139885184"/>
      </c:barChart>
      <c:catAx>
        <c:axId val="139883648"/>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9885184"/>
        <c:crosses val="autoZero"/>
        <c:auto val="1"/>
        <c:lblAlgn val="ctr"/>
        <c:lblOffset val="100"/>
      </c:catAx>
      <c:valAx>
        <c:axId val="139885184"/>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139883648"/>
        <c:crosses val="autoZero"/>
        <c:crossBetween val="between"/>
        <c:majorUnit val="0.1"/>
        <c:minorUnit val="2.0000000000000007E-2"/>
      </c:valAx>
    </c:plotArea>
    <c:legend>
      <c:legendPos val="r"/>
      <c:layout>
        <c:manualLayout>
          <c:xMode val="edge"/>
          <c:yMode val="edge"/>
          <c:x val="0.70059638954958747"/>
          <c:y val="0.31763921852581894"/>
          <c:w val="0.28104005068096716"/>
          <c:h val="0.27879043705420248"/>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322883434106295E-2"/>
          <c:y val="4.8942167156093709E-2"/>
          <c:w val="0.88833369435092158"/>
          <c:h val="0.71786593277883481"/>
        </c:manualLayout>
      </c:layout>
      <c:barChart>
        <c:barDir val="col"/>
        <c:grouping val="percentStacked"/>
        <c:ser>
          <c:idx val="0"/>
          <c:order val="0"/>
          <c:tx>
            <c:strRef>
              <c:f>'53'!$B$7</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'53'!$A$8:$A$11</c:f>
              <c:strCache>
                <c:ptCount val="4"/>
                <c:pt idx="0">
                  <c:v>Nunca</c:v>
                </c:pt>
                <c:pt idx="1">
                  <c:v>Una vez</c:v>
                </c:pt>
                <c:pt idx="2">
                  <c:v>Dos veces</c:v>
                </c:pt>
                <c:pt idx="3">
                  <c:v>Tres veces o más</c:v>
                </c:pt>
              </c:strCache>
            </c:strRef>
          </c:cat>
          <c:val>
            <c:numRef>
              <c:f>'53'!$B$8:$B$11</c:f>
              <c:numCache>
                <c:formatCode>0.0%</c:formatCode>
                <c:ptCount val="4"/>
                <c:pt idx="0">
                  <c:v>0.1601102322742578</c:v>
                </c:pt>
                <c:pt idx="1">
                  <c:v>0.21159344834648536</c:v>
                </c:pt>
                <c:pt idx="2">
                  <c:v>0.24712789772294375</c:v>
                </c:pt>
                <c:pt idx="3">
                  <c:v>0.28429383541360792</c:v>
                </c:pt>
              </c:numCache>
            </c:numRef>
          </c:val>
          <c:extLst xmlns:c16r2="http://schemas.microsoft.com/office/drawing/2015/06/chart">
            <c:ext xmlns:c16="http://schemas.microsoft.com/office/drawing/2014/chart" uri="{C3380CC4-5D6E-409C-BE32-E72D297353CC}">
              <c16:uniqueId val="{00000000-28BA-4CE5-9469-D0B321A943A1}"/>
            </c:ext>
          </c:extLst>
        </c:ser>
        <c:ser>
          <c:idx val="1"/>
          <c:order val="1"/>
          <c:tx>
            <c:strRef>
              <c:f>'53'!$C$7</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'53'!$A$8:$A$11</c:f>
              <c:strCache>
                <c:ptCount val="4"/>
                <c:pt idx="0">
                  <c:v>Nunca</c:v>
                </c:pt>
                <c:pt idx="1">
                  <c:v>Una vez</c:v>
                </c:pt>
                <c:pt idx="2">
                  <c:v>Dos veces</c:v>
                </c:pt>
                <c:pt idx="3">
                  <c:v>Tres veces o más</c:v>
                </c:pt>
              </c:strCache>
            </c:strRef>
          </c:cat>
          <c:val>
            <c:numRef>
              <c:f>'53'!$C$8:$C$11</c:f>
              <c:numCache>
                <c:formatCode>0.0%</c:formatCode>
                <c:ptCount val="4"/>
                <c:pt idx="0">
                  <c:v>0.21235600450550549</c:v>
                </c:pt>
                <c:pt idx="1">
                  <c:v>0.27398349595978483</c:v>
                </c:pt>
                <c:pt idx="2">
                  <c:v>0.27604637602824111</c:v>
                </c:pt>
                <c:pt idx="3">
                  <c:v>0.22943614819863858</c:v>
                </c:pt>
              </c:numCache>
            </c:numRef>
          </c:val>
          <c:extLst xmlns:c16r2="http://schemas.microsoft.com/office/drawing/2015/06/chart">
            <c:ext xmlns:c16="http://schemas.microsoft.com/office/drawing/2014/chart" uri="{C3380CC4-5D6E-409C-BE32-E72D297353CC}">
              <c16:uniqueId val="{00000001-28BA-4CE5-9469-D0B321A943A1}"/>
            </c:ext>
          </c:extLst>
        </c:ser>
        <c:ser>
          <c:idx val="2"/>
          <c:order val="2"/>
          <c:tx>
            <c:strRef>
              <c:f>'53'!$D$7</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'53'!$A$8:$A$11</c:f>
              <c:strCache>
                <c:ptCount val="4"/>
                <c:pt idx="0">
                  <c:v>Nunca</c:v>
                </c:pt>
                <c:pt idx="1">
                  <c:v>Una vez</c:v>
                </c:pt>
                <c:pt idx="2">
                  <c:v>Dos veces</c:v>
                </c:pt>
                <c:pt idx="3">
                  <c:v>Tres veces o más</c:v>
                </c:pt>
              </c:strCache>
            </c:strRef>
          </c:cat>
          <c:val>
            <c:numRef>
              <c:f>'53'!$D$8:$D$11</c:f>
              <c:numCache>
                <c:formatCode>0.0%</c:formatCode>
                <c:ptCount val="4"/>
                <c:pt idx="0">
                  <c:v>0.51250118094484598</c:v>
                </c:pt>
                <c:pt idx="1">
                  <c:v>0.46539199696595135</c:v>
                </c:pt>
                <c:pt idx="2">
                  <c:v>0.42331014375528436</c:v>
                </c:pt>
                <c:pt idx="3">
                  <c:v>0.3909501424927046</c:v>
                </c:pt>
              </c:numCache>
            </c:numRef>
          </c:val>
          <c:extLst xmlns:c16r2="http://schemas.microsoft.com/office/drawing/2015/06/chart">
            <c:ext xmlns:c16="http://schemas.microsoft.com/office/drawing/2014/chart" uri="{C3380CC4-5D6E-409C-BE32-E72D297353CC}">
              <c16:uniqueId val="{00000002-28BA-4CE5-9469-D0B321A943A1}"/>
            </c:ext>
          </c:extLst>
        </c:ser>
        <c:ser>
          <c:idx val="3"/>
          <c:order val="3"/>
          <c:tx>
            <c:strRef>
              <c:f>'53'!$E$7</c:f>
              <c:strCache>
                <c:ptCount val="1"/>
                <c:pt idx="0">
                  <c:v>Avanzado</c:v>
                </c:pt>
              </c:strCache>
            </c:strRef>
          </c:tx>
          <c:spPr>
            <a:solidFill>
              <a:srgbClr val="00B9F2"/>
            </a:solidFill>
          </c:spPr>
          <c:dLbls>
            <c:dLbl>
              <c:idx val="1"/>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dLbl>
              <c:idx val="2"/>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dLbl>
              <c:idx val="3"/>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'53'!$A$8:$A$11</c:f>
              <c:strCache>
                <c:ptCount val="4"/>
                <c:pt idx="0">
                  <c:v>Nunca</c:v>
                </c:pt>
                <c:pt idx="1">
                  <c:v>Una vez</c:v>
                </c:pt>
                <c:pt idx="2">
                  <c:v>Dos veces</c:v>
                </c:pt>
                <c:pt idx="3">
                  <c:v>Tres veces o más</c:v>
                </c:pt>
              </c:strCache>
            </c:strRef>
          </c:cat>
          <c:val>
            <c:numRef>
              <c:f>'53'!$E$8:$E$11</c:f>
              <c:numCache>
                <c:formatCode>0.0%</c:formatCode>
                <c:ptCount val="4"/>
                <c:pt idx="0">
                  <c:v>0.11503258227539516</c:v>
                </c:pt>
                <c:pt idx="1">
                  <c:v>4.903105872778047E-2</c:v>
                </c:pt>
                <c:pt idx="2">
                  <c:v>5.3515582493530292E-2</c:v>
                </c:pt>
                <c:pt idx="3">
                  <c:v>9.5319873895049118E-2</c:v>
                </c:pt>
              </c:numCache>
            </c:numRef>
          </c:val>
          <c:extLst xmlns:c16r2="http://schemas.microsoft.com/office/drawing/2015/06/chart">
            <c:ext xmlns:c16="http://schemas.microsoft.com/office/drawing/2014/chart" uri="{C3380CC4-5D6E-409C-BE32-E72D297353CC}">
              <c16:uniqueId val="{00000006-28BA-4CE5-9469-D0B321A943A1}"/>
            </c:ext>
          </c:extLst>
        </c:ser>
        <c:dLbls/>
        <c:overlap val="100"/>
        <c:axId val="54269440"/>
        <c:axId val="54271360"/>
      </c:barChart>
      <c:catAx>
        <c:axId val="54269440"/>
        <c:scaling>
          <c:orientation val="minMax"/>
        </c:scaling>
        <c:axPos val="b"/>
        <c:title>
          <c:tx>
            <c:rich>
              <a:bodyPr/>
              <a:lstStyle/>
              <a:p>
                <a:pPr algn="ctr" rtl="0">
                  <a:defRPr sz="1800" b="1" i="0" u="none" strike="noStrike" kern="1200" baseline="0">
                    <a:solidFill>
                      <a:prstClr val="black"/>
                    </a:solidFill>
                    <a:latin typeface="+mn-lt"/>
                    <a:ea typeface="+mn-ea"/>
                    <a:cs typeface="+mn-cs"/>
                  </a:defRPr>
                </a:pPr>
                <a:r>
                  <a:rPr lang="es-AR" sz="1400" b="1" i="0" u="none" strike="noStrike" kern="1200" baseline="0" dirty="0" smtClean="0">
                    <a:solidFill>
                      <a:prstClr val="black">
                        <a:lumMod val="65000"/>
                        <a:lumOff val="35000"/>
                      </a:prstClr>
                    </a:solidFill>
                    <a:latin typeface="Gotham XNarrow Medium" charset="0"/>
                    <a:ea typeface="Gotham XNarrow Medium" charset="0"/>
                    <a:cs typeface="Gotham XNarrow Medium" charset="0"/>
                  </a:rPr>
                  <a:t>Según </a:t>
                </a:r>
                <a:r>
                  <a:rPr lang="es-AR" sz="1400" b="1" i="0" u="none" strike="noStrike" kern="1200" baseline="0" dirty="0" err="1" smtClean="0">
                    <a:solidFill>
                      <a:prstClr val="black">
                        <a:lumMod val="65000"/>
                        <a:lumOff val="35000"/>
                      </a:prstClr>
                    </a:solidFill>
                    <a:latin typeface="Gotham XNarrow Medium" charset="0"/>
                    <a:ea typeface="Gotham XNarrow Medium" charset="0"/>
                    <a:cs typeface="Gotham XNarrow Medium" charset="0"/>
                  </a:rPr>
                  <a:t>repitencia</a:t>
                </a:r>
                <a:r>
                  <a:rPr lang="es-AR" dirty="0" smtClean="0"/>
                  <a:t> </a:t>
                </a:r>
                <a:r>
                  <a:rPr lang="es-AR" sz="1400" b="1" i="0" u="none" strike="noStrike" kern="1200" baseline="0" dirty="0" smtClean="0">
                    <a:solidFill>
                      <a:prstClr val="black">
                        <a:lumMod val="65000"/>
                        <a:lumOff val="35000"/>
                      </a:prstClr>
                    </a:solidFill>
                    <a:latin typeface="Gotham XNarrow Medium" charset="0"/>
                    <a:ea typeface="Gotham XNarrow Medium" charset="0"/>
                    <a:cs typeface="Gotham XNarrow Medium" charset="0"/>
                  </a:rPr>
                  <a:t>en Secundaria</a:t>
                </a:r>
                <a:endParaRPr lang="es-AR" sz="1400" b="1" i="0" u="none" strike="noStrike" kern="1200" baseline="0" dirty="0">
                  <a:solidFill>
                    <a:prstClr val="black">
                      <a:lumMod val="65000"/>
                      <a:lumOff val="35000"/>
                    </a:prstClr>
                  </a:solidFill>
                  <a:latin typeface="Gotham XNarrow Medium" charset="0"/>
                  <a:ea typeface="Gotham XNarrow Medium" charset="0"/>
                  <a:cs typeface="Gotham XNarrow Medium" charset="0"/>
                </a:endParaRPr>
              </a:p>
            </c:rich>
          </c:tx>
          <c:layout>
            <c:manualLayout>
              <c:xMode val="edge"/>
              <c:yMode val="edge"/>
              <c:x val="0.30436960910225547"/>
              <c:y val="0.88709280341123942"/>
            </c:manualLayout>
          </c:layout>
        </c:title>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4271360"/>
        <c:crosses val="autoZero"/>
        <c:auto val="1"/>
        <c:lblAlgn val="ctr"/>
        <c:lblOffset val="100"/>
      </c:catAx>
      <c:valAx>
        <c:axId val="54271360"/>
        <c:scaling>
          <c:orientation val="minMax"/>
          <c:max val="1"/>
          <c:min val="0"/>
        </c:scaling>
        <c:delete val="1"/>
        <c:axPos val="l"/>
        <c:majorGridlines>
          <c:spPr>
            <a:ln>
              <a:solidFill>
                <a:srgbClr val="D9D9D9"/>
              </a:solidFill>
            </a:ln>
          </c:spPr>
        </c:majorGridlines>
        <c:numFmt formatCode="0%" sourceLinked="0"/>
        <c:tickLblPos val="none"/>
        <c:crossAx val="54269440"/>
        <c:crosses val="autoZero"/>
        <c:crossBetween val="between"/>
        <c:majorUnit val="0.1"/>
        <c:minorUnit val="2.0000000000000007E-2"/>
      </c:valAx>
    </c:plotArea>
    <c:plotVisOnly val="1"/>
    <c:dispBlanksAs val="gap"/>
  </c:chart>
  <c:spPr>
    <a:solidFill>
      <a:schemeClr val="bg1"/>
    </a:solidFill>
    <a:ln>
      <a:noFill/>
    </a:ln>
    <a:effectLst/>
  </c:spPr>
  <c:txPr>
    <a:bodyPr/>
    <a:lstStyle/>
    <a:p>
      <a:pPr>
        <a:defRPr sz="1800"/>
      </a:pPr>
      <a:endParaRPr lang="es-AR"/>
    </a:p>
  </c:txPr>
  <c:externalData r:id="rId2"/>
</c:chartSpace>
</file>

<file path=ppt/charts/chart40.xml><?xml version="1.0" encoding="utf-8"?>
<c:chartSpace xmlns:c="http://schemas.openxmlformats.org/drawingml/2006/chart" xmlns:a="http://schemas.openxmlformats.org/drawingml/2006/main" xmlns:r="http://schemas.openxmlformats.org/officeDocument/2006/relationships">
  <c:lang val="es-AR"/>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'69'!$B$1</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'69'!$A$2:$A$4</c:f>
              <c:strCache>
                <c:ptCount val="3"/>
                <c:pt idx="0">
                  <c:v>Bajo</c:v>
                </c:pt>
                <c:pt idx="1">
                  <c:v>Medio</c:v>
                </c:pt>
                <c:pt idx="2">
                  <c:v>Alto</c:v>
                </c:pt>
              </c:strCache>
            </c:strRef>
          </c:cat>
          <c:val>
            <c:numRef>
              <c:f>'69'!$B$2:$B$4</c:f>
              <c:numCache>
                <c:formatCode>0.0%</c:formatCode>
                <c:ptCount val="3"/>
                <c:pt idx="0">
                  <c:v>0.24142241492122543</c:v>
                </c:pt>
                <c:pt idx="1">
                  <c:v>0.15848912907039692</c:v>
                </c:pt>
                <c:pt idx="2">
                  <c:v>0.11629360917412658</c:v>
                </c:pt>
              </c:numCache>
            </c:numRef>
          </c:val>
          <c:extLst xmlns:c16r2="http://schemas.microsoft.com/office/drawing/2015/06/chart">
            <c:ext xmlns:c16="http://schemas.microsoft.com/office/drawing/2014/chart" uri="{C3380CC4-5D6E-409C-BE32-E72D297353CC}">
              <c16:uniqueId val="{00000000-EE1E-4D72-9914-D3B5DD70BE4C}"/>
            </c:ext>
          </c:extLst>
        </c:ser>
        <c:ser>
          <c:idx val="1"/>
          <c:order val="1"/>
          <c:tx>
            <c:strRef>
              <c:f>'69'!$C$1</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'69'!$A$2:$A$4</c:f>
              <c:strCache>
                <c:ptCount val="3"/>
                <c:pt idx="0">
                  <c:v>Bajo</c:v>
                </c:pt>
                <c:pt idx="1">
                  <c:v>Medio</c:v>
                </c:pt>
                <c:pt idx="2">
                  <c:v>Alto</c:v>
                </c:pt>
              </c:strCache>
            </c:strRef>
          </c:cat>
          <c:val>
            <c:numRef>
              <c:f>'69'!$C$2:$C$4</c:f>
              <c:numCache>
                <c:formatCode>0.0%</c:formatCode>
                <c:ptCount val="3"/>
                <c:pt idx="0">
                  <c:v>0.27461425159347641</c:v>
                </c:pt>
                <c:pt idx="1">
                  <c:v>0.22212338501809889</c:v>
                </c:pt>
                <c:pt idx="2">
                  <c:v>0.13926755323454953</c:v>
                </c:pt>
              </c:numCache>
            </c:numRef>
          </c:val>
          <c:extLst xmlns:c16r2="http://schemas.microsoft.com/office/drawing/2015/06/chart">
            <c:ext xmlns:c16="http://schemas.microsoft.com/office/drawing/2014/chart" uri="{C3380CC4-5D6E-409C-BE32-E72D297353CC}">
              <c16:uniqueId val="{00000001-EE1E-4D72-9914-D3B5DD70BE4C}"/>
            </c:ext>
          </c:extLst>
        </c:ser>
        <c:ser>
          <c:idx val="2"/>
          <c:order val="2"/>
          <c:tx>
            <c:strRef>
              <c:f>'69'!$D$1</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'69'!$A$2:$A$4</c:f>
              <c:strCache>
                <c:ptCount val="3"/>
                <c:pt idx="0">
                  <c:v>Bajo</c:v>
                </c:pt>
                <c:pt idx="1">
                  <c:v>Medio</c:v>
                </c:pt>
                <c:pt idx="2">
                  <c:v>Alto</c:v>
                </c:pt>
              </c:strCache>
            </c:strRef>
          </c:cat>
          <c:val>
            <c:numRef>
              <c:f>'69'!$D$2:$D$4</c:f>
              <c:numCache>
                <c:formatCode>0.0%</c:formatCode>
                <c:ptCount val="3"/>
                <c:pt idx="0">
                  <c:v>0.4391048390214024</c:v>
                </c:pt>
                <c:pt idx="1">
                  <c:v>0.51429856448639122</c:v>
                </c:pt>
                <c:pt idx="2">
                  <c:v>0.55948931704907301</c:v>
                </c:pt>
              </c:numCache>
            </c:numRef>
          </c:val>
          <c:extLst xmlns:c16r2="http://schemas.microsoft.com/office/drawing/2015/06/chart">
            <c:ext xmlns:c16="http://schemas.microsoft.com/office/drawing/2014/chart" uri="{C3380CC4-5D6E-409C-BE32-E72D297353CC}">
              <c16:uniqueId val="{00000002-EE1E-4D72-9914-D3B5DD70BE4C}"/>
            </c:ext>
          </c:extLst>
        </c:ser>
        <c:ser>
          <c:idx val="3"/>
          <c:order val="3"/>
          <c:tx>
            <c:strRef>
              <c:f>'69'!$E$1</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'69'!$A$2:$A$4</c:f>
              <c:strCache>
                <c:ptCount val="3"/>
                <c:pt idx="0">
                  <c:v>Bajo</c:v>
                </c:pt>
                <c:pt idx="1">
                  <c:v>Medio</c:v>
                </c:pt>
                <c:pt idx="2">
                  <c:v>Alto</c:v>
                </c:pt>
              </c:strCache>
            </c:strRef>
          </c:cat>
          <c:val>
            <c:numRef>
              <c:f>'69'!$E$2:$E$4</c:f>
              <c:numCache>
                <c:formatCode>0.0%</c:formatCode>
                <c:ptCount val="3"/>
                <c:pt idx="0">
                  <c:v>4.4858494463892763E-2</c:v>
                </c:pt>
                <c:pt idx="1">
                  <c:v>0.10508892142511726</c:v>
                </c:pt>
                <c:pt idx="2">
                  <c:v>0.18494952054225025</c:v>
                </c:pt>
              </c:numCache>
            </c:numRef>
          </c:val>
          <c:extLst xmlns:c16r2="http://schemas.microsoft.com/office/drawing/2015/06/chart">
            <c:ext xmlns:c16="http://schemas.microsoft.com/office/drawing/2014/chart" uri="{C3380CC4-5D6E-409C-BE32-E72D297353CC}">
              <c16:uniqueId val="{00000000-4F11-41E1-AEC4-5CC60AF5E256}"/>
            </c:ext>
          </c:extLst>
        </c:ser>
        <c:dLbls/>
        <c:overlap val="100"/>
        <c:axId val="55414144"/>
        <c:axId val="55432320"/>
      </c:barChart>
      <c:catAx>
        <c:axId val="55414144"/>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5432320"/>
        <c:crosses val="autoZero"/>
        <c:auto val="1"/>
        <c:lblAlgn val="ctr"/>
        <c:lblOffset val="100"/>
      </c:catAx>
      <c:valAx>
        <c:axId val="55432320"/>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5414144"/>
        <c:crosses val="autoZero"/>
        <c:crossBetween val="between"/>
        <c:majorUnit val="0.1"/>
        <c:minorUnit val="2.0000000000000007E-2"/>
      </c:valAx>
    </c:plotArea>
    <c:legend>
      <c:legendPos val="r"/>
      <c:layout>
        <c:manualLayout>
          <c:xMode val="edge"/>
          <c:yMode val="edge"/>
          <c:x val="0.70059638954958747"/>
          <c:y val="0.31763921852581894"/>
          <c:w val="0.2491000460301783"/>
          <c:h val="0.24681658299510556"/>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'70'!$B$1</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'70'!$A$2:$A$4</c:f>
              <c:strCache>
                <c:ptCount val="3"/>
                <c:pt idx="0">
                  <c:v>Bajo</c:v>
                </c:pt>
                <c:pt idx="1">
                  <c:v>Medio</c:v>
                </c:pt>
                <c:pt idx="2">
                  <c:v>Alto</c:v>
                </c:pt>
              </c:strCache>
            </c:strRef>
          </c:cat>
          <c:val>
            <c:numRef>
              <c:f>'70'!$B$2:$B$4</c:f>
              <c:numCache>
                <c:formatCode>0.0%</c:formatCode>
                <c:ptCount val="3"/>
                <c:pt idx="0">
                  <c:v>0.52592030198419204</c:v>
                </c:pt>
                <c:pt idx="1">
                  <c:v>0.36299789139623789</c:v>
                </c:pt>
                <c:pt idx="2">
                  <c:v>0.22531915136459071</c:v>
                </c:pt>
              </c:numCache>
            </c:numRef>
          </c:val>
          <c:extLst xmlns:c16r2="http://schemas.microsoft.com/office/drawing/2015/06/chart">
            <c:ext xmlns:c16="http://schemas.microsoft.com/office/drawing/2014/chart" uri="{C3380CC4-5D6E-409C-BE32-E72D297353CC}">
              <c16:uniqueId val="{00000000-EE1E-4D72-9914-D3B5DD70BE4C}"/>
            </c:ext>
          </c:extLst>
        </c:ser>
        <c:ser>
          <c:idx val="1"/>
          <c:order val="1"/>
          <c:tx>
            <c:strRef>
              <c:f>'70'!$C$1</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'70'!$A$2:$A$4</c:f>
              <c:strCache>
                <c:ptCount val="3"/>
                <c:pt idx="0">
                  <c:v>Bajo</c:v>
                </c:pt>
                <c:pt idx="1">
                  <c:v>Medio</c:v>
                </c:pt>
                <c:pt idx="2">
                  <c:v>Alto</c:v>
                </c:pt>
              </c:strCache>
            </c:strRef>
          </c:cat>
          <c:val>
            <c:numRef>
              <c:f>'70'!$C$2:$C$4</c:f>
              <c:numCache>
                <c:formatCode>0.0%</c:formatCode>
                <c:ptCount val="3"/>
                <c:pt idx="0">
                  <c:v>0.31505828756778298</c:v>
                </c:pt>
                <c:pt idx="1">
                  <c:v>0.32101569375863448</c:v>
                </c:pt>
                <c:pt idx="2">
                  <c:v>0.2701167012001679</c:v>
                </c:pt>
              </c:numCache>
            </c:numRef>
          </c:val>
          <c:extLst xmlns:c16r2="http://schemas.microsoft.com/office/drawing/2015/06/chart">
            <c:ext xmlns:c16="http://schemas.microsoft.com/office/drawing/2014/chart" uri="{C3380CC4-5D6E-409C-BE32-E72D297353CC}">
              <c16:uniqueId val="{00000001-EE1E-4D72-9914-D3B5DD70BE4C}"/>
            </c:ext>
          </c:extLst>
        </c:ser>
        <c:ser>
          <c:idx val="2"/>
          <c:order val="2"/>
          <c:tx>
            <c:strRef>
              <c:f>'70'!$D$1</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'70'!$A$2:$A$4</c:f>
              <c:strCache>
                <c:ptCount val="3"/>
                <c:pt idx="0">
                  <c:v>Bajo</c:v>
                </c:pt>
                <c:pt idx="1">
                  <c:v>Medio</c:v>
                </c:pt>
                <c:pt idx="2">
                  <c:v>Alto</c:v>
                </c:pt>
              </c:strCache>
            </c:strRef>
          </c:cat>
          <c:val>
            <c:numRef>
              <c:f>'70'!$D$2:$D$4</c:f>
              <c:numCache>
                <c:formatCode>0.0%</c:formatCode>
                <c:ptCount val="3"/>
                <c:pt idx="0">
                  <c:v>0.14730418893182218</c:v>
                </c:pt>
                <c:pt idx="1">
                  <c:v>0.26954350908349084</c:v>
                </c:pt>
                <c:pt idx="2">
                  <c:v>0.37845773036710562</c:v>
                </c:pt>
              </c:numCache>
            </c:numRef>
          </c:val>
          <c:extLst xmlns:c16r2="http://schemas.microsoft.com/office/drawing/2015/06/chart">
            <c:ext xmlns:c16="http://schemas.microsoft.com/office/drawing/2014/chart" uri="{C3380CC4-5D6E-409C-BE32-E72D297353CC}">
              <c16:uniqueId val="{00000002-EE1E-4D72-9914-D3B5DD70BE4C}"/>
            </c:ext>
          </c:extLst>
        </c:ser>
        <c:ser>
          <c:idx val="3"/>
          <c:order val="3"/>
          <c:tx>
            <c:strRef>
              <c:f>'70'!$E$1</c:f>
              <c:strCache>
                <c:ptCount val="1"/>
                <c:pt idx="0">
                  <c:v>Avanzado</c:v>
                </c:pt>
              </c:strCache>
            </c:strRef>
          </c:tx>
          <c:spPr>
            <a:solidFill>
              <a:srgbClr val="00B0F0"/>
            </a:solidFill>
          </c:spPr>
          <c:dLbls>
            <c:dLbl>
              <c:idx val="0"/>
              <c:spPr>
                <a:noFill/>
                <a:ln>
                  <a:noFill/>
                </a:ln>
                <a:effectLst/>
              </c:spPr>
              <c:txPr>
                <a:bodyPr/>
                <a:lstStyle/>
                <a:p>
                  <a:pPr algn="ctr">
                    <a:defRPr lang="es-AR" sz="1200" b="1" i="0" u="none" strike="noStrike" kern="1200" baseline="0">
                      <a:solidFill>
                        <a:schemeClr val="tx1">
                          <a:lumMod val="75000"/>
                          <a:lumOff val="25000"/>
                        </a:schemeClr>
                      </a:solidFill>
                      <a:latin typeface="Gotham XNarrow Medium" charset="0"/>
                      <a:ea typeface="Gotham XNarrow Medium" charset="0"/>
                      <a:cs typeface="Gotham XNarrow Medium" charset="0"/>
                    </a:defRPr>
                  </a:pPr>
                  <a:endParaRPr lang="es-AR"/>
                </a:p>
              </c:txPr>
            </c:dLbl>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'70'!$A$2:$A$4</c:f>
              <c:strCache>
                <c:ptCount val="3"/>
                <c:pt idx="0">
                  <c:v>Bajo</c:v>
                </c:pt>
                <c:pt idx="1">
                  <c:v>Medio</c:v>
                </c:pt>
                <c:pt idx="2">
                  <c:v>Alto</c:v>
                </c:pt>
              </c:strCache>
            </c:strRef>
          </c:cat>
          <c:val>
            <c:numRef>
              <c:f>'70'!$E$2:$E$4</c:f>
              <c:numCache>
                <c:formatCode>0.0%</c:formatCode>
                <c:ptCount val="3"/>
                <c:pt idx="0">
                  <c:v>1.1717221516214358E-2</c:v>
                </c:pt>
                <c:pt idx="1">
                  <c:v>4.6442905761605847E-2</c:v>
                </c:pt>
                <c:pt idx="2">
                  <c:v>0.1261064170681491</c:v>
                </c:pt>
              </c:numCache>
            </c:numRef>
          </c:val>
          <c:extLst xmlns:c16r2="http://schemas.microsoft.com/office/drawing/2015/06/chart">
            <c:ext xmlns:c16="http://schemas.microsoft.com/office/drawing/2014/chart" uri="{C3380CC4-5D6E-409C-BE32-E72D297353CC}">
              <c16:uniqueId val="{00000000-34B8-42B7-9748-D66EF47BD1C7}"/>
            </c:ext>
          </c:extLst>
        </c:ser>
        <c:dLbls/>
        <c:overlap val="100"/>
        <c:axId val="47670400"/>
        <c:axId val="47671936"/>
      </c:barChart>
      <c:catAx>
        <c:axId val="47670400"/>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47671936"/>
        <c:crosses val="autoZero"/>
        <c:auto val="1"/>
        <c:lblAlgn val="ctr"/>
        <c:lblOffset val="100"/>
      </c:catAx>
      <c:valAx>
        <c:axId val="47671936"/>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47670400"/>
        <c:crosses val="autoZero"/>
        <c:crossBetween val="between"/>
        <c:majorUnit val="0.1"/>
        <c:minorUnit val="2.0000000000000007E-2"/>
      </c:valAx>
    </c:plotArea>
    <c:legend>
      <c:legendPos val="r"/>
      <c:layout>
        <c:manualLayout>
          <c:xMode val="edge"/>
          <c:yMode val="edge"/>
          <c:x val="0.70059638954958747"/>
          <c:y val="0.31763921852581894"/>
          <c:w val="0.2491000460301783"/>
          <c:h val="0.24681658299510556"/>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42.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'71'!$B$1</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'71'!$A$2:$A$4</c:f>
              <c:strCache>
                <c:ptCount val="3"/>
                <c:pt idx="0">
                  <c:v>Bajo</c:v>
                </c:pt>
                <c:pt idx="1">
                  <c:v>Medio</c:v>
                </c:pt>
                <c:pt idx="2">
                  <c:v>Alto</c:v>
                </c:pt>
              </c:strCache>
            </c:strRef>
          </c:cat>
          <c:val>
            <c:numRef>
              <c:f>'71'!$B$2:$B$4</c:f>
              <c:numCache>
                <c:formatCode>0.0%</c:formatCode>
                <c:ptCount val="3"/>
                <c:pt idx="0">
                  <c:v>0.17740949855645788</c:v>
                </c:pt>
                <c:pt idx="1">
                  <c:v>0.12379016866254684</c:v>
                </c:pt>
                <c:pt idx="2">
                  <c:v>8.3999860206048882E-2</c:v>
                </c:pt>
              </c:numCache>
            </c:numRef>
          </c:val>
          <c:extLst xmlns:c16r2="http://schemas.microsoft.com/office/drawing/2015/06/chart">
            <c:ext xmlns:c16="http://schemas.microsoft.com/office/drawing/2014/chart" uri="{C3380CC4-5D6E-409C-BE32-E72D297353CC}">
              <c16:uniqueId val="{00000000-EE1E-4D72-9914-D3B5DD70BE4C}"/>
            </c:ext>
          </c:extLst>
        </c:ser>
        <c:ser>
          <c:idx val="1"/>
          <c:order val="1"/>
          <c:tx>
            <c:strRef>
              <c:f>'71'!$C$1</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'71'!$A$2:$A$4</c:f>
              <c:strCache>
                <c:ptCount val="3"/>
                <c:pt idx="0">
                  <c:v>Bajo</c:v>
                </c:pt>
                <c:pt idx="1">
                  <c:v>Medio</c:v>
                </c:pt>
                <c:pt idx="2">
                  <c:v>Alto</c:v>
                </c:pt>
              </c:strCache>
            </c:strRef>
          </c:cat>
          <c:val>
            <c:numRef>
              <c:f>'71'!$C$2:$C$4</c:f>
              <c:numCache>
                <c:formatCode>0.0%</c:formatCode>
                <c:ptCount val="3"/>
                <c:pt idx="0">
                  <c:v>0.24842034726551546</c:v>
                </c:pt>
                <c:pt idx="1">
                  <c:v>0.17802665557559283</c:v>
                </c:pt>
                <c:pt idx="2">
                  <c:v>0.11458489428215608</c:v>
                </c:pt>
              </c:numCache>
            </c:numRef>
          </c:val>
          <c:extLst xmlns:c16r2="http://schemas.microsoft.com/office/drawing/2015/06/chart">
            <c:ext xmlns:c16="http://schemas.microsoft.com/office/drawing/2014/chart" uri="{C3380CC4-5D6E-409C-BE32-E72D297353CC}">
              <c16:uniqueId val="{00000001-EE1E-4D72-9914-D3B5DD70BE4C}"/>
            </c:ext>
          </c:extLst>
        </c:ser>
        <c:ser>
          <c:idx val="2"/>
          <c:order val="2"/>
          <c:tx>
            <c:strRef>
              <c:f>'71'!$D$1</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'71'!$A$2:$A$4</c:f>
              <c:strCache>
                <c:ptCount val="3"/>
                <c:pt idx="0">
                  <c:v>Bajo</c:v>
                </c:pt>
                <c:pt idx="1">
                  <c:v>Medio</c:v>
                </c:pt>
                <c:pt idx="2">
                  <c:v>Alto</c:v>
                </c:pt>
              </c:strCache>
            </c:strRef>
          </c:cat>
          <c:val>
            <c:numRef>
              <c:f>'71'!$D$2:$D$4</c:f>
              <c:numCache>
                <c:formatCode>0.0%</c:formatCode>
                <c:ptCount val="3"/>
                <c:pt idx="0">
                  <c:v>0.5385406937997832</c:v>
                </c:pt>
                <c:pt idx="1">
                  <c:v>0.60518727985548215</c:v>
                </c:pt>
                <c:pt idx="2">
                  <c:v>0.60045309631507682</c:v>
                </c:pt>
              </c:numCache>
            </c:numRef>
          </c:val>
          <c:extLst xmlns:c16r2="http://schemas.microsoft.com/office/drawing/2015/06/chart">
            <c:ext xmlns:c16="http://schemas.microsoft.com/office/drawing/2014/chart" uri="{C3380CC4-5D6E-409C-BE32-E72D297353CC}">
              <c16:uniqueId val="{00000002-EE1E-4D72-9914-D3B5DD70BE4C}"/>
            </c:ext>
          </c:extLst>
        </c:ser>
        <c:ser>
          <c:idx val="3"/>
          <c:order val="3"/>
          <c:tx>
            <c:strRef>
              <c:f>'71'!$E$1</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'71'!$A$2:$A$4</c:f>
              <c:strCache>
                <c:ptCount val="3"/>
                <c:pt idx="0">
                  <c:v>Bajo</c:v>
                </c:pt>
                <c:pt idx="1">
                  <c:v>Medio</c:v>
                </c:pt>
                <c:pt idx="2">
                  <c:v>Alto</c:v>
                </c:pt>
              </c:strCache>
            </c:strRef>
          </c:cat>
          <c:val>
            <c:numRef>
              <c:f>'71'!$E$2:$E$4</c:f>
              <c:numCache>
                <c:formatCode>0.0%</c:formatCode>
                <c:ptCount val="3"/>
                <c:pt idx="0">
                  <c:v>3.5629460378241343E-2</c:v>
                </c:pt>
                <c:pt idx="1">
                  <c:v>9.2995895906381021E-2</c:v>
                </c:pt>
                <c:pt idx="2">
                  <c:v>0.20096214919672345</c:v>
                </c:pt>
              </c:numCache>
            </c:numRef>
          </c:val>
          <c:extLst xmlns:c16r2="http://schemas.microsoft.com/office/drawing/2015/06/chart">
            <c:ext xmlns:c16="http://schemas.microsoft.com/office/drawing/2014/chart" uri="{C3380CC4-5D6E-409C-BE32-E72D297353CC}">
              <c16:uniqueId val="{00000000-2945-40E0-BA4D-AEF7E4C05A47}"/>
            </c:ext>
          </c:extLst>
        </c:ser>
        <c:dLbls/>
        <c:overlap val="100"/>
        <c:axId val="51884800"/>
        <c:axId val="51886336"/>
      </c:barChart>
      <c:catAx>
        <c:axId val="51884800"/>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1886336"/>
        <c:crosses val="autoZero"/>
        <c:auto val="1"/>
        <c:lblAlgn val="ctr"/>
        <c:lblOffset val="100"/>
      </c:catAx>
      <c:valAx>
        <c:axId val="51886336"/>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1884800"/>
        <c:crosses val="autoZero"/>
        <c:crossBetween val="between"/>
        <c:majorUnit val="0.1"/>
        <c:minorUnit val="2.0000000000000007E-2"/>
      </c:valAx>
    </c:plotArea>
    <c:legend>
      <c:legendPos val="r"/>
      <c:layout>
        <c:manualLayout>
          <c:xMode val="edge"/>
          <c:yMode val="edge"/>
          <c:x val="0.70059638954958747"/>
          <c:y val="0.31763921852581894"/>
          <c:w val="0.2491000460301783"/>
          <c:h val="0.24681658299510556"/>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43.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'72'!$B$1</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'72'!$A$2:$A$4</c:f>
              <c:strCache>
                <c:ptCount val="3"/>
                <c:pt idx="0">
                  <c:v>Bajo</c:v>
                </c:pt>
                <c:pt idx="1">
                  <c:v>Medio</c:v>
                </c:pt>
                <c:pt idx="2">
                  <c:v>Alto</c:v>
                </c:pt>
              </c:strCache>
            </c:strRef>
          </c:cat>
          <c:val>
            <c:numRef>
              <c:f>'72'!$B$2:$B$4</c:f>
              <c:numCache>
                <c:formatCode>0.0%</c:formatCode>
                <c:ptCount val="3"/>
                <c:pt idx="0">
                  <c:v>0.22298759295310075</c:v>
                </c:pt>
                <c:pt idx="1">
                  <c:v>0.15737969147286707</c:v>
                </c:pt>
                <c:pt idx="2">
                  <c:v>0.11128417507986457</c:v>
                </c:pt>
              </c:numCache>
            </c:numRef>
          </c:val>
          <c:extLst xmlns:c16r2="http://schemas.microsoft.com/office/drawing/2015/06/chart">
            <c:ext xmlns:c16="http://schemas.microsoft.com/office/drawing/2014/chart" uri="{C3380CC4-5D6E-409C-BE32-E72D297353CC}">
              <c16:uniqueId val="{00000000-EE1E-4D72-9914-D3B5DD70BE4C}"/>
            </c:ext>
          </c:extLst>
        </c:ser>
        <c:ser>
          <c:idx val="1"/>
          <c:order val="1"/>
          <c:tx>
            <c:strRef>
              <c:f>'72'!$C$1</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'72'!$A$2:$A$4</c:f>
              <c:strCache>
                <c:ptCount val="3"/>
                <c:pt idx="0">
                  <c:v>Bajo</c:v>
                </c:pt>
                <c:pt idx="1">
                  <c:v>Medio</c:v>
                </c:pt>
                <c:pt idx="2">
                  <c:v>Alto</c:v>
                </c:pt>
              </c:strCache>
            </c:strRef>
          </c:cat>
          <c:val>
            <c:numRef>
              <c:f>'72'!$C$2:$C$4</c:f>
              <c:numCache>
                <c:formatCode>0.0%</c:formatCode>
                <c:ptCount val="3"/>
                <c:pt idx="0">
                  <c:v>0.29266017443891362</c:v>
                </c:pt>
                <c:pt idx="1">
                  <c:v>0.214207287023817</c:v>
                </c:pt>
                <c:pt idx="2">
                  <c:v>0.12843593154851371</c:v>
                </c:pt>
              </c:numCache>
            </c:numRef>
          </c:val>
          <c:extLst xmlns:c16r2="http://schemas.microsoft.com/office/drawing/2015/06/chart">
            <c:ext xmlns:c16="http://schemas.microsoft.com/office/drawing/2014/chart" uri="{C3380CC4-5D6E-409C-BE32-E72D297353CC}">
              <c16:uniqueId val="{00000001-EE1E-4D72-9914-D3B5DD70BE4C}"/>
            </c:ext>
          </c:extLst>
        </c:ser>
        <c:ser>
          <c:idx val="2"/>
          <c:order val="2"/>
          <c:tx>
            <c:strRef>
              <c:f>'72'!$D$1</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'72'!$A$2:$A$4</c:f>
              <c:strCache>
                <c:ptCount val="3"/>
                <c:pt idx="0">
                  <c:v>Bajo</c:v>
                </c:pt>
                <c:pt idx="1">
                  <c:v>Medio</c:v>
                </c:pt>
                <c:pt idx="2">
                  <c:v>Alto</c:v>
                </c:pt>
              </c:strCache>
            </c:strRef>
          </c:cat>
          <c:val>
            <c:numRef>
              <c:f>'72'!$D$2:$D$4</c:f>
              <c:numCache>
                <c:formatCode>0.0%</c:formatCode>
                <c:ptCount val="3"/>
                <c:pt idx="0">
                  <c:v>0.29523241971200392</c:v>
                </c:pt>
                <c:pt idx="1">
                  <c:v>0.28067133586219029</c:v>
                </c:pt>
                <c:pt idx="2">
                  <c:v>0.22525477625040355</c:v>
                </c:pt>
              </c:numCache>
            </c:numRef>
          </c:val>
          <c:extLst xmlns:c16r2="http://schemas.microsoft.com/office/drawing/2015/06/chart">
            <c:ext xmlns:c16="http://schemas.microsoft.com/office/drawing/2014/chart" uri="{C3380CC4-5D6E-409C-BE32-E72D297353CC}">
              <c16:uniqueId val="{00000002-EE1E-4D72-9914-D3B5DD70BE4C}"/>
            </c:ext>
          </c:extLst>
        </c:ser>
        <c:ser>
          <c:idx val="3"/>
          <c:order val="3"/>
          <c:tx>
            <c:strRef>
              <c:f>'72'!$E$1</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'72'!$A$2:$A$4</c:f>
              <c:strCache>
                <c:ptCount val="3"/>
                <c:pt idx="0">
                  <c:v>Bajo</c:v>
                </c:pt>
                <c:pt idx="1">
                  <c:v>Medio</c:v>
                </c:pt>
                <c:pt idx="2">
                  <c:v>Alto</c:v>
                </c:pt>
              </c:strCache>
            </c:strRef>
          </c:cat>
          <c:val>
            <c:numRef>
              <c:f>'72'!$E$2:$E$4</c:f>
              <c:numCache>
                <c:formatCode>0.0%</c:formatCode>
                <c:ptCount val="3"/>
                <c:pt idx="0">
                  <c:v>0.1891198128959917</c:v>
                </c:pt>
                <c:pt idx="1">
                  <c:v>0.34774168564110647</c:v>
                </c:pt>
                <c:pt idx="2">
                  <c:v>0.53502511712121215</c:v>
                </c:pt>
              </c:numCache>
            </c:numRef>
          </c:val>
          <c:extLst xmlns:c16r2="http://schemas.microsoft.com/office/drawing/2015/06/chart">
            <c:ext xmlns:c16="http://schemas.microsoft.com/office/drawing/2014/chart" uri="{C3380CC4-5D6E-409C-BE32-E72D297353CC}">
              <c16:uniqueId val="{00000000-901C-42BF-B246-CA5B765F7099}"/>
            </c:ext>
          </c:extLst>
        </c:ser>
        <c:dLbls/>
        <c:overlap val="100"/>
        <c:axId val="52178304"/>
        <c:axId val="52184192"/>
      </c:barChart>
      <c:catAx>
        <c:axId val="52178304"/>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2184192"/>
        <c:crosses val="autoZero"/>
        <c:auto val="1"/>
        <c:lblAlgn val="ctr"/>
        <c:lblOffset val="100"/>
      </c:catAx>
      <c:valAx>
        <c:axId val="52184192"/>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2178304"/>
        <c:crosses val="autoZero"/>
        <c:crossBetween val="between"/>
        <c:majorUnit val="0.1"/>
        <c:minorUnit val="2.0000000000000007E-2"/>
      </c:valAx>
    </c:plotArea>
    <c:legend>
      <c:legendPos val="r"/>
      <c:layout>
        <c:manualLayout>
          <c:xMode val="edge"/>
          <c:yMode val="edge"/>
          <c:x val="0.70059638954958747"/>
          <c:y val="0.31763921852581894"/>
          <c:w val="0.2491000460301783"/>
          <c:h val="0.24681658299510556"/>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44.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'73'!$B$1</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'73'!$A$2:$A$4</c:f>
              <c:strCache>
                <c:ptCount val="3"/>
                <c:pt idx="0">
                  <c:v>Bajo</c:v>
                </c:pt>
                <c:pt idx="1">
                  <c:v>Medio</c:v>
                </c:pt>
                <c:pt idx="2">
                  <c:v>Alto</c:v>
                </c:pt>
              </c:strCache>
            </c:strRef>
          </c:cat>
          <c:val>
            <c:numRef>
              <c:f>'73'!$B$2:$B$4</c:f>
              <c:numCache>
                <c:formatCode>0.0%</c:formatCode>
                <c:ptCount val="3"/>
                <c:pt idx="0">
                  <c:v>0.16662373059735172</c:v>
                </c:pt>
                <c:pt idx="1">
                  <c:v>0.11360730244753289</c:v>
                </c:pt>
                <c:pt idx="2">
                  <c:v>5.0984069714337402E-2</c:v>
                </c:pt>
              </c:numCache>
            </c:numRef>
          </c:val>
          <c:extLst xmlns:c16r2="http://schemas.microsoft.com/office/drawing/2015/06/chart">
            <c:ext xmlns:c16="http://schemas.microsoft.com/office/drawing/2014/chart" uri="{C3380CC4-5D6E-409C-BE32-E72D297353CC}">
              <c16:uniqueId val="{00000000-EE1E-4D72-9914-D3B5DD70BE4C}"/>
            </c:ext>
          </c:extLst>
        </c:ser>
        <c:ser>
          <c:idx val="1"/>
          <c:order val="1"/>
          <c:tx>
            <c:strRef>
              <c:f>'73'!$C$1</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'73'!$A$2:$A$4</c:f>
              <c:strCache>
                <c:ptCount val="3"/>
                <c:pt idx="0">
                  <c:v>Bajo</c:v>
                </c:pt>
                <c:pt idx="1">
                  <c:v>Medio</c:v>
                </c:pt>
                <c:pt idx="2">
                  <c:v>Alto</c:v>
                </c:pt>
              </c:strCache>
            </c:strRef>
          </c:cat>
          <c:val>
            <c:numRef>
              <c:f>'73'!$C$2:$C$4</c:f>
              <c:numCache>
                <c:formatCode>0.0%</c:formatCode>
                <c:ptCount val="3"/>
                <c:pt idx="0">
                  <c:v>0.23240129509989169</c:v>
                </c:pt>
                <c:pt idx="1">
                  <c:v>0.17258107824855312</c:v>
                </c:pt>
                <c:pt idx="2">
                  <c:v>8.1312969169025098E-2</c:v>
                </c:pt>
              </c:numCache>
            </c:numRef>
          </c:val>
          <c:extLst xmlns:c16r2="http://schemas.microsoft.com/office/drawing/2015/06/chart">
            <c:ext xmlns:c16="http://schemas.microsoft.com/office/drawing/2014/chart" uri="{C3380CC4-5D6E-409C-BE32-E72D297353CC}">
              <c16:uniqueId val="{00000001-EE1E-4D72-9914-D3B5DD70BE4C}"/>
            </c:ext>
          </c:extLst>
        </c:ser>
        <c:ser>
          <c:idx val="2"/>
          <c:order val="2"/>
          <c:tx>
            <c:strRef>
              <c:f>'73'!$D$1</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'73'!$A$2:$A$4</c:f>
              <c:strCache>
                <c:ptCount val="3"/>
                <c:pt idx="0">
                  <c:v>Bajo</c:v>
                </c:pt>
                <c:pt idx="1">
                  <c:v>Medio</c:v>
                </c:pt>
                <c:pt idx="2">
                  <c:v>Alto</c:v>
                </c:pt>
              </c:strCache>
            </c:strRef>
          </c:cat>
          <c:val>
            <c:numRef>
              <c:f>'73'!$D$2:$D$4</c:f>
              <c:numCache>
                <c:formatCode>0.0%</c:formatCode>
                <c:ptCount val="3"/>
                <c:pt idx="0">
                  <c:v>0.39102551534399321</c:v>
                </c:pt>
                <c:pt idx="1">
                  <c:v>0.39644611668937452</c:v>
                </c:pt>
                <c:pt idx="2">
                  <c:v>0.26831908007318178</c:v>
                </c:pt>
              </c:numCache>
            </c:numRef>
          </c:val>
          <c:extLst xmlns:c16r2="http://schemas.microsoft.com/office/drawing/2015/06/chart">
            <c:ext xmlns:c16="http://schemas.microsoft.com/office/drawing/2014/chart" uri="{C3380CC4-5D6E-409C-BE32-E72D297353CC}">
              <c16:uniqueId val="{00000002-EE1E-4D72-9914-D3B5DD70BE4C}"/>
            </c:ext>
          </c:extLst>
        </c:ser>
        <c:ser>
          <c:idx val="3"/>
          <c:order val="3"/>
          <c:tx>
            <c:strRef>
              <c:f>'73'!$E$1</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'73'!$A$2:$A$4</c:f>
              <c:strCache>
                <c:ptCount val="3"/>
                <c:pt idx="0">
                  <c:v>Bajo</c:v>
                </c:pt>
                <c:pt idx="1">
                  <c:v>Medio</c:v>
                </c:pt>
                <c:pt idx="2">
                  <c:v>Alto</c:v>
                </c:pt>
              </c:strCache>
            </c:strRef>
          </c:cat>
          <c:val>
            <c:numRef>
              <c:f>'73'!$E$2:$E$4</c:f>
              <c:numCache>
                <c:formatCode>0.0%</c:formatCode>
                <c:ptCount val="3"/>
                <c:pt idx="0">
                  <c:v>0.20994945895875208</c:v>
                </c:pt>
                <c:pt idx="1">
                  <c:v>0.31736550261459984</c:v>
                </c:pt>
                <c:pt idx="2">
                  <c:v>0.59938388104346407</c:v>
                </c:pt>
              </c:numCache>
            </c:numRef>
          </c:val>
          <c:extLst xmlns:c16r2="http://schemas.microsoft.com/office/drawing/2015/06/chart">
            <c:ext xmlns:c16="http://schemas.microsoft.com/office/drawing/2014/chart" uri="{C3380CC4-5D6E-409C-BE32-E72D297353CC}">
              <c16:uniqueId val="{00000000-8801-4443-92D4-939E46FFE256}"/>
            </c:ext>
          </c:extLst>
        </c:ser>
        <c:dLbls/>
        <c:overlap val="100"/>
        <c:axId val="52517120"/>
        <c:axId val="52523008"/>
      </c:barChart>
      <c:catAx>
        <c:axId val="52517120"/>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2523008"/>
        <c:crosses val="autoZero"/>
        <c:auto val="1"/>
        <c:lblAlgn val="ctr"/>
        <c:lblOffset val="100"/>
      </c:catAx>
      <c:valAx>
        <c:axId val="52523008"/>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2517120"/>
        <c:crosses val="autoZero"/>
        <c:crossBetween val="between"/>
        <c:majorUnit val="0.1"/>
        <c:minorUnit val="2.0000000000000007E-2"/>
      </c:valAx>
    </c:plotArea>
    <c:legend>
      <c:legendPos val="r"/>
      <c:layout>
        <c:manualLayout>
          <c:xMode val="edge"/>
          <c:yMode val="edge"/>
          <c:x val="0.70059638954958747"/>
          <c:y val="0.31763921852581894"/>
          <c:w val="0.2491000460301783"/>
          <c:h val="0.24681658299510556"/>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45.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60325668750573092"/>
          <c:h val="0.71786593277883481"/>
        </c:manualLayout>
      </c:layout>
      <c:barChart>
        <c:barDir val="col"/>
        <c:grouping val="percentStacked"/>
        <c:ser>
          <c:idx val="0"/>
          <c:order val="0"/>
          <c:tx>
            <c:strRef>
              <c:f>'74'!$B$1</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'74'!$A$2:$A$4</c:f>
              <c:strCache>
                <c:ptCount val="3"/>
                <c:pt idx="0">
                  <c:v>Bajo</c:v>
                </c:pt>
                <c:pt idx="1">
                  <c:v>Medio</c:v>
                </c:pt>
                <c:pt idx="2">
                  <c:v>Alto</c:v>
                </c:pt>
              </c:strCache>
            </c:strRef>
          </c:cat>
          <c:val>
            <c:numRef>
              <c:f>'74'!$B$2:$B$4</c:f>
              <c:numCache>
                <c:formatCode>0.0%</c:formatCode>
                <c:ptCount val="3"/>
                <c:pt idx="0">
                  <c:v>0.20814779805006323</c:v>
                </c:pt>
                <c:pt idx="1">
                  <c:v>0.14917910958105293</c:v>
                </c:pt>
                <c:pt idx="2">
                  <c:v>5.9518454563958031E-2</c:v>
                </c:pt>
              </c:numCache>
            </c:numRef>
          </c:val>
          <c:extLst xmlns:c16r2="http://schemas.microsoft.com/office/drawing/2015/06/chart">
            <c:ext xmlns:c16="http://schemas.microsoft.com/office/drawing/2014/chart" uri="{C3380CC4-5D6E-409C-BE32-E72D297353CC}">
              <c16:uniqueId val="{00000000-EE1E-4D72-9914-D3B5DD70BE4C}"/>
            </c:ext>
          </c:extLst>
        </c:ser>
        <c:ser>
          <c:idx val="1"/>
          <c:order val="1"/>
          <c:tx>
            <c:strRef>
              <c:f>'74'!$C$1</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'74'!$A$2:$A$4</c:f>
              <c:strCache>
                <c:ptCount val="3"/>
                <c:pt idx="0">
                  <c:v>Bajo</c:v>
                </c:pt>
                <c:pt idx="1">
                  <c:v>Medio</c:v>
                </c:pt>
                <c:pt idx="2">
                  <c:v>Alto</c:v>
                </c:pt>
              </c:strCache>
            </c:strRef>
          </c:cat>
          <c:val>
            <c:numRef>
              <c:f>'74'!$C$2:$C$4</c:f>
              <c:numCache>
                <c:formatCode>0.0%</c:formatCode>
                <c:ptCount val="3"/>
                <c:pt idx="0">
                  <c:v>0.28328561771225103</c:v>
                </c:pt>
                <c:pt idx="1">
                  <c:v>0.23893839612383289</c:v>
                </c:pt>
                <c:pt idx="2">
                  <c:v>0.12658162537381748</c:v>
                </c:pt>
              </c:numCache>
            </c:numRef>
          </c:val>
          <c:extLst xmlns:c16r2="http://schemas.microsoft.com/office/drawing/2015/06/chart">
            <c:ext xmlns:c16="http://schemas.microsoft.com/office/drawing/2014/chart" uri="{C3380CC4-5D6E-409C-BE32-E72D297353CC}">
              <c16:uniqueId val="{00000001-EE1E-4D72-9914-D3B5DD70BE4C}"/>
            </c:ext>
          </c:extLst>
        </c:ser>
        <c:ser>
          <c:idx val="2"/>
          <c:order val="2"/>
          <c:tx>
            <c:strRef>
              <c:f>'74'!$D$1</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'74'!$A$2:$A$4</c:f>
              <c:strCache>
                <c:ptCount val="3"/>
                <c:pt idx="0">
                  <c:v>Bajo</c:v>
                </c:pt>
                <c:pt idx="1">
                  <c:v>Medio</c:v>
                </c:pt>
                <c:pt idx="2">
                  <c:v>Alto</c:v>
                </c:pt>
              </c:strCache>
            </c:strRef>
          </c:cat>
          <c:val>
            <c:numRef>
              <c:f>'74'!$D$2:$D$4</c:f>
              <c:numCache>
                <c:formatCode>0.0%</c:formatCode>
                <c:ptCount val="3"/>
                <c:pt idx="0">
                  <c:v>0.38933463002226432</c:v>
                </c:pt>
                <c:pt idx="1">
                  <c:v>0.42899327282984695</c:v>
                </c:pt>
                <c:pt idx="2">
                  <c:v>0.42434215610297915</c:v>
                </c:pt>
              </c:numCache>
            </c:numRef>
          </c:val>
          <c:extLst xmlns:c16r2="http://schemas.microsoft.com/office/drawing/2015/06/chart">
            <c:ext xmlns:c16="http://schemas.microsoft.com/office/drawing/2014/chart" uri="{C3380CC4-5D6E-409C-BE32-E72D297353CC}">
              <c16:uniqueId val="{00000002-EE1E-4D72-9914-D3B5DD70BE4C}"/>
            </c:ext>
          </c:extLst>
        </c:ser>
        <c:ser>
          <c:idx val="3"/>
          <c:order val="3"/>
          <c:tx>
            <c:strRef>
              <c:f>'74'!$E$1</c:f>
              <c:strCache>
                <c:ptCount val="1"/>
                <c:pt idx="0">
                  <c:v>Avanzado</c:v>
                </c:pt>
              </c:strCache>
            </c:strRef>
          </c:tx>
          <c:spPr>
            <a:solidFill>
              <a:srgbClr val="00B0F0"/>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'74'!$A$2:$A$4</c:f>
              <c:strCache>
                <c:ptCount val="3"/>
                <c:pt idx="0">
                  <c:v>Bajo</c:v>
                </c:pt>
                <c:pt idx="1">
                  <c:v>Medio</c:v>
                </c:pt>
                <c:pt idx="2">
                  <c:v>Alto</c:v>
                </c:pt>
              </c:strCache>
            </c:strRef>
          </c:cat>
          <c:val>
            <c:numRef>
              <c:f>'74'!$E$2:$E$4</c:f>
              <c:numCache>
                <c:formatCode>0.0%</c:formatCode>
                <c:ptCount val="3"/>
                <c:pt idx="0">
                  <c:v>0.11923195421540742</c:v>
                </c:pt>
                <c:pt idx="1">
                  <c:v>0.182889221465216</c:v>
                </c:pt>
                <c:pt idx="2">
                  <c:v>0.3895577639592322</c:v>
                </c:pt>
              </c:numCache>
            </c:numRef>
          </c:val>
          <c:extLst xmlns:c16r2="http://schemas.microsoft.com/office/drawing/2015/06/chart">
            <c:ext xmlns:c16="http://schemas.microsoft.com/office/drawing/2014/chart" uri="{C3380CC4-5D6E-409C-BE32-E72D297353CC}">
              <c16:uniqueId val="{00000000-B599-4DCD-8085-D74B86746A04}"/>
            </c:ext>
          </c:extLst>
        </c:ser>
        <c:dLbls/>
        <c:overlap val="100"/>
        <c:axId val="52798592"/>
        <c:axId val="52800128"/>
      </c:barChart>
      <c:catAx>
        <c:axId val="52798592"/>
        <c:scaling>
          <c:orientation val="minMax"/>
        </c:scaling>
        <c:axPos val="b"/>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2800128"/>
        <c:crosses val="autoZero"/>
        <c:auto val="1"/>
        <c:lblAlgn val="ctr"/>
        <c:lblOffset val="100"/>
      </c:catAx>
      <c:valAx>
        <c:axId val="52800128"/>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2798592"/>
        <c:crosses val="autoZero"/>
        <c:crossBetween val="between"/>
        <c:majorUnit val="0.1"/>
        <c:minorUnit val="2.0000000000000007E-2"/>
      </c:valAx>
    </c:plotArea>
    <c:legend>
      <c:legendPos val="r"/>
      <c:layout>
        <c:manualLayout>
          <c:xMode val="edge"/>
          <c:yMode val="edge"/>
          <c:x val="0.70059638954958747"/>
          <c:y val="0.31763921852581894"/>
          <c:w val="0.2491000460301783"/>
          <c:h val="0.24681658299510556"/>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46.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barChart>
        <c:barDir val="bar"/>
        <c:grouping val="percentStacked"/>
        <c:ser>
          <c:idx val="0"/>
          <c:order val="0"/>
          <c:tx>
            <c:strRef>
              <c:f>'6'!$B$2</c:f>
              <c:strCache>
                <c:ptCount val="1"/>
                <c:pt idx="0">
                  <c:v>Estatal</c:v>
                </c:pt>
              </c:strCache>
            </c:strRef>
          </c:tx>
          <c:spPr>
            <a:solidFill>
              <a:srgbClr val="00B0F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'6'!$A$3:$A$5</c:f>
              <c:strCache>
                <c:ptCount val="3"/>
                <c:pt idx="0">
                  <c:v>Bajo</c:v>
                </c:pt>
                <c:pt idx="1">
                  <c:v>Medio</c:v>
                </c:pt>
                <c:pt idx="2">
                  <c:v>Alto</c:v>
                </c:pt>
              </c:strCache>
            </c:strRef>
          </c:cat>
          <c:val>
            <c:numRef>
              <c:f>'6'!$B$3:$B$5</c:f>
              <c:numCache>
                <c:formatCode>0%</c:formatCode>
                <c:ptCount val="3"/>
                <c:pt idx="0">
                  <c:v>0.94590889156201041</c:v>
                </c:pt>
                <c:pt idx="1">
                  <c:v>0.7277151766543174</c:v>
                </c:pt>
                <c:pt idx="2">
                  <c:v>0.36332688654116624</c:v>
                </c:pt>
              </c:numCache>
            </c:numRef>
          </c:val>
          <c:extLst xmlns:c16r2="http://schemas.microsoft.com/office/drawing/2015/06/chart">
            <c:ext xmlns:c16="http://schemas.microsoft.com/office/drawing/2014/chart" uri="{C3380CC4-5D6E-409C-BE32-E72D297353CC}">
              <c16:uniqueId val="{00000000-89FD-473A-8F84-45004C83F4E6}"/>
            </c:ext>
          </c:extLst>
        </c:ser>
        <c:ser>
          <c:idx val="1"/>
          <c:order val="1"/>
          <c:tx>
            <c:strRef>
              <c:f>'6'!$C$2</c:f>
              <c:strCache>
                <c:ptCount val="1"/>
                <c:pt idx="0">
                  <c:v>Privada</c:v>
                </c:pt>
              </c:strCache>
            </c:strRef>
          </c:tx>
          <c:spPr>
            <a:solidFill>
              <a:srgbClr val="FF5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'6'!$A$3:$A$5</c:f>
              <c:strCache>
                <c:ptCount val="3"/>
                <c:pt idx="0">
                  <c:v>Bajo</c:v>
                </c:pt>
                <c:pt idx="1">
                  <c:v>Medio</c:v>
                </c:pt>
                <c:pt idx="2">
                  <c:v>Alto</c:v>
                </c:pt>
              </c:strCache>
            </c:strRef>
          </c:cat>
          <c:val>
            <c:numRef>
              <c:f>'6'!$C$3:$C$5</c:f>
              <c:numCache>
                <c:formatCode>0%</c:formatCode>
                <c:ptCount val="3"/>
                <c:pt idx="0">
                  <c:v>5.4091108437990233E-2</c:v>
                </c:pt>
                <c:pt idx="1">
                  <c:v>0.27228482334565901</c:v>
                </c:pt>
                <c:pt idx="2">
                  <c:v>0.63667311345883038</c:v>
                </c:pt>
              </c:numCache>
            </c:numRef>
          </c:val>
          <c:extLst xmlns:c16r2="http://schemas.microsoft.com/office/drawing/2015/06/chart">
            <c:ext xmlns:c16="http://schemas.microsoft.com/office/drawing/2014/chart" uri="{C3380CC4-5D6E-409C-BE32-E72D297353CC}">
              <c16:uniqueId val="{00000001-89FD-473A-8F84-45004C83F4E6}"/>
            </c:ext>
          </c:extLst>
        </c:ser>
        <c:dLbls/>
        <c:overlap val="100"/>
        <c:axId val="61951360"/>
        <c:axId val="61994112"/>
      </c:barChart>
      <c:catAx>
        <c:axId val="61951360"/>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61994112"/>
        <c:crosses val="autoZero"/>
        <c:auto val="1"/>
        <c:lblAlgn val="ctr"/>
        <c:lblOffset val="100"/>
      </c:catAx>
      <c:valAx>
        <c:axId val="61994112"/>
        <c:scaling>
          <c:orientation val="minMax"/>
        </c:scaling>
        <c:axPos val="t"/>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6195136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chart>
  <c:spPr>
    <a:noFill/>
    <a:ln>
      <a:noFill/>
    </a:ln>
    <a:effectLst/>
  </c:spPr>
  <c:txPr>
    <a:bodyPr/>
    <a:lstStyle/>
    <a:p>
      <a:pPr>
        <a:defRPr/>
      </a:pPr>
      <a:endParaRPr lang="es-AR"/>
    </a:p>
  </c:txPr>
  <c:externalData r:id="rId2"/>
</c:chartSpace>
</file>

<file path=ppt/charts/chart47.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barChart>
        <c:barDir val="bar"/>
        <c:grouping val="percentStacked"/>
        <c:ser>
          <c:idx val="0"/>
          <c:order val="0"/>
          <c:tx>
            <c:strRef>
              <c:f>'7'!$B$2</c:f>
              <c:strCache>
                <c:ptCount val="1"/>
                <c:pt idx="0">
                  <c:v>Estatal</c:v>
                </c:pt>
              </c:strCache>
            </c:strRef>
          </c:tx>
          <c:spPr>
            <a:solidFill>
              <a:srgbClr val="00B0F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'7'!$A$3:$A$5</c:f>
              <c:strCache>
                <c:ptCount val="3"/>
                <c:pt idx="0">
                  <c:v>Bajo</c:v>
                </c:pt>
                <c:pt idx="1">
                  <c:v>Medio</c:v>
                </c:pt>
                <c:pt idx="2">
                  <c:v>Alto</c:v>
                </c:pt>
              </c:strCache>
            </c:strRef>
          </c:cat>
          <c:val>
            <c:numRef>
              <c:f>'7'!$B$3:$B$5</c:f>
              <c:numCache>
                <c:formatCode>0%</c:formatCode>
                <c:ptCount val="3"/>
                <c:pt idx="0">
                  <c:v>0.96788120164735469</c:v>
                </c:pt>
                <c:pt idx="1">
                  <c:v>0.85344230240520114</c:v>
                </c:pt>
                <c:pt idx="2">
                  <c:v>0.50959768768940694</c:v>
                </c:pt>
              </c:numCache>
            </c:numRef>
          </c:val>
          <c:extLst xmlns:c16r2="http://schemas.microsoft.com/office/drawing/2015/06/chart">
            <c:ext xmlns:c16="http://schemas.microsoft.com/office/drawing/2014/chart" uri="{C3380CC4-5D6E-409C-BE32-E72D297353CC}">
              <c16:uniqueId val="{00000000-89FD-473A-8F84-45004C83F4E6}"/>
            </c:ext>
          </c:extLst>
        </c:ser>
        <c:ser>
          <c:idx val="1"/>
          <c:order val="1"/>
          <c:tx>
            <c:strRef>
              <c:f>'7'!$C$2</c:f>
              <c:strCache>
                <c:ptCount val="1"/>
                <c:pt idx="0">
                  <c:v>Privada</c:v>
                </c:pt>
              </c:strCache>
            </c:strRef>
          </c:tx>
          <c:spPr>
            <a:solidFill>
              <a:srgbClr val="FF5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'7'!$A$3:$A$5</c:f>
              <c:strCache>
                <c:ptCount val="3"/>
                <c:pt idx="0">
                  <c:v>Bajo</c:v>
                </c:pt>
                <c:pt idx="1">
                  <c:v>Medio</c:v>
                </c:pt>
                <c:pt idx="2">
                  <c:v>Alto</c:v>
                </c:pt>
              </c:strCache>
            </c:strRef>
          </c:cat>
          <c:val>
            <c:numRef>
              <c:f>'7'!$C$3:$C$5</c:f>
              <c:numCache>
                <c:formatCode>0%</c:formatCode>
                <c:ptCount val="3"/>
                <c:pt idx="0">
                  <c:v>3.2118798352646465E-2</c:v>
                </c:pt>
                <c:pt idx="1">
                  <c:v>0.14655769759479734</c:v>
                </c:pt>
                <c:pt idx="2">
                  <c:v>0.49040231231059689</c:v>
                </c:pt>
              </c:numCache>
            </c:numRef>
          </c:val>
          <c:extLst xmlns:c16r2="http://schemas.microsoft.com/office/drawing/2015/06/chart">
            <c:ext xmlns:c16="http://schemas.microsoft.com/office/drawing/2014/chart" uri="{C3380CC4-5D6E-409C-BE32-E72D297353CC}">
              <c16:uniqueId val="{00000001-89FD-473A-8F84-45004C83F4E6}"/>
            </c:ext>
          </c:extLst>
        </c:ser>
        <c:dLbls/>
        <c:overlap val="100"/>
        <c:axId val="62348288"/>
        <c:axId val="62354176"/>
      </c:barChart>
      <c:catAx>
        <c:axId val="62348288"/>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62354176"/>
        <c:crosses val="autoZero"/>
        <c:auto val="1"/>
        <c:lblAlgn val="ctr"/>
        <c:lblOffset val="100"/>
      </c:catAx>
      <c:valAx>
        <c:axId val="62354176"/>
        <c:scaling>
          <c:orientation val="minMax"/>
        </c:scaling>
        <c:axPos val="t"/>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6234828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chart>
  <c:spPr>
    <a:noFill/>
    <a:ln>
      <a:noFill/>
    </a:ln>
    <a:effectLst/>
  </c:spPr>
  <c:txPr>
    <a:bodyPr/>
    <a:lstStyle/>
    <a:p>
      <a:pPr>
        <a:defRPr/>
      </a:pPr>
      <a:endParaRPr lang="es-AR"/>
    </a:p>
  </c:txPr>
  <c:externalData r:id="rId2"/>
</c:chartSpace>
</file>

<file path=ppt/charts/chart48.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93036219937553533"/>
          <c:h val="0.64468300890871177"/>
        </c:manualLayout>
      </c:layout>
      <c:barChart>
        <c:barDir val="col"/>
        <c:grouping val="percentStacked"/>
        <c:ser>
          <c:idx val="0"/>
          <c:order val="0"/>
          <c:tx>
            <c:strRef>
              <c:f>Comparativo!$B$17</c:f>
              <c:strCache>
                <c:ptCount val="1"/>
                <c:pt idx="0">
                  <c:v>Por de bajo del nivel básico</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Comparativo!$A$24:$A$34</c:f>
              <c:strCache>
                <c:ptCount val="11"/>
                <c:pt idx="0">
                  <c:v>Lengua ONE 2013</c:v>
                </c:pt>
                <c:pt idx="1">
                  <c:v>Lengua Aprender</c:v>
                </c:pt>
                <c:pt idx="3">
                  <c:v>Matemática ONE 2013</c:v>
                </c:pt>
                <c:pt idx="4">
                  <c:v>Matemática Aprender</c:v>
                </c:pt>
                <c:pt idx="6">
                  <c:v>Ciencias sociales ONE 2013</c:v>
                </c:pt>
                <c:pt idx="7">
                  <c:v>Ciencias sociales Aprender</c:v>
                </c:pt>
                <c:pt idx="9">
                  <c:v>Ciencias naturales ONE 2013</c:v>
                </c:pt>
                <c:pt idx="10">
                  <c:v>Ciencias naturales Aprender</c:v>
                </c:pt>
              </c:strCache>
            </c:strRef>
          </c:cat>
          <c:val>
            <c:numRef>
              <c:f>Comparativo!$B$24:$B$34</c:f>
              <c:numCache>
                <c:formatCode>0.0</c:formatCode>
                <c:ptCount val="11"/>
                <c:pt idx="0">
                  <c:v>18.5</c:v>
                </c:pt>
                <c:pt idx="1">
                  <c:v>17.5</c:v>
                </c:pt>
                <c:pt idx="3">
                  <c:v>31.200000000000003</c:v>
                </c:pt>
                <c:pt idx="4">
                  <c:v>38.300000000000011</c:v>
                </c:pt>
                <c:pt idx="6">
                  <c:v>16.5</c:v>
                </c:pt>
                <c:pt idx="7">
                  <c:v>16.700000000000003</c:v>
                </c:pt>
                <c:pt idx="9">
                  <c:v>11.900000000000006</c:v>
                </c:pt>
                <c:pt idx="10">
                  <c:v>13.19999999999999</c:v>
                </c:pt>
              </c:numCache>
            </c:numRef>
          </c:val>
          <c:extLst xmlns:c16r2="http://schemas.microsoft.com/office/drawing/2015/06/chart">
            <c:ext xmlns:c16="http://schemas.microsoft.com/office/drawing/2014/chart" uri="{C3380CC4-5D6E-409C-BE32-E72D297353CC}">
              <c16:uniqueId val="{00000000-9C6A-41AE-9BBC-E35DE4AD83A2}"/>
            </c:ext>
          </c:extLst>
        </c:ser>
        <c:ser>
          <c:idx val="1"/>
          <c:order val="1"/>
          <c:tx>
            <c:strRef>
              <c:f>Comparativo!$C$17</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Comparativo!$A$24:$A$34</c:f>
              <c:strCache>
                <c:ptCount val="11"/>
                <c:pt idx="0">
                  <c:v>Lengua ONE 2013</c:v>
                </c:pt>
                <c:pt idx="1">
                  <c:v>Lengua Aprender</c:v>
                </c:pt>
                <c:pt idx="3">
                  <c:v>Matemática ONE 2013</c:v>
                </c:pt>
                <c:pt idx="4">
                  <c:v>Matemática Aprender</c:v>
                </c:pt>
                <c:pt idx="6">
                  <c:v>Ciencias sociales ONE 2013</c:v>
                </c:pt>
                <c:pt idx="7">
                  <c:v>Ciencias sociales Aprender</c:v>
                </c:pt>
                <c:pt idx="9">
                  <c:v>Ciencias naturales ONE 2013</c:v>
                </c:pt>
                <c:pt idx="10">
                  <c:v>Ciencias naturales Aprender</c:v>
                </c:pt>
              </c:strCache>
            </c:strRef>
          </c:cat>
          <c:val>
            <c:numRef>
              <c:f>Comparativo!$C$24:$C$34</c:f>
              <c:numCache>
                <c:formatCode>0.0</c:formatCode>
                <c:ptCount val="11"/>
                <c:pt idx="0">
                  <c:v>20.2</c:v>
                </c:pt>
                <c:pt idx="1">
                  <c:v>22.5</c:v>
                </c:pt>
                <c:pt idx="3">
                  <c:v>26.6</c:v>
                </c:pt>
                <c:pt idx="4">
                  <c:v>31.1</c:v>
                </c:pt>
                <c:pt idx="6">
                  <c:v>22.8</c:v>
                </c:pt>
                <c:pt idx="7">
                  <c:v>22</c:v>
                </c:pt>
                <c:pt idx="9">
                  <c:v>21.6</c:v>
                </c:pt>
                <c:pt idx="10">
                  <c:v>18.600000000000001</c:v>
                </c:pt>
              </c:numCache>
            </c:numRef>
          </c:val>
          <c:extLst xmlns:c16r2="http://schemas.microsoft.com/office/drawing/2015/06/chart">
            <c:ext xmlns:c16="http://schemas.microsoft.com/office/drawing/2014/chart" uri="{C3380CC4-5D6E-409C-BE32-E72D297353CC}">
              <c16:uniqueId val="{00000001-9C6A-41AE-9BBC-E35DE4AD83A2}"/>
            </c:ext>
          </c:extLst>
        </c:ser>
        <c:ser>
          <c:idx val="2"/>
          <c:order val="2"/>
          <c:tx>
            <c:strRef>
              <c:f>Comparativo!$D$17</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Comparativo!$A$24:$A$34</c:f>
              <c:strCache>
                <c:ptCount val="11"/>
                <c:pt idx="0">
                  <c:v>Lengua ONE 2013</c:v>
                </c:pt>
                <c:pt idx="1">
                  <c:v>Lengua Aprender</c:v>
                </c:pt>
                <c:pt idx="3">
                  <c:v>Matemática ONE 2013</c:v>
                </c:pt>
                <c:pt idx="4">
                  <c:v>Matemática Aprender</c:v>
                </c:pt>
                <c:pt idx="6">
                  <c:v>Ciencias sociales ONE 2013</c:v>
                </c:pt>
                <c:pt idx="7">
                  <c:v>Ciencias sociales Aprender</c:v>
                </c:pt>
                <c:pt idx="9">
                  <c:v>Ciencias naturales ONE 2013</c:v>
                </c:pt>
                <c:pt idx="10">
                  <c:v>Ciencias naturales Aprender</c:v>
                </c:pt>
              </c:strCache>
            </c:strRef>
          </c:cat>
          <c:val>
            <c:numRef>
              <c:f>Comparativo!$D$24:$D$34</c:f>
              <c:numCache>
                <c:formatCode>0.0</c:formatCode>
                <c:ptCount val="11"/>
                <c:pt idx="0">
                  <c:v>47.5</c:v>
                </c:pt>
                <c:pt idx="1">
                  <c:v>49.9</c:v>
                </c:pt>
                <c:pt idx="3">
                  <c:v>33.1</c:v>
                </c:pt>
                <c:pt idx="4">
                  <c:v>25.6</c:v>
                </c:pt>
                <c:pt idx="6">
                  <c:v>25.5</c:v>
                </c:pt>
                <c:pt idx="7">
                  <c:v>27.500000000000004</c:v>
                </c:pt>
                <c:pt idx="9">
                  <c:v>63</c:v>
                </c:pt>
                <c:pt idx="10">
                  <c:v>58.70000000000001</c:v>
                </c:pt>
              </c:numCache>
            </c:numRef>
          </c:val>
          <c:extLst xmlns:c16r2="http://schemas.microsoft.com/office/drawing/2015/06/chart">
            <c:ext xmlns:c16="http://schemas.microsoft.com/office/drawing/2014/chart" uri="{C3380CC4-5D6E-409C-BE32-E72D297353CC}">
              <c16:uniqueId val="{00000002-9C6A-41AE-9BBC-E35DE4AD83A2}"/>
            </c:ext>
          </c:extLst>
        </c:ser>
        <c:ser>
          <c:idx val="3"/>
          <c:order val="3"/>
          <c:tx>
            <c:strRef>
              <c:f>Comparativo!$E$17</c:f>
              <c:strCache>
                <c:ptCount val="1"/>
                <c:pt idx="0">
                  <c:v>Avanzado</c:v>
                </c:pt>
              </c:strCache>
            </c:strRef>
          </c:tx>
          <c:spPr>
            <a:solidFill>
              <a:srgbClr val="00B9F2"/>
            </a:solidFill>
          </c:spPr>
          <c:dLbls>
            <c:dLbl>
              <c:idx val="9"/>
              <c:spPr>
                <a:noFill/>
                <a:ln>
                  <a:noFill/>
                </a:ln>
                <a:effectLst/>
              </c:spPr>
              <c:txPr>
                <a:bodyPr/>
                <a:lstStyle/>
                <a:p>
                  <a:pPr algn="ctr">
                    <a:defRPr lang="es-AR" sz="1200" b="1" i="0" u="none" strike="noStrike" kern="1200" baseline="0">
                      <a:solidFill>
                        <a:schemeClr val="tx1">
                          <a:lumMod val="75000"/>
                          <a:lumOff val="25000"/>
                        </a:schemeClr>
                      </a:solidFill>
                      <a:latin typeface="Gotham XNarrow Medium" charset="0"/>
                      <a:ea typeface="Gotham XNarrow Medium" charset="0"/>
                      <a:cs typeface="Gotham XNarrow Medium" charset="0"/>
                    </a:defRPr>
                  </a:pPr>
                  <a:endParaRPr lang="es-AR"/>
                </a:p>
              </c:txPr>
            </c:dLbl>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Comparativo!$A$24:$A$34</c:f>
              <c:strCache>
                <c:ptCount val="11"/>
                <c:pt idx="0">
                  <c:v>Lengua ONE 2013</c:v>
                </c:pt>
                <c:pt idx="1">
                  <c:v>Lengua Aprender</c:v>
                </c:pt>
                <c:pt idx="3">
                  <c:v>Matemática ONE 2013</c:v>
                </c:pt>
                <c:pt idx="4">
                  <c:v>Matemática Aprender</c:v>
                </c:pt>
                <c:pt idx="6">
                  <c:v>Ciencias sociales ONE 2013</c:v>
                </c:pt>
                <c:pt idx="7">
                  <c:v>Ciencias sociales Aprender</c:v>
                </c:pt>
                <c:pt idx="9">
                  <c:v>Ciencias naturales ONE 2013</c:v>
                </c:pt>
                <c:pt idx="10">
                  <c:v>Ciencias naturales Aprender</c:v>
                </c:pt>
              </c:strCache>
            </c:strRef>
          </c:cat>
          <c:val>
            <c:numRef>
              <c:f>Comparativo!$E$24:$E$34</c:f>
              <c:numCache>
                <c:formatCode>0.0</c:formatCode>
                <c:ptCount val="11"/>
                <c:pt idx="0">
                  <c:v>13.8</c:v>
                </c:pt>
                <c:pt idx="1">
                  <c:v>10.1</c:v>
                </c:pt>
                <c:pt idx="3">
                  <c:v>9.1</c:v>
                </c:pt>
                <c:pt idx="4">
                  <c:v>5</c:v>
                </c:pt>
                <c:pt idx="6">
                  <c:v>35.200000000000003</c:v>
                </c:pt>
                <c:pt idx="7">
                  <c:v>33.800000000000011</c:v>
                </c:pt>
                <c:pt idx="9">
                  <c:v>3.5000000000000004</c:v>
                </c:pt>
                <c:pt idx="10">
                  <c:v>9.5</c:v>
                </c:pt>
              </c:numCache>
            </c:numRef>
          </c:val>
          <c:extLst xmlns:c16r2="http://schemas.microsoft.com/office/drawing/2015/06/chart">
            <c:ext xmlns:c16="http://schemas.microsoft.com/office/drawing/2014/chart" uri="{C3380CC4-5D6E-409C-BE32-E72D297353CC}">
              <c16:uniqueId val="{00000003-9C6A-41AE-9BBC-E35DE4AD83A2}"/>
            </c:ext>
          </c:extLst>
        </c:ser>
        <c:dLbls/>
        <c:gapWidth val="65"/>
        <c:overlap val="100"/>
        <c:axId val="84537728"/>
        <c:axId val="84539264"/>
      </c:barChart>
      <c:catAx>
        <c:axId val="84537728"/>
        <c:scaling>
          <c:orientation val="minMax"/>
        </c:scaling>
        <c:axPos val="b"/>
        <c:numFmt formatCode="General" sourceLinked="0"/>
        <c:tickLblPos val="nextTo"/>
        <c:spPr>
          <a:ln>
            <a:solidFill>
              <a:schemeClr val="tx1">
                <a:lumMod val="65000"/>
                <a:lumOff val="35000"/>
              </a:schemeClr>
            </a:solidFill>
          </a:ln>
        </c:spPr>
        <c:txPr>
          <a:bodyPr rot="-5400000" vert="horz"/>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84539264"/>
        <c:crosses val="autoZero"/>
        <c:auto val="1"/>
        <c:lblAlgn val="ctr"/>
        <c:lblOffset val="100"/>
      </c:catAx>
      <c:valAx>
        <c:axId val="84539264"/>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84537728"/>
        <c:crosses val="autoZero"/>
        <c:crossBetween val="between"/>
        <c:majorUnit val="0.1"/>
        <c:minorUnit val="2.0000000000000007E-2"/>
      </c:valAx>
    </c:plotArea>
    <c:legend>
      <c:legendPos val="r"/>
      <c:layout>
        <c:manualLayout>
          <c:xMode val="edge"/>
          <c:yMode val="edge"/>
          <c:x val="1.3955637077154475E-2"/>
          <c:y val="5.1357627724186983E-4"/>
          <c:w val="0.98461281307374249"/>
          <c:h val="7.2595771531307293E-2"/>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49.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02411417322865E-2"/>
          <c:y val="0.14430681921122371"/>
          <c:w val="0.93036219937553533"/>
          <c:h val="0.64468300890871177"/>
        </c:manualLayout>
      </c:layout>
      <c:barChart>
        <c:barDir val="col"/>
        <c:grouping val="percentStacked"/>
        <c:ser>
          <c:idx val="0"/>
          <c:order val="0"/>
          <c:tx>
            <c:strRef>
              <c:f>Comparativo!$B$17</c:f>
              <c:strCache>
                <c:ptCount val="1"/>
                <c:pt idx="0">
                  <c:v>Por de bajo del nivel básico</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Comparativo!$A$18:$A$22</c:f>
              <c:strCache>
                <c:ptCount val="5"/>
                <c:pt idx="0">
                  <c:v>Lengua ONE 2013</c:v>
                </c:pt>
                <c:pt idx="1">
                  <c:v>Lengua Aprender</c:v>
                </c:pt>
                <c:pt idx="3">
                  <c:v>Matemática ONE 2013</c:v>
                </c:pt>
                <c:pt idx="4">
                  <c:v>Matemática Aprender</c:v>
                </c:pt>
              </c:strCache>
            </c:strRef>
          </c:cat>
          <c:val>
            <c:numRef>
              <c:f>Comparativo!$B$18:$B$22</c:f>
              <c:numCache>
                <c:formatCode>0.0</c:formatCode>
                <c:ptCount val="5"/>
                <c:pt idx="0">
                  <c:v>17.899999999999988</c:v>
                </c:pt>
                <c:pt idx="1">
                  <c:v>11.799999999999999</c:v>
                </c:pt>
                <c:pt idx="3">
                  <c:v>18.200000000000003</c:v>
                </c:pt>
                <c:pt idx="4">
                  <c:v>15</c:v>
                </c:pt>
              </c:numCache>
            </c:numRef>
          </c:val>
          <c:extLst xmlns:c16r2="http://schemas.microsoft.com/office/drawing/2015/06/chart">
            <c:ext xmlns:c16="http://schemas.microsoft.com/office/drawing/2014/chart" uri="{C3380CC4-5D6E-409C-BE32-E72D297353CC}">
              <c16:uniqueId val="{00000000-3E11-403C-96FE-BCA9EB3A82B0}"/>
            </c:ext>
          </c:extLst>
        </c:ser>
        <c:ser>
          <c:idx val="1"/>
          <c:order val="1"/>
          <c:tx>
            <c:strRef>
              <c:f>Comparativo!$C$17</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Comparativo!$A$18:$A$22</c:f>
              <c:strCache>
                <c:ptCount val="5"/>
                <c:pt idx="0">
                  <c:v>Lengua ONE 2013</c:v>
                </c:pt>
                <c:pt idx="1">
                  <c:v>Lengua Aprender</c:v>
                </c:pt>
                <c:pt idx="3">
                  <c:v>Matemática ONE 2013</c:v>
                </c:pt>
                <c:pt idx="4">
                  <c:v>Matemática Aprender</c:v>
                </c:pt>
              </c:strCache>
            </c:strRef>
          </c:cat>
          <c:val>
            <c:numRef>
              <c:f>Comparativo!$C$18:$C$22</c:f>
              <c:numCache>
                <c:formatCode>0.0</c:formatCode>
                <c:ptCount val="5"/>
                <c:pt idx="0">
                  <c:v>22.8</c:v>
                </c:pt>
                <c:pt idx="1">
                  <c:v>17.3</c:v>
                </c:pt>
                <c:pt idx="3">
                  <c:v>28.199999999999996</c:v>
                </c:pt>
                <c:pt idx="4">
                  <c:v>22.9</c:v>
                </c:pt>
              </c:numCache>
            </c:numRef>
          </c:val>
          <c:extLst xmlns:c16r2="http://schemas.microsoft.com/office/drawing/2015/06/chart">
            <c:ext xmlns:c16="http://schemas.microsoft.com/office/drawing/2014/chart" uri="{C3380CC4-5D6E-409C-BE32-E72D297353CC}">
              <c16:uniqueId val="{00000001-3E11-403C-96FE-BCA9EB3A82B0}"/>
            </c:ext>
          </c:extLst>
        </c:ser>
        <c:ser>
          <c:idx val="2"/>
          <c:order val="2"/>
          <c:tx>
            <c:strRef>
              <c:f>Comparativo!$D$17</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Comparativo!$A$18:$A$22</c:f>
              <c:strCache>
                <c:ptCount val="5"/>
                <c:pt idx="0">
                  <c:v>Lengua ONE 2013</c:v>
                </c:pt>
                <c:pt idx="1">
                  <c:v>Lengua Aprender</c:v>
                </c:pt>
                <c:pt idx="3">
                  <c:v>Matemática ONE 2013</c:v>
                </c:pt>
                <c:pt idx="4">
                  <c:v>Matemática Aprender</c:v>
                </c:pt>
              </c:strCache>
            </c:strRef>
          </c:cat>
          <c:val>
            <c:numRef>
              <c:f>Comparativo!$D$18:$D$22</c:f>
              <c:numCache>
                <c:formatCode>0.0</c:formatCode>
                <c:ptCount val="5"/>
                <c:pt idx="0">
                  <c:v>35.6</c:v>
                </c:pt>
                <c:pt idx="1">
                  <c:v>37.1</c:v>
                </c:pt>
                <c:pt idx="3">
                  <c:v>39.9</c:v>
                </c:pt>
                <c:pt idx="4">
                  <c:v>42</c:v>
                </c:pt>
              </c:numCache>
            </c:numRef>
          </c:val>
          <c:extLst xmlns:c16r2="http://schemas.microsoft.com/office/drawing/2015/06/chart">
            <c:ext xmlns:c16="http://schemas.microsoft.com/office/drawing/2014/chart" uri="{C3380CC4-5D6E-409C-BE32-E72D297353CC}">
              <c16:uniqueId val="{00000002-3E11-403C-96FE-BCA9EB3A82B0}"/>
            </c:ext>
          </c:extLst>
        </c:ser>
        <c:ser>
          <c:idx val="3"/>
          <c:order val="3"/>
          <c:tx>
            <c:strRef>
              <c:f>Comparativo!$E$17</c:f>
              <c:strCache>
                <c:ptCount val="1"/>
                <c:pt idx="0">
                  <c:v>Avanzado</c:v>
                </c:pt>
              </c:strCache>
            </c:strRef>
          </c:tx>
          <c:spPr>
            <a:solidFill>
              <a:srgbClr val="00B9F2"/>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Comparativo!$A$18:$A$22</c:f>
              <c:strCache>
                <c:ptCount val="5"/>
                <c:pt idx="0">
                  <c:v>Lengua ONE 2013</c:v>
                </c:pt>
                <c:pt idx="1">
                  <c:v>Lengua Aprender</c:v>
                </c:pt>
                <c:pt idx="3">
                  <c:v>Matemática ONE 2013</c:v>
                </c:pt>
                <c:pt idx="4">
                  <c:v>Matemática Aprender</c:v>
                </c:pt>
              </c:strCache>
            </c:strRef>
          </c:cat>
          <c:val>
            <c:numRef>
              <c:f>Comparativo!$E$18:$E$22</c:f>
              <c:numCache>
                <c:formatCode>0.0</c:formatCode>
                <c:ptCount val="5"/>
                <c:pt idx="0">
                  <c:v>23.7</c:v>
                </c:pt>
                <c:pt idx="1">
                  <c:v>33.800000000000011</c:v>
                </c:pt>
                <c:pt idx="3">
                  <c:v>13.700000000000001</c:v>
                </c:pt>
                <c:pt idx="4">
                  <c:v>20.100000000000001</c:v>
                </c:pt>
              </c:numCache>
            </c:numRef>
          </c:val>
          <c:extLst xmlns:c16r2="http://schemas.microsoft.com/office/drawing/2015/06/chart">
            <c:ext xmlns:c16="http://schemas.microsoft.com/office/drawing/2014/chart" uri="{C3380CC4-5D6E-409C-BE32-E72D297353CC}">
              <c16:uniqueId val="{00000003-3E11-403C-96FE-BCA9EB3A82B0}"/>
            </c:ext>
          </c:extLst>
        </c:ser>
        <c:dLbls/>
        <c:gapWidth val="65"/>
        <c:overlap val="100"/>
        <c:axId val="84748544"/>
        <c:axId val="84754432"/>
      </c:barChart>
      <c:catAx>
        <c:axId val="84748544"/>
        <c:scaling>
          <c:orientation val="minMax"/>
        </c:scaling>
        <c:axPos val="b"/>
        <c:numFmt formatCode="General" sourceLinked="0"/>
        <c:tickLblPos val="nextTo"/>
        <c:spPr>
          <a:ln>
            <a:solidFill>
              <a:schemeClr val="tx1">
                <a:lumMod val="65000"/>
                <a:lumOff val="35000"/>
              </a:schemeClr>
            </a:solidFill>
          </a:ln>
        </c:spPr>
        <c:txPr>
          <a:bodyPr rot="-5400000" vert="horz"/>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84754432"/>
        <c:crosses val="autoZero"/>
        <c:auto val="1"/>
        <c:lblAlgn val="ctr"/>
        <c:lblOffset val="100"/>
      </c:catAx>
      <c:valAx>
        <c:axId val="84754432"/>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84748544"/>
        <c:crosses val="autoZero"/>
        <c:crossBetween val="between"/>
        <c:majorUnit val="0.1"/>
        <c:minorUnit val="2.0000000000000007E-2"/>
      </c:valAx>
    </c:plotArea>
    <c:legend>
      <c:legendPos val="r"/>
      <c:layout>
        <c:manualLayout>
          <c:xMode val="edge"/>
          <c:yMode val="edge"/>
          <c:x val="1.3955637077154475E-2"/>
          <c:y val="5.1357627724186983E-4"/>
          <c:w val="0.98461281307374249"/>
          <c:h val="7.2595771531307293E-2"/>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83202480890563E-2"/>
          <c:y val="4.8942167156093709E-2"/>
          <c:w val="0.65731863018305381"/>
          <c:h val="0.71786593277883481"/>
        </c:manualLayout>
      </c:layout>
      <c:barChart>
        <c:barDir val="col"/>
        <c:grouping val="percentStacked"/>
        <c:ser>
          <c:idx val="0"/>
          <c:order val="0"/>
          <c:tx>
            <c:strRef>
              <c:f>'55'!$B$2</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'55'!$A$3:$A$6</c:f>
              <c:strCache>
                <c:ptCount val="4"/>
                <c:pt idx="0">
                  <c:v>Nunca</c:v>
                </c:pt>
                <c:pt idx="1">
                  <c:v>Una vez</c:v>
                </c:pt>
                <c:pt idx="2">
                  <c:v>Dos veces</c:v>
                </c:pt>
                <c:pt idx="3">
                  <c:v>Tres veces o más</c:v>
                </c:pt>
              </c:strCache>
            </c:strRef>
          </c:cat>
          <c:val>
            <c:numRef>
              <c:f>'55'!$B$3:$B$6</c:f>
              <c:numCache>
                <c:formatCode>0.0%</c:formatCode>
                <c:ptCount val="4"/>
                <c:pt idx="0">
                  <c:v>0.36145973331869591</c:v>
                </c:pt>
                <c:pt idx="1">
                  <c:v>0.62604260125712441</c:v>
                </c:pt>
                <c:pt idx="2">
                  <c:v>0.70356294312402567</c:v>
                </c:pt>
                <c:pt idx="3">
                  <c:v>0.60469988558563981</c:v>
                </c:pt>
              </c:numCache>
            </c:numRef>
          </c:val>
          <c:extLst xmlns:c16r2="http://schemas.microsoft.com/office/drawing/2015/06/chart">
            <c:ext xmlns:c16="http://schemas.microsoft.com/office/drawing/2014/chart" uri="{C3380CC4-5D6E-409C-BE32-E72D297353CC}">
              <c16:uniqueId val="{00000000-8686-4B44-BB31-AE89A962530F}"/>
            </c:ext>
          </c:extLst>
        </c:ser>
        <c:ser>
          <c:idx val="1"/>
          <c:order val="1"/>
          <c:tx>
            <c:strRef>
              <c:f>'55'!$C$2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'55'!$A$3:$A$6</c:f>
              <c:strCache>
                <c:ptCount val="4"/>
                <c:pt idx="0">
                  <c:v>Nunca</c:v>
                </c:pt>
                <c:pt idx="1">
                  <c:v>Una vez</c:v>
                </c:pt>
                <c:pt idx="2">
                  <c:v>Dos veces</c:v>
                </c:pt>
                <c:pt idx="3">
                  <c:v>Tres veces o más</c:v>
                </c:pt>
              </c:strCache>
            </c:strRef>
          </c:cat>
          <c:val>
            <c:numRef>
              <c:f>'55'!$C$3:$C$6</c:f>
              <c:numCache>
                <c:formatCode>0.0%</c:formatCode>
                <c:ptCount val="4"/>
                <c:pt idx="0">
                  <c:v>0.3153114588882126</c:v>
                </c:pt>
                <c:pt idx="1">
                  <c:v>0.27162437813802959</c:v>
                </c:pt>
                <c:pt idx="2">
                  <c:v>0.25859744600184403</c:v>
                </c:pt>
                <c:pt idx="3">
                  <c:v>0.33002613504250639</c:v>
                </c:pt>
              </c:numCache>
            </c:numRef>
          </c:val>
          <c:extLst xmlns:c16r2="http://schemas.microsoft.com/office/drawing/2015/06/chart">
            <c:ext xmlns:c16="http://schemas.microsoft.com/office/drawing/2014/chart" uri="{C3380CC4-5D6E-409C-BE32-E72D297353CC}">
              <c16:uniqueId val="{00000001-8686-4B44-BB31-AE89A962530F}"/>
            </c:ext>
          </c:extLst>
        </c:ser>
        <c:ser>
          <c:idx val="2"/>
          <c:order val="2"/>
          <c:tx>
            <c:strRef>
              <c:f>'55'!$D$2</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'55'!$A$3:$A$6</c:f>
              <c:strCache>
                <c:ptCount val="4"/>
                <c:pt idx="0">
                  <c:v>Nunca</c:v>
                </c:pt>
                <c:pt idx="1">
                  <c:v>Una vez</c:v>
                </c:pt>
                <c:pt idx="2">
                  <c:v>Dos veces</c:v>
                </c:pt>
                <c:pt idx="3">
                  <c:v>Tres veces o más</c:v>
                </c:pt>
              </c:strCache>
            </c:strRef>
          </c:cat>
          <c:val>
            <c:numRef>
              <c:f>'55'!$D$3:$D$6</c:f>
              <c:numCache>
                <c:formatCode>0.0%</c:formatCode>
                <c:ptCount val="4"/>
                <c:pt idx="0">
                  <c:v>0.27054141191607112</c:v>
                </c:pt>
                <c:pt idx="1">
                  <c:v>9.620986807137237E-2</c:v>
                </c:pt>
                <c:pt idx="2">
                  <c:v>3.7839610874129959E-2</c:v>
                </c:pt>
                <c:pt idx="3">
                  <c:v>6.527397937185464E-2</c:v>
                </c:pt>
              </c:numCache>
            </c:numRef>
          </c:val>
          <c:extLst xmlns:c16r2="http://schemas.microsoft.com/office/drawing/2015/06/chart">
            <c:ext xmlns:c16="http://schemas.microsoft.com/office/drawing/2014/chart" uri="{C3380CC4-5D6E-409C-BE32-E72D297353CC}">
              <c16:uniqueId val="{00000002-8686-4B44-BB31-AE89A962530F}"/>
            </c:ext>
          </c:extLst>
        </c:ser>
        <c:ser>
          <c:idx val="3"/>
          <c:order val="3"/>
          <c:tx>
            <c:strRef>
              <c:f>'55'!$E$2</c:f>
              <c:strCache>
                <c:ptCount val="1"/>
                <c:pt idx="0">
                  <c:v>Avanzado</c:v>
                </c:pt>
              </c:strCache>
            </c:strRef>
          </c:tx>
          <c:spPr>
            <a:solidFill>
              <a:srgbClr val="00B9F2"/>
            </a:solidFill>
          </c:spPr>
          <c:dLbls>
            <c:dLbl>
              <c:idx val="1"/>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7C5-438E-BD15-0139C6984452}"/>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7C5-438E-BD15-0139C6984452}"/>
                </c:ext>
              </c:extLst>
            </c:dLbl>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'55'!$A$3:$A$6</c:f>
              <c:strCache>
                <c:ptCount val="4"/>
                <c:pt idx="0">
                  <c:v>Nunca</c:v>
                </c:pt>
                <c:pt idx="1">
                  <c:v>Una vez</c:v>
                </c:pt>
                <c:pt idx="2">
                  <c:v>Dos veces</c:v>
                </c:pt>
                <c:pt idx="3">
                  <c:v>Tres veces o más</c:v>
                </c:pt>
              </c:strCache>
            </c:strRef>
          </c:cat>
          <c:val>
            <c:numRef>
              <c:f>'55'!$E$3:$E$6</c:f>
              <c:numCache>
                <c:formatCode>0.0%</c:formatCode>
                <c:ptCount val="4"/>
                <c:pt idx="0">
                  <c:v>5.2687395876980313E-2</c:v>
                </c:pt>
                <c:pt idx="1">
                  <c:v>6.1231525334713493E-3</c:v>
                </c:pt>
                <c:pt idx="2">
                  <c:v>0</c:v>
                </c:pt>
                <c:pt idx="3">
                  <c:v>0</c:v>
                </c:pt>
              </c:numCache>
            </c:numRef>
          </c:val>
          <c:extLst xmlns:c16r2="http://schemas.microsoft.com/office/drawing/2015/06/chart">
            <c:ext xmlns:c16="http://schemas.microsoft.com/office/drawing/2014/chart" uri="{C3380CC4-5D6E-409C-BE32-E72D297353CC}">
              <c16:uniqueId val="{00000006-8686-4B44-BB31-AE89A962530F}"/>
            </c:ext>
          </c:extLst>
        </c:ser>
        <c:dLbls/>
        <c:overlap val="100"/>
        <c:axId val="54441472"/>
        <c:axId val="54443392"/>
      </c:barChart>
      <c:catAx>
        <c:axId val="54441472"/>
        <c:scaling>
          <c:orientation val="minMax"/>
        </c:scaling>
        <c:axPos val="b"/>
        <c:title>
          <c:tx>
            <c:rich>
              <a:bodyPr/>
              <a:lstStyle/>
              <a:p>
                <a:pPr algn="ctr" rtl="0">
                  <a:defRPr sz="1800" b="1" i="0" u="none" strike="noStrike" kern="1200" baseline="0">
                    <a:solidFill>
                      <a:prstClr val="black"/>
                    </a:solidFill>
                    <a:latin typeface="+mn-lt"/>
                    <a:ea typeface="+mn-ea"/>
                    <a:cs typeface="+mn-cs"/>
                  </a:defRPr>
                </a:pPr>
                <a:r>
                  <a:rPr lang="es-AR" sz="1400" b="1" i="0" u="none" strike="noStrike" kern="1200" baseline="0" dirty="0" smtClean="0">
                    <a:solidFill>
                      <a:prstClr val="black">
                        <a:lumMod val="65000"/>
                        <a:lumOff val="35000"/>
                      </a:prstClr>
                    </a:solidFill>
                    <a:latin typeface="Gotham XNarrow Medium" charset="0"/>
                    <a:ea typeface="Gotham XNarrow Medium" charset="0"/>
                    <a:cs typeface="Gotham XNarrow Medium" charset="0"/>
                  </a:rPr>
                  <a:t>Según </a:t>
                </a:r>
                <a:r>
                  <a:rPr lang="es-AR" sz="1400" b="1" i="0" u="none" strike="noStrike" kern="1200" baseline="0" dirty="0" err="1" smtClean="0">
                    <a:solidFill>
                      <a:prstClr val="black">
                        <a:lumMod val="65000"/>
                        <a:lumOff val="35000"/>
                      </a:prstClr>
                    </a:solidFill>
                    <a:latin typeface="Gotham XNarrow Medium" charset="0"/>
                    <a:ea typeface="Gotham XNarrow Medium" charset="0"/>
                    <a:cs typeface="Gotham XNarrow Medium" charset="0"/>
                  </a:rPr>
                  <a:t>repitencia</a:t>
                </a:r>
                <a:r>
                  <a:rPr lang="es-AR" dirty="0" smtClean="0"/>
                  <a:t> </a:t>
                </a:r>
                <a:r>
                  <a:rPr lang="es-AR" sz="1400" b="1" i="0" u="none" strike="noStrike" kern="1200" baseline="0" dirty="0" smtClean="0">
                    <a:solidFill>
                      <a:prstClr val="black">
                        <a:lumMod val="65000"/>
                        <a:lumOff val="35000"/>
                      </a:prstClr>
                    </a:solidFill>
                    <a:latin typeface="Gotham XNarrow Medium" charset="0"/>
                    <a:ea typeface="Gotham XNarrow Medium" charset="0"/>
                    <a:cs typeface="Gotham XNarrow Medium" charset="0"/>
                  </a:rPr>
                  <a:t>en Primaria</a:t>
                </a:r>
                <a:endParaRPr lang="es-AR" sz="1400" b="1" i="0" u="none" strike="noStrike" kern="1200" baseline="0" dirty="0">
                  <a:solidFill>
                    <a:prstClr val="black">
                      <a:lumMod val="65000"/>
                      <a:lumOff val="35000"/>
                    </a:prstClr>
                  </a:solidFill>
                  <a:latin typeface="Gotham XNarrow Medium" charset="0"/>
                  <a:ea typeface="Gotham XNarrow Medium" charset="0"/>
                  <a:cs typeface="Gotham XNarrow Medium" charset="0"/>
                </a:endParaRPr>
              </a:p>
            </c:rich>
          </c:tx>
          <c:layout>
            <c:manualLayout>
              <c:xMode val="edge"/>
              <c:yMode val="edge"/>
              <c:x val="0.26067837725335452"/>
              <c:y val="0.88709280341123942"/>
            </c:manualLayout>
          </c:layout>
        </c:title>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4443392"/>
        <c:crosses val="autoZero"/>
        <c:auto val="1"/>
        <c:lblAlgn val="ctr"/>
        <c:lblOffset val="100"/>
      </c:catAx>
      <c:valAx>
        <c:axId val="54443392"/>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4441472"/>
        <c:crosses val="autoZero"/>
        <c:crossBetween val="between"/>
        <c:majorUnit val="0.1"/>
        <c:minorUnit val="2.0000000000000007E-2"/>
      </c:valAx>
    </c:plotArea>
    <c:legend>
      <c:legendPos val="r"/>
      <c:layout>
        <c:manualLayout>
          <c:xMode val="edge"/>
          <c:yMode val="edge"/>
          <c:x val="0.73148887184122924"/>
          <c:y val="0.13712780079649226"/>
          <c:w val="0.24404888095441696"/>
          <c:h val="0.58531933437923211"/>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322883434106295E-2"/>
          <c:y val="4.8942167156093709E-2"/>
          <c:w val="0.88833369435092158"/>
          <c:h val="0.71786593277883481"/>
        </c:manualLayout>
      </c:layout>
      <c:barChart>
        <c:barDir val="col"/>
        <c:grouping val="percentStacked"/>
        <c:ser>
          <c:idx val="0"/>
          <c:order val="0"/>
          <c:tx>
            <c:strRef>
              <c:f>'55'!$B$7</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'55'!$A$8:$A$11</c:f>
              <c:strCache>
                <c:ptCount val="4"/>
                <c:pt idx="0">
                  <c:v>Nunca</c:v>
                </c:pt>
                <c:pt idx="1">
                  <c:v>Una vez</c:v>
                </c:pt>
                <c:pt idx="2">
                  <c:v>Dos veces</c:v>
                </c:pt>
                <c:pt idx="3">
                  <c:v>Tres veces o más</c:v>
                </c:pt>
              </c:strCache>
            </c:strRef>
          </c:cat>
          <c:val>
            <c:numRef>
              <c:f>'55'!$B$8:$B$11</c:f>
              <c:numCache>
                <c:formatCode>0.0%</c:formatCode>
                <c:ptCount val="4"/>
                <c:pt idx="0">
                  <c:v>0.35693864256850877</c:v>
                </c:pt>
                <c:pt idx="1">
                  <c:v>0.47606130306685313</c:v>
                </c:pt>
                <c:pt idx="2">
                  <c:v>0.4856696562418425</c:v>
                </c:pt>
                <c:pt idx="3">
                  <c:v>0.46333992172986038</c:v>
                </c:pt>
              </c:numCache>
            </c:numRef>
          </c:val>
          <c:extLst xmlns:c16r2="http://schemas.microsoft.com/office/drawing/2015/06/chart">
            <c:ext xmlns:c16="http://schemas.microsoft.com/office/drawing/2014/chart" uri="{C3380CC4-5D6E-409C-BE32-E72D297353CC}">
              <c16:uniqueId val="{00000000-28BA-4CE5-9469-D0B321A943A1}"/>
            </c:ext>
          </c:extLst>
        </c:ser>
        <c:ser>
          <c:idx val="1"/>
          <c:order val="1"/>
          <c:tx>
            <c:strRef>
              <c:f>'55'!$C$7</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'55'!$A$8:$A$11</c:f>
              <c:strCache>
                <c:ptCount val="4"/>
                <c:pt idx="0">
                  <c:v>Nunca</c:v>
                </c:pt>
                <c:pt idx="1">
                  <c:v>Una vez</c:v>
                </c:pt>
                <c:pt idx="2">
                  <c:v>Dos veces</c:v>
                </c:pt>
                <c:pt idx="3">
                  <c:v>Tres veces o más</c:v>
                </c:pt>
              </c:strCache>
            </c:strRef>
          </c:cat>
          <c:val>
            <c:numRef>
              <c:f>'55'!$C$8:$C$11</c:f>
              <c:numCache>
                <c:formatCode>0.0%</c:formatCode>
                <c:ptCount val="4"/>
                <c:pt idx="0">
                  <c:v>0.30619891773146163</c:v>
                </c:pt>
                <c:pt idx="1">
                  <c:v>0.33894102085992017</c:v>
                </c:pt>
                <c:pt idx="2">
                  <c:v>0.32663710875686069</c:v>
                </c:pt>
                <c:pt idx="3">
                  <c:v>0.35156510608940522</c:v>
                </c:pt>
              </c:numCache>
            </c:numRef>
          </c:val>
          <c:extLst xmlns:c16r2="http://schemas.microsoft.com/office/drawing/2015/06/chart">
            <c:ext xmlns:c16="http://schemas.microsoft.com/office/drawing/2014/chart" uri="{C3380CC4-5D6E-409C-BE32-E72D297353CC}">
              <c16:uniqueId val="{00000001-28BA-4CE5-9469-D0B321A943A1}"/>
            </c:ext>
          </c:extLst>
        </c:ser>
        <c:ser>
          <c:idx val="2"/>
          <c:order val="2"/>
          <c:tx>
            <c:strRef>
              <c:f>'55'!$D$7</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'55'!$A$8:$A$11</c:f>
              <c:strCache>
                <c:ptCount val="4"/>
                <c:pt idx="0">
                  <c:v>Nunca</c:v>
                </c:pt>
                <c:pt idx="1">
                  <c:v>Una vez</c:v>
                </c:pt>
                <c:pt idx="2">
                  <c:v>Dos veces</c:v>
                </c:pt>
                <c:pt idx="3">
                  <c:v>Tres veces o más</c:v>
                </c:pt>
              </c:strCache>
            </c:strRef>
          </c:cat>
          <c:val>
            <c:numRef>
              <c:f>'55'!$D$8:$D$11</c:f>
              <c:numCache>
                <c:formatCode>0.0%</c:formatCode>
                <c:ptCount val="4"/>
                <c:pt idx="0">
                  <c:v>0.27798469149790744</c:v>
                </c:pt>
                <c:pt idx="1">
                  <c:v>0.17421459478308429</c:v>
                </c:pt>
                <c:pt idx="2">
                  <c:v>0.17511936502424574</c:v>
                </c:pt>
                <c:pt idx="3">
                  <c:v>0.13971740837781627</c:v>
                </c:pt>
              </c:numCache>
            </c:numRef>
          </c:val>
          <c:extLst xmlns:c16r2="http://schemas.microsoft.com/office/drawing/2015/06/chart">
            <c:ext xmlns:c16="http://schemas.microsoft.com/office/drawing/2014/chart" uri="{C3380CC4-5D6E-409C-BE32-E72D297353CC}">
              <c16:uniqueId val="{00000002-28BA-4CE5-9469-D0B321A943A1}"/>
            </c:ext>
          </c:extLst>
        </c:ser>
        <c:ser>
          <c:idx val="3"/>
          <c:order val="3"/>
          <c:tx>
            <c:strRef>
              <c:f>'55'!$E$7</c:f>
              <c:strCache>
                <c:ptCount val="1"/>
                <c:pt idx="0">
                  <c:v>Avanzado</c:v>
                </c:pt>
              </c:strCache>
            </c:strRef>
          </c:tx>
          <c:spPr>
            <a:solidFill>
              <a:srgbClr val="00B9F2"/>
            </a:solidFill>
          </c:spPr>
          <c:dLbls>
            <c:dLbl>
              <c:idx val="1"/>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dLbl>
              <c:idx val="2"/>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dLbl>
              <c:idx val="3"/>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'55'!$A$8:$A$11</c:f>
              <c:strCache>
                <c:ptCount val="4"/>
                <c:pt idx="0">
                  <c:v>Nunca</c:v>
                </c:pt>
                <c:pt idx="1">
                  <c:v>Una vez</c:v>
                </c:pt>
                <c:pt idx="2">
                  <c:v>Dos veces</c:v>
                </c:pt>
                <c:pt idx="3">
                  <c:v>Tres veces o más</c:v>
                </c:pt>
              </c:strCache>
            </c:strRef>
          </c:cat>
          <c:val>
            <c:numRef>
              <c:f>'55'!$E$8:$E$11</c:f>
              <c:numCache>
                <c:formatCode>0.0%</c:formatCode>
                <c:ptCount val="4"/>
                <c:pt idx="0">
                  <c:v>5.8877748202082296E-2</c:v>
                </c:pt>
                <c:pt idx="1">
                  <c:v>1.0783081290152092E-2</c:v>
                </c:pt>
                <c:pt idx="2">
                  <c:v>1.2573869977048667E-2</c:v>
                </c:pt>
                <c:pt idx="3">
                  <c:v>4.5377563802918484E-2</c:v>
                </c:pt>
              </c:numCache>
            </c:numRef>
          </c:val>
          <c:extLst xmlns:c16r2="http://schemas.microsoft.com/office/drawing/2015/06/chart">
            <c:ext xmlns:c16="http://schemas.microsoft.com/office/drawing/2014/chart" uri="{C3380CC4-5D6E-409C-BE32-E72D297353CC}">
              <c16:uniqueId val="{00000006-28BA-4CE5-9469-D0B321A943A1}"/>
            </c:ext>
          </c:extLst>
        </c:ser>
        <c:dLbls/>
        <c:overlap val="100"/>
        <c:axId val="54461952"/>
        <c:axId val="54463872"/>
      </c:barChart>
      <c:catAx>
        <c:axId val="54461952"/>
        <c:scaling>
          <c:orientation val="minMax"/>
        </c:scaling>
        <c:axPos val="b"/>
        <c:title>
          <c:tx>
            <c:rich>
              <a:bodyPr/>
              <a:lstStyle/>
              <a:p>
                <a:pPr algn="ctr" rtl="0">
                  <a:defRPr sz="1800" b="1" i="0" u="none" strike="noStrike" kern="1200" baseline="0">
                    <a:solidFill>
                      <a:prstClr val="black"/>
                    </a:solidFill>
                    <a:latin typeface="+mn-lt"/>
                    <a:ea typeface="+mn-ea"/>
                    <a:cs typeface="+mn-cs"/>
                  </a:defRPr>
                </a:pPr>
                <a:r>
                  <a:rPr lang="es-AR" sz="1400" b="1" i="0" u="none" strike="noStrike" kern="1200" baseline="0" dirty="0" smtClean="0">
                    <a:solidFill>
                      <a:prstClr val="black">
                        <a:lumMod val="65000"/>
                        <a:lumOff val="35000"/>
                      </a:prstClr>
                    </a:solidFill>
                    <a:latin typeface="Gotham XNarrow Medium" charset="0"/>
                    <a:ea typeface="Gotham XNarrow Medium" charset="0"/>
                    <a:cs typeface="Gotham XNarrow Medium" charset="0"/>
                  </a:rPr>
                  <a:t>Según </a:t>
                </a:r>
                <a:r>
                  <a:rPr lang="es-AR" sz="1400" b="1" i="0" u="none" strike="noStrike" kern="1200" baseline="0" dirty="0" err="1" smtClean="0">
                    <a:solidFill>
                      <a:prstClr val="black">
                        <a:lumMod val="65000"/>
                        <a:lumOff val="35000"/>
                      </a:prstClr>
                    </a:solidFill>
                    <a:latin typeface="Gotham XNarrow Medium" charset="0"/>
                    <a:ea typeface="Gotham XNarrow Medium" charset="0"/>
                    <a:cs typeface="Gotham XNarrow Medium" charset="0"/>
                  </a:rPr>
                  <a:t>repitencia</a:t>
                </a:r>
                <a:r>
                  <a:rPr lang="es-AR" dirty="0" smtClean="0"/>
                  <a:t> </a:t>
                </a:r>
                <a:r>
                  <a:rPr lang="es-AR" sz="1400" b="1" i="0" u="none" strike="noStrike" kern="1200" baseline="0" dirty="0" smtClean="0">
                    <a:solidFill>
                      <a:prstClr val="black">
                        <a:lumMod val="65000"/>
                        <a:lumOff val="35000"/>
                      </a:prstClr>
                    </a:solidFill>
                    <a:latin typeface="Gotham XNarrow Medium" charset="0"/>
                    <a:ea typeface="Gotham XNarrow Medium" charset="0"/>
                    <a:cs typeface="Gotham XNarrow Medium" charset="0"/>
                  </a:rPr>
                  <a:t>en Secundaria</a:t>
                </a:r>
                <a:endParaRPr lang="es-AR" sz="1400" b="1" i="0" u="none" strike="noStrike" kern="1200" baseline="0" dirty="0">
                  <a:solidFill>
                    <a:prstClr val="black">
                      <a:lumMod val="65000"/>
                      <a:lumOff val="35000"/>
                    </a:prstClr>
                  </a:solidFill>
                  <a:latin typeface="Gotham XNarrow Medium" charset="0"/>
                  <a:ea typeface="Gotham XNarrow Medium" charset="0"/>
                  <a:cs typeface="Gotham XNarrow Medium" charset="0"/>
                </a:endParaRPr>
              </a:p>
            </c:rich>
          </c:tx>
          <c:layout>
            <c:manualLayout>
              <c:xMode val="edge"/>
              <c:yMode val="edge"/>
              <c:x val="0.30436960910225547"/>
              <c:y val="0.88709280341123942"/>
            </c:manualLayout>
          </c:layout>
        </c:title>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4463872"/>
        <c:crosses val="autoZero"/>
        <c:auto val="1"/>
        <c:lblAlgn val="ctr"/>
        <c:lblOffset val="100"/>
      </c:catAx>
      <c:valAx>
        <c:axId val="54463872"/>
        <c:scaling>
          <c:orientation val="minMax"/>
          <c:max val="1"/>
          <c:min val="0"/>
        </c:scaling>
        <c:delete val="1"/>
        <c:axPos val="l"/>
        <c:majorGridlines>
          <c:spPr>
            <a:ln>
              <a:solidFill>
                <a:srgbClr val="D9D9D9"/>
              </a:solidFill>
            </a:ln>
          </c:spPr>
        </c:majorGridlines>
        <c:numFmt formatCode="0%" sourceLinked="0"/>
        <c:tickLblPos val="none"/>
        <c:crossAx val="54461952"/>
        <c:crosses val="autoZero"/>
        <c:crossBetween val="between"/>
        <c:majorUnit val="0.1"/>
        <c:minorUnit val="2.0000000000000007E-2"/>
      </c:valAx>
    </c:plotArea>
    <c:plotVisOnly val="1"/>
    <c:dispBlanksAs val="gap"/>
  </c:chart>
  <c:spPr>
    <a:solidFill>
      <a:schemeClr val="bg1"/>
    </a:solidFill>
    <a:ln>
      <a:noFill/>
    </a:ln>
    <a:effectLst/>
  </c:spPr>
  <c:txPr>
    <a:bodyPr/>
    <a:lstStyle/>
    <a:p>
      <a:pPr>
        <a:defRPr sz="1800"/>
      </a:pPr>
      <a:endParaRPr lang="es-AR"/>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83202480890563E-2"/>
          <c:y val="4.8942167156093709E-2"/>
          <c:w val="0.65731863018305381"/>
          <c:h val="0.71786593277883481"/>
        </c:manualLayout>
      </c:layout>
      <c:barChart>
        <c:barDir val="col"/>
        <c:grouping val="percentStacked"/>
        <c:ser>
          <c:idx val="0"/>
          <c:order val="0"/>
          <c:tx>
            <c:strRef>
              <c:f>'57'!$B$2</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'57'!$A$3:$A$6</c:f>
              <c:strCache>
                <c:ptCount val="4"/>
                <c:pt idx="0">
                  <c:v>Nunca</c:v>
                </c:pt>
                <c:pt idx="1">
                  <c:v>Una vez</c:v>
                </c:pt>
                <c:pt idx="2">
                  <c:v>Dos veces</c:v>
                </c:pt>
                <c:pt idx="3">
                  <c:v>Tres veces o más</c:v>
                </c:pt>
              </c:strCache>
            </c:strRef>
          </c:cat>
          <c:val>
            <c:numRef>
              <c:f>'57'!$B$3:$B$6</c:f>
              <c:numCache>
                <c:formatCode>0.0%</c:formatCode>
                <c:ptCount val="4"/>
                <c:pt idx="0">
                  <c:v>0.12216166619442097</c:v>
                </c:pt>
                <c:pt idx="1">
                  <c:v>0.21885311214294997</c:v>
                </c:pt>
                <c:pt idx="2">
                  <c:v>0.37016711640980338</c:v>
                </c:pt>
                <c:pt idx="3">
                  <c:v>0.27901041324440645</c:v>
                </c:pt>
              </c:numCache>
            </c:numRef>
          </c:val>
          <c:extLst xmlns:c16r2="http://schemas.microsoft.com/office/drawing/2015/06/chart">
            <c:ext xmlns:c16="http://schemas.microsoft.com/office/drawing/2014/chart" uri="{C3380CC4-5D6E-409C-BE32-E72D297353CC}">
              <c16:uniqueId val="{00000000-8686-4B44-BB31-AE89A962530F}"/>
            </c:ext>
          </c:extLst>
        </c:ser>
        <c:ser>
          <c:idx val="1"/>
          <c:order val="1"/>
          <c:tx>
            <c:strRef>
              <c:f>'57'!$C$2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'57'!$A$3:$A$6</c:f>
              <c:strCache>
                <c:ptCount val="4"/>
                <c:pt idx="0">
                  <c:v>Nunca</c:v>
                </c:pt>
                <c:pt idx="1">
                  <c:v>Una vez</c:v>
                </c:pt>
                <c:pt idx="2">
                  <c:v>Dos veces</c:v>
                </c:pt>
                <c:pt idx="3">
                  <c:v>Tres veces o más</c:v>
                </c:pt>
              </c:strCache>
            </c:strRef>
          </c:cat>
          <c:val>
            <c:numRef>
              <c:f>'57'!$C$3:$C$6</c:f>
              <c:numCache>
                <c:formatCode>0.0%</c:formatCode>
                <c:ptCount val="4"/>
                <c:pt idx="0">
                  <c:v>0.17654842665718642</c:v>
                </c:pt>
                <c:pt idx="1">
                  <c:v>0.30533758819582574</c:v>
                </c:pt>
                <c:pt idx="2">
                  <c:v>0.25846675886318021</c:v>
                </c:pt>
                <c:pt idx="3">
                  <c:v>0.39503908327370524</c:v>
                </c:pt>
              </c:numCache>
            </c:numRef>
          </c:val>
          <c:extLst xmlns:c16r2="http://schemas.microsoft.com/office/drawing/2015/06/chart">
            <c:ext xmlns:c16="http://schemas.microsoft.com/office/drawing/2014/chart" uri="{C3380CC4-5D6E-409C-BE32-E72D297353CC}">
              <c16:uniqueId val="{00000001-8686-4B44-BB31-AE89A962530F}"/>
            </c:ext>
          </c:extLst>
        </c:ser>
        <c:ser>
          <c:idx val="2"/>
          <c:order val="2"/>
          <c:tx>
            <c:strRef>
              <c:f>'57'!$D$2</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'57'!$A$3:$A$6</c:f>
              <c:strCache>
                <c:ptCount val="4"/>
                <c:pt idx="0">
                  <c:v>Nunca</c:v>
                </c:pt>
                <c:pt idx="1">
                  <c:v>Una vez</c:v>
                </c:pt>
                <c:pt idx="2">
                  <c:v>Dos veces</c:v>
                </c:pt>
                <c:pt idx="3">
                  <c:v>Tres veces o más</c:v>
                </c:pt>
              </c:strCache>
            </c:strRef>
          </c:cat>
          <c:val>
            <c:numRef>
              <c:f>'57'!$D$3:$D$6</c:f>
              <c:numCache>
                <c:formatCode>0.0%</c:formatCode>
                <c:ptCount val="4"/>
                <c:pt idx="0">
                  <c:v>0.60056010907002266</c:v>
                </c:pt>
                <c:pt idx="1">
                  <c:v>0.45387710366079509</c:v>
                </c:pt>
                <c:pt idx="2">
                  <c:v>0.31938416105300799</c:v>
                </c:pt>
                <c:pt idx="3">
                  <c:v>0.29195012686025368</c:v>
                </c:pt>
              </c:numCache>
            </c:numRef>
          </c:val>
          <c:extLst xmlns:c16r2="http://schemas.microsoft.com/office/drawing/2015/06/chart">
            <c:ext xmlns:c16="http://schemas.microsoft.com/office/drawing/2014/chart" uri="{C3380CC4-5D6E-409C-BE32-E72D297353CC}">
              <c16:uniqueId val="{00000002-8686-4B44-BB31-AE89A962530F}"/>
            </c:ext>
          </c:extLst>
        </c:ser>
        <c:ser>
          <c:idx val="3"/>
          <c:order val="3"/>
          <c:tx>
            <c:strRef>
              <c:f>'57'!$E$2</c:f>
              <c:strCache>
                <c:ptCount val="1"/>
                <c:pt idx="0">
                  <c:v>Avanzado</c:v>
                </c:pt>
              </c:strCache>
            </c:strRef>
          </c:tx>
          <c:spPr>
            <a:solidFill>
              <a:srgbClr val="00B9F2"/>
            </a:solidFill>
          </c:spPr>
          <c:dLbls>
            <c:dLbl>
              <c:idx val="1"/>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dLbl>
              <c:idx val="2"/>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dLbl>
              <c:idx val="3"/>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'57'!$A$3:$A$6</c:f>
              <c:strCache>
                <c:ptCount val="4"/>
                <c:pt idx="0">
                  <c:v>Nunca</c:v>
                </c:pt>
                <c:pt idx="1">
                  <c:v>Una vez</c:v>
                </c:pt>
                <c:pt idx="2">
                  <c:v>Dos veces</c:v>
                </c:pt>
                <c:pt idx="3">
                  <c:v>Tres veces o más</c:v>
                </c:pt>
              </c:strCache>
            </c:strRef>
          </c:cat>
          <c:val>
            <c:numRef>
              <c:f>'57'!$E$3:$E$6</c:f>
              <c:numCache>
                <c:formatCode>0.0%</c:formatCode>
                <c:ptCount val="4"/>
                <c:pt idx="0">
                  <c:v>0.10072979807838241</c:v>
                </c:pt>
                <c:pt idx="1">
                  <c:v>2.1932196000429713E-2</c:v>
                </c:pt>
                <c:pt idx="2">
                  <c:v>5.1981963674008015E-2</c:v>
                </c:pt>
                <c:pt idx="3">
                  <c:v>3.4000376621634625E-2</c:v>
                </c:pt>
              </c:numCache>
            </c:numRef>
          </c:val>
          <c:extLst xmlns:c16r2="http://schemas.microsoft.com/office/drawing/2015/06/chart">
            <c:ext xmlns:c16="http://schemas.microsoft.com/office/drawing/2014/chart" uri="{C3380CC4-5D6E-409C-BE32-E72D297353CC}">
              <c16:uniqueId val="{00000006-8686-4B44-BB31-AE89A962530F}"/>
            </c:ext>
          </c:extLst>
        </c:ser>
        <c:dLbls/>
        <c:overlap val="100"/>
        <c:axId val="54638080"/>
        <c:axId val="54640000"/>
      </c:barChart>
      <c:catAx>
        <c:axId val="54638080"/>
        <c:scaling>
          <c:orientation val="minMax"/>
        </c:scaling>
        <c:axPos val="b"/>
        <c:title>
          <c:tx>
            <c:rich>
              <a:bodyPr/>
              <a:lstStyle/>
              <a:p>
                <a:pPr algn="ctr" rtl="0">
                  <a:defRPr sz="1800" b="1" i="0" u="none" strike="noStrike" kern="1200" baseline="0">
                    <a:solidFill>
                      <a:prstClr val="black"/>
                    </a:solidFill>
                    <a:latin typeface="+mn-lt"/>
                    <a:ea typeface="+mn-ea"/>
                    <a:cs typeface="+mn-cs"/>
                  </a:defRPr>
                </a:pPr>
                <a:r>
                  <a:rPr lang="es-AR" sz="1400" b="1" i="0" u="none" strike="noStrike" kern="1200" baseline="0" dirty="0" smtClean="0">
                    <a:solidFill>
                      <a:prstClr val="black">
                        <a:lumMod val="65000"/>
                        <a:lumOff val="35000"/>
                      </a:prstClr>
                    </a:solidFill>
                    <a:latin typeface="Gotham XNarrow Medium" charset="0"/>
                    <a:ea typeface="Gotham XNarrow Medium" charset="0"/>
                    <a:cs typeface="Gotham XNarrow Medium" charset="0"/>
                  </a:rPr>
                  <a:t>Según </a:t>
                </a:r>
                <a:r>
                  <a:rPr lang="es-AR" sz="1400" b="1" i="0" u="none" strike="noStrike" kern="1200" baseline="0" dirty="0" err="1" smtClean="0">
                    <a:solidFill>
                      <a:prstClr val="black">
                        <a:lumMod val="65000"/>
                        <a:lumOff val="35000"/>
                      </a:prstClr>
                    </a:solidFill>
                    <a:latin typeface="Gotham XNarrow Medium" charset="0"/>
                    <a:ea typeface="Gotham XNarrow Medium" charset="0"/>
                    <a:cs typeface="Gotham XNarrow Medium" charset="0"/>
                  </a:rPr>
                  <a:t>repitencia</a:t>
                </a:r>
                <a:r>
                  <a:rPr lang="es-AR" dirty="0" smtClean="0"/>
                  <a:t> </a:t>
                </a:r>
                <a:r>
                  <a:rPr lang="es-AR" sz="1400" b="1" i="0" u="none" strike="noStrike" kern="1200" baseline="0" dirty="0" smtClean="0">
                    <a:solidFill>
                      <a:prstClr val="black">
                        <a:lumMod val="65000"/>
                        <a:lumOff val="35000"/>
                      </a:prstClr>
                    </a:solidFill>
                    <a:latin typeface="Gotham XNarrow Medium" charset="0"/>
                    <a:ea typeface="Gotham XNarrow Medium" charset="0"/>
                    <a:cs typeface="Gotham XNarrow Medium" charset="0"/>
                  </a:rPr>
                  <a:t>en Primaria</a:t>
                </a:r>
                <a:endParaRPr lang="es-AR" sz="1400" b="1" i="0" u="none" strike="noStrike" kern="1200" baseline="0" dirty="0">
                  <a:solidFill>
                    <a:prstClr val="black">
                      <a:lumMod val="65000"/>
                      <a:lumOff val="35000"/>
                    </a:prstClr>
                  </a:solidFill>
                  <a:latin typeface="Gotham XNarrow Medium" charset="0"/>
                  <a:ea typeface="Gotham XNarrow Medium" charset="0"/>
                  <a:cs typeface="Gotham XNarrow Medium" charset="0"/>
                </a:endParaRPr>
              </a:p>
            </c:rich>
          </c:tx>
          <c:layout>
            <c:manualLayout>
              <c:xMode val="edge"/>
              <c:yMode val="edge"/>
              <c:x val="0.26067837725335452"/>
              <c:y val="0.88709280341123942"/>
            </c:manualLayout>
          </c:layout>
        </c:title>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4640000"/>
        <c:crosses val="autoZero"/>
        <c:auto val="1"/>
        <c:lblAlgn val="ctr"/>
        <c:lblOffset val="100"/>
      </c:catAx>
      <c:valAx>
        <c:axId val="54640000"/>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4638080"/>
        <c:crosses val="autoZero"/>
        <c:crossBetween val="between"/>
        <c:majorUnit val="0.1"/>
        <c:minorUnit val="2.0000000000000007E-2"/>
      </c:valAx>
    </c:plotArea>
    <c:legend>
      <c:legendPos val="r"/>
      <c:layout>
        <c:manualLayout>
          <c:xMode val="edge"/>
          <c:yMode val="edge"/>
          <c:x val="0.73148887184122924"/>
          <c:y val="0.13712780079649226"/>
          <c:w val="0.24404888095441696"/>
          <c:h val="0.58531933437923211"/>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a:outerShdw blurRad="50800" dist="38100" dir="2700000" algn="tl" rotWithShape="0">
        <a:prstClr val="black">
          <a:alpha val="40000"/>
        </a:prstClr>
      </a:outerShdw>
    </a:effectLst>
  </c:spPr>
  <c:txPr>
    <a:bodyPr/>
    <a:lstStyle/>
    <a:p>
      <a:pPr>
        <a:defRPr sz="1800"/>
      </a:pPr>
      <a:endParaRPr lang="es-AR"/>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322883434106295E-2"/>
          <c:y val="4.8942167156093709E-2"/>
          <c:w val="0.88833369435092158"/>
          <c:h val="0.71786593277883481"/>
        </c:manualLayout>
      </c:layout>
      <c:barChart>
        <c:barDir val="col"/>
        <c:grouping val="percentStacked"/>
        <c:ser>
          <c:idx val="0"/>
          <c:order val="0"/>
          <c:tx>
            <c:strRef>
              <c:f>'57'!$B$7</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'57'!$A$8:$A$11</c:f>
              <c:strCache>
                <c:ptCount val="4"/>
                <c:pt idx="0">
                  <c:v>Nunca</c:v>
                </c:pt>
                <c:pt idx="1">
                  <c:v>Una vez</c:v>
                </c:pt>
                <c:pt idx="2">
                  <c:v>Dos veces</c:v>
                </c:pt>
                <c:pt idx="3">
                  <c:v>Tres veces o más</c:v>
                </c:pt>
              </c:strCache>
            </c:strRef>
          </c:cat>
          <c:val>
            <c:numRef>
              <c:f>'57'!$B$8:$B$11</c:f>
              <c:numCache>
                <c:formatCode>0.0%</c:formatCode>
                <c:ptCount val="4"/>
                <c:pt idx="0">
                  <c:v>0.12054267445941708</c:v>
                </c:pt>
                <c:pt idx="1">
                  <c:v>0.16872864026898232</c:v>
                </c:pt>
                <c:pt idx="2">
                  <c:v>0.16924794503454291</c:v>
                </c:pt>
                <c:pt idx="3">
                  <c:v>0.10537736250209</c:v>
                </c:pt>
              </c:numCache>
            </c:numRef>
          </c:val>
          <c:extLst xmlns:c16r2="http://schemas.microsoft.com/office/drawing/2015/06/chart">
            <c:ext xmlns:c16="http://schemas.microsoft.com/office/drawing/2014/chart" uri="{C3380CC4-5D6E-409C-BE32-E72D297353CC}">
              <c16:uniqueId val="{00000000-28BA-4CE5-9469-D0B321A943A1}"/>
            </c:ext>
          </c:extLst>
        </c:ser>
        <c:ser>
          <c:idx val="1"/>
          <c:order val="1"/>
          <c:tx>
            <c:strRef>
              <c:f>'57'!$C$7</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'57'!$A$8:$A$11</c:f>
              <c:strCache>
                <c:ptCount val="4"/>
                <c:pt idx="0">
                  <c:v>Nunca</c:v>
                </c:pt>
                <c:pt idx="1">
                  <c:v>Una vez</c:v>
                </c:pt>
                <c:pt idx="2">
                  <c:v>Dos veces</c:v>
                </c:pt>
                <c:pt idx="3">
                  <c:v>Tres veces o más</c:v>
                </c:pt>
              </c:strCache>
            </c:strRef>
          </c:cat>
          <c:val>
            <c:numRef>
              <c:f>'57'!$C$8:$C$11</c:f>
              <c:numCache>
                <c:formatCode>0.0%</c:formatCode>
                <c:ptCount val="4"/>
                <c:pt idx="0">
                  <c:v>0.17195774693688218</c:v>
                </c:pt>
                <c:pt idx="1">
                  <c:v>0.2182234040923296</c:v>
                </c:pt>
                <c:pt idx="2">
                  <c:v>0.27955810884097215</c:v>
                </c:pt>
                <c:pt idx="3">
                  <c:v>0.34070813883160367</c:v>
                </c:pt>
              </c:numCache>
            </c:numRef>
          </c:val>
          <c:extLst xmlns:c16r2="http://schemas.microsoft.com/office/drawing/2015/06/chart">
            <c:ext xmlns:c16="http://schemas.microsoft.com/office/drawing/2014/chart" uri="{C3380CC4-5D6E-409C-BE32-E72D297353CC}">
              <c16:uniqueId val="{00000001-28BA-4CE5-9469-D0B321A943A1}"/>
            </c:ext>
          </c:extLst>
        </c:ser>
        <c:ser>
          <c:idx val="2"/>
          <c:order val="2"/>
          <c:tx>
            <c:strRef>
              <c:f>'57'!$D$7</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'57'!$A$8:$A$11</c:f>
              <c:strCache>
                <c:ptCount val="4"/>
                <c:pt idx="0">
                  <c:v>Nunca</c:v>
                </c:pt>
                <c:pt idx="1">
                  <c:v>Una vez</c:v>
                </c:pt>
                <c:pt idx="2">
                  <c:v>Dos veces</c:v>
                </c:pt>
                <c:pt idx="3">
                  <c:v>Tres veces o más</c:v>
                </c:pt>
              </c:strCache>
            </c:strRef>
          </c:cat>
          <c:val>
            <c:numRef>
              <c:f>'57'!$D$8:$D$11</c:f>
              <c:numCache>
                <c:formatCode>0.0%</c:formatCode>
                <c:ptCount val="4"/>
                <c:pt idx="0">
                  <c:v>0.59882482551412253</c:v>
                </c:pt>
                <c:pt idx="1">
                  <c:v>0.56716879494365202</c:v>
                </c:pt>
                <c:pt idx="2">
                  <c:v>0.5141652530367733</c:v>
                </c:pt>
                <c:pt idx="3">
                  <c:v>0.50700738883467167</c:v>
                </c:pt>
              </c:numCache>
            </c:numRef>
          </c:val>
          <c:extLst xmlns:c16r2="http://schemas.microsoft.com/office/drawing/2015/06/chart">
            <c:ext xmlns:c16="http://schemas.microsoft.com/office/drawing/2014/chart" uri="{C3380CC4-5D6E-409C-BE32-E72D297353CC}">
              <c16:uniqueId val="{00000002-28BA-4CE5-9469-D0B321A943A1}"/>
            </c:ext>
          </c:extLst>
        </c:ser>
        <c:ser>
          <c:idx val="3"/>
          <c:order val="3"/>
          <c:tx>
            <c:strRef>
              <c:f>'57'!$E$7</c:f>
              <c:strCache>
                <c:ptCount val="1"/>
                <c:pt idx="0">
                  <c:v>Avanzado</c:v>
                </c:pt>
              </c:strCache>
            </c:strRef>
          </c:tx>
          <c:spPr>
            <a:solidFill>
              <a:srgbClr val="00B9F2"/>
            </a:solidFill>
          </c:spPr>
          <c:dLbls>
            <c:dLbl>
              <c:idx val="1"/>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dLbl>
              <c:idx val="2"/>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dLbl>
              <c:idx val="3"/>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'57'!$A$8:$A$11</c:f>
              <c:strCache>
                <c:ptCount val="4"/>
                <c:pt idx="0">
                  <c:v>Nunca</c:v>
                </c:pt>
                <c:pt idx="1">
                  <c:v>Una vez</c:v>
                </c:pt>
                <c:pt idx="2">
                  <c:v>Dos veces</c:v>
                </c:pt>
                <c:pt idx="3">
                  <c:v>Tres veces o más</c:v>
                </c:pt>
              </c:strCache>
            </c:strRef>
          </c:cat>
          <c:val>
            <c:numRef>
              <c:f>'57'!$E$8:$E$11</c:f>
              <c:numCache>
                <c:formatCode>0.0%</c:formatCode>
                <c:ptCount val="4"/>
                <c:pt idx="0">
                  <c:v>0.10867475308959348</c:v>
                </c:pt>
                <c:pt idx="1">
                  <c:v>4.5879160695038265E-2</c:v>
                </c:pt>
                <c:pt idx="2">
                  <c:v>3.7028693087713102E-2</c:v>
                </c:pt>
                <c:pt idx="3">
                  <c:v>4.6907109831634215E-2</c:v>
                </c:pt>
              </c:numCache>
            </c:numRef>
          </c:val>
          <c:extLst xmlns:c16r2="http://schemas.microsoft.com/office/drawing/2015/06/chart">
            <c:ext xmlns:c16="http://schemas.microsoft.com/office/drawing/2014/chart" uri="{C3380CC4-5D6E-409C-BE32-E72D297353CC}">
              <c16:uniqueId val="{00000006-28BA-4CE5-9469-D0B321A943A1}"/>
            </c:ext>
          </c:extLst>
        </c:ser>
        <c:dLbls/>
        <c:overlap val="100"/>
        <c:axId val="54674944"/>
        <c:axId val="54676864"/>
      </c:barChart>
      <c:catAx>
        <c:axId val="54674944"/>
        <c:scaling>
          <c:orientation val="minMax"/>
        </c:scaling>
        <c:axPos val="b"/>
        <c:title>
          <c:tx>
            <c:rich>
              <a:bodyPr/>
              <a:lstStyle/>
              <a:p>
                <a:pPr algn="ctr" rtl="0">
                  <a:defRPr sz="1800" b="1" i="0" u="none" strike="noStrike" kern="1200" baseline="0">
                    <a:solidFill>
                      <a:prstClr val="black"/>
                    </a:solidFill>
                    <a:latin typeface="+mn-lt"/>
                    <a:ea typeface="+mn-ea"/>
                    <a:cs typeface="+mn-cs"/>
                  </a:defRPr>
                </a:pPr>
                <a:r>
                  <a:rPr lang="es-AR" sz="1400" b="1" i="0" u="none" strike="noStrike" kern="1200" baseline="0" dirty="0" smtClean="0">
                    <a:solidFill>
                      <a:prstClr val="black">
                        <a:lumMod val="65000"/>
                        <a:lumOff val="35000"/>
                      </a:prstClr>
                    </a:solidFill>
                    <a:latin typeface="Gotham XNarrow Medium" charset="0"/>
                    <a:ea typeface="Gotham XNarrow Medium" charset="0"/>
                    <a:cs typeface="Gotham XNarrow Medium" charset="0"/>
                  </a:rPr>
                  <a:t>Según </a:t>
                </a:r>
                <a:r>
                  <a:rPr lang="es-AR" sz="1400" b="1" i="0" u="none" strike="noStrike" kern="1200" baseline="0" dirty="0" err="1" smtClean="0">
                    <a:solidFill>
                      <a:prstClr val="black">
                        <a:lumMod val="65000"/>
                        <a:lumOff val="35000"/>
                      </a:prstClr>
                    </a:solidFill>
                    <a:latin typeface="Gotham XNarrow Medium" charset="0"/>
                    <a:ea typeface="Gotham XNarrow Medium" charset="0"/>
                    <a:cs typeface="Gotham XNarrow Medium" charset="0"/>
                  </a:rPr>
                  <a:t>repitencia</a:t>
                </a:r>
                <a:r>
                  <a:rPr lang="es-AR" dirty="0" smtClean="0"/>
                  <a:t> </a:t>
                </a:r>
                <a:r>
                  <a:rPr lang="es-AR" sz="1400" b="1" i="0" u="none" strike="noStrike" kern="1200" baseline="0" dirty="0" smtClean="0">
                    <a:solidFill>
                      <a:prstClr val="black">
                        <a:lumMod val="65000"/>
                        <a:lumOff val="35000"/>
                      </a:prstClr>
                    </a:solidFill>
                    <a:latin typeface="Gotham XNarrow Medium" charset="0"/>
                    <a:ea typeface="Gotham XNarrow Medium" charset="0"/>
                    <a:cs typeface="Gotham XNarrow Medium" charset="0"/>
                  </a:rPr>
                  <a:t>en Secundaria</a:t>
                </a:r>
                <a:endParaRPr lang="es-AR" sz="1400" b="1" i="0" u="none" strike="noStrike" kern="1200" baseline="0" dirty="0">
                  <a:solidFill>
                    <a:prstClr val="black">
                      <a:lumMod val="65000"/>
                      <a:lumOff val="35000"/>
                    </a:prstClr>
                  </a:solidFill>
                  <a:latin typeface="Gotham XNarrow Medium" charset="0"/>
                  <a:ea typeface="Gotham XNarrow Medium" charset="0"/>
                  <a:cs typeface="Gotham XNarrow Medium" charset="0"/>
                </a:endParaRPr>
              </a:p>
            </c:rich>
          </c:tx>
          <c:layout>
            <c:manualLayout>
              <c:xMode val="edge"/>
              <c:yMode val="edge"/>
              <c:x val="0.30436960910225547"/>
              <c:y val="0.88709280341123942"/>
            </c:manualLayout>
          </c:layout>
        </c:title>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4676864"/>
        <c:crosses val="autoZero"/>
        <c:auto val="1"/>
        <c:lblAlgn val="ctr"/>
        <c:lblOffset val="100"/>
      </c:catAx>
      <c:valAx>
        <c:axId val="54676864"/>
        <c:scaling>
          <c:orientation val="minMax"/>
          <c:max val="1"/>
          <c:min val="0"/>
        </c:scaling>
        <c:delete val="1"/>
        <c:axPos val="l"/>
        <c:majorGridlines>
          <c:spPr>
            <a:ln>
              <a:solidFill>
                <a:srgbClr val="D9D9D9"/>
              </a:solidFill>
            </a:ln>
          </c:spPr>
        </c:majorGridlines>
        <c:numFmt formatCode="0%" sourceLinked="0"/>
        <c:tickLblPos val="none"/>
        <c:crossAx val="54674944"/>
        <c:crosses val="autoZero"/>
        <c:crossBetween val="between"/>
        <c:majorUnit val="0.1"/>
        <c:minorUnit val="2.0000000000000007E-2"/>
      </c:valAx>
    </c:plotArea>
    <c:plotVisOnly val="1"/>
    <c:dispBlanksAs val="gap"/>
  </c:chart>
  <c:spPr>
    <a:solidFill>
      <a:schemeClr val="bg1"/>
    </a:solidFill>
    <a:ln>
      <a:noFill/>
    </a:ln>
    <a:effectLst>
      <a:outerShdw blurRad="50800" dist="38100" dir="2700000" algn="tl" rotWithShape="0">
        <a:prstClr val="black">
          <a:alpha val="40000"/>
        </a:prstClr>
      </a:outerShdw>
    </a:effectLst>
  </c:spPr>
  <c:txPr>
    <a:bodyPr/>
    <a:lstStyle/>
    <a:p>
      <a:pPr>
        <a:defRPr sz="1800"/>
      </a:pPr>
      <a:endParaRPr lang="es-AR"/>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s-A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83202480890563E-2"/>
          <c:y val="4.8942167156093709E-2"/>
          <c:w val="0.65731863018305381"/>
          <c:h val="0.71786593277883481"/>
        </c:manualLayout>
      </c:layout>
      <c:barChart>
        <c:barDir val="col"/>
        <c:grouping val="percentStacked"/>
        <c:ser>
          <c:idx val="0"/>
          <c:order val="0"/>
          <c:tx>
            <c:strRef>
              <c:f>'59'!$B$2</c:f>
              <c:strCache>
                <c:ptCount val="1"/>
                <c:pt idx="0">
                  <c:v>Por debajo del nivel básico </c:v>
                </c:pt>
              </c:strCache>
            </c:strRef>
          </c:tx>
          <c:spPr>
            <a:solidFill>
              <a:srgbClr val="FF7E79"/>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'59'!$A$3:$A$6</c:f>
              <c:strCache>
                <c:ptCount val="4"/>
                <c:pt idx="0">
                  <c:v>Nunca</c:v>
                </c:pt>
                <c:pt idx="1">
                  <c:v>Una vez</c:v>
                </c:pt>
                <c:pt idx="2">
                  <c:v>Dos veces</c:v>
                </c:pt>
                <c:pt idx="3">
                  <c:v>Tres veces o más</c:v>
                </c:pt>
              </c:strCache>
            </c:strRef>
          </c:cat>
          <c:val>
            <c:numRef>
              <c:f>'59'!$B$3:$B$6</c:f>
              <c:numCache>
                <c:formatCode>0.0%</c:formatCode>
                <c:ptCount val="4"/>
                <c:pt idx="0">
                  <c:v>0.15409126873978085</c:v>
                </c:pt>
                <c:pt idx="1">
                  <c:v>0.27585687573223028</c:v>
                </c:pt>
                <c:pt idx="2">
                  <c:v>0.32038380812155193</c:v>
                </c:pt>
                <c:pt idx="3">
                  <c:v>0.68190875401422568</c:v>
                </c:pt>
              </c:numCache>
            </c:numRef>
          </c:val>
          <c:extLst xmlns:c16r2="http://schemas.microsoft.com/office/drawing/2015/06/chart">
            <c:ext xmlns:c16="http://schemas.microsoft.com/office/drawing/2014/chart" uri="{C3380CC4-5D6E-409C-BE32-E72D297353CC}">
              <c16:uniqueId val="{00000000-8686-4B44-BB31-AE89A962530F}"/>
            </c:ext>
          </c:extLst>
        </c:ser>
        <c:ser>
          <c:idx val="1"/>
          <c:order val="1"/>
          <c:tx>
            <c:strRef>
              <c:f>'59'!$C$2</c:f>
              <c:strCache>
                <c:ptCount val="1"/>
                <c:pt idx="0">
                  <c:v>Básico</c:v>
                </c:pt>
              </c:strCache>
            </c:strRef>
          </c:tx>
          <c:spPr>
            <a:solidFill>
              <a:srgbClr val="FDB913"/>
            </a:solidFill>
          </c:spPr>
          <c:dLbls>
            <c:spPr>
              <a:noFill/>
              <a:ln>
                <a:noFill/>
              </a:ln>
              <a:effectLst/>
            </c:spPr>
            <c:txPr>
              <a:bodyPr/>
              <a:lstStyle/>
              <a:p>
                <a:pPr algn="ctr">
                  <a:defRPr lang="es-AR" sz="1200" b="1" i="0" u="none" strike="noStrike" kern="1200" baseline="0">
                    <a:solidFill>
                      <a:schemeClr val="bg1"/>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'59'!$A$3:$A$6</c:f>
              <c:strCache>
                <c:ptCount val="4"/>
                <c:pt idx="0">
                  <c:v>Nunca</c:v>
                </c:pt>
                <c:pt idx="1">
                  <c:v>Una vez</c:v>
                </c:pt>
                <c:pt idx="2">
                  <c:v>Dos veces</c:v>
                </c:pt>
                <c:pt idx="3">
                  <c:v>Tres veces o más</c:v>
                </c:pt>
              </c:strCache>
            </c:strRef>
          </c:cat>
          <c:val>
            <c:numRef>
              <c:f>'59'!$C$3:$C$6</c:f>
              <c:numCache>
                <c:formatCode>0.0%</c:formatCode>
                <c:ptCount val="4"/>
                <c:pt idx="0">
                  <c:v>0.20883070575210205</c:v>
                </c:pt>
                <c:pt idx="1">
                  <c:v>0.36618097535620203</c:v>
                </c:pt>
                <c:pt idx="2">
                  <c:v>0.38010639235893923</c:v>
                </c:pt>
                <c:pt idx="3">
                  <c:v>6.9204803282955168E-2</c:v>
                </c:pt>
              </c:numCache>
            </c:numRef>
          </c:val>
          <c:extLst xmlns:c16r2="http://schemas.microsoft.com/office/drawing/2015/06/chart">
            <c:ext xmlns:c16="http://schemas.microsoft.com/office/drawing/2014/chart" uri="{C3380CC4-5D6E-409C-BE32-E72D297353CC}">
              <c16:uniqueId val="{00000001-8686-4B44-BB31-AE89A962530F}"/>
            </c:ext>
          </c:extLst>
        </c:ser>
        <c:ser>
          <c:idx val="2"/>
          <c:order val="2"/>
          <c:tx>
            <c:strRef>
              <c:f>'59'!$D$2</c:f>
              <c:strCache>
                <c:ptCount val="1"/>
                <c:pt idx="0">
                  <c:v>Satisfactorio</c:v>
                </c:pt>
              </c:strCache>
            </c:strRef>
          </c:tx>
          <c:spPr>
            <a:solidFill>
              <a:srgbClr val="A6CE39"/>
            </a:solidFill>
          </c:spPr>
          <c:dLbls>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'59'!$A$3:$A$6</c:f>
              <c:strCache>
                <c:ptCount val="4"/>
                <c:pt idx="0">
                  <c:v>Nunca</c:v>
                </c:pt>
                <c:pt idx="1">
                  <c:v>Una vez</c:v>
                </c:pt>
                <c:pt idx="2">
                  <c:v>Dos veces</c:v>
                </c:pt>
                <c:pt idx="3">
                  <c:v>Tres veces o más</c:v>
                </c:pt>
              </c:strCache>
            </c:strRef>
          </c:cat>
          <c:val>
            <c:numRef>
              <c:f>'59'!$D$3:$D$6</c:f>
              <c:numCache>
                <c:formatCode>0.0%</c:formatCode>
                <c:ptCount val="4"/>
                <c:pt idx="0">
                  <c:v>0.27908554361232635</c:v>
                </c:pt>
                <c:pt idx="1">
                  <c:v>0.24378895007848353</c:v>
                </c:pt>
                <c:pt idx="2">
                  <c:v>0.22650605354500444</c:v>
                </c:pt>
                <c:pt idx="3">
                  <c:v>0.13786657491290893</c:v>
                </c:pt>
              </c:numCache>
            </c:numRef>
          </c:val>
          <c:extLst xmlns:c16r2="http://schemas.microsoft.com/office/drawing/2015/06/chart">
            <c:ext xmlns:c16="http://schemas.microsoft.com/office/drawing/2014/chart" uri="{C3380CC4-5D6E-409C-BE32-E72D297353CC}">
              <c16:uniqueId val="{00000002-8686-4B44-BB31-AE89A962530F}"/>
            </c:ext>
          </c:extLst>
        </c:ser>
        <c:ser>
          <c:idx val="3"/>
          <c:order val="3"/>
          <c:tx>
            <c:strRef>
              <c:f>'59'!$E$2</c:f>
              <c:strCache>
                <c:ptCount val="1"/>
                <c:pt idx="0">
                  <c:v>Avanzado</c:v>
                </c:pt>
              </c:strCache>
            </c:strRef>
          </c:tx>
          <c:spPr>
            <a:solidFill>
              <a:srgbClr val="00B9F2"/>
            </a:solidFill>
          </c:spPr>
          <c:dLbls>
            <c:dLbl>
              <c:idx val="1"/>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dLbl>
              <c:idx val="2"/>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dLbl>
              <c:idx val="3"/>
              <c:spPr/>
              <c:txPr>
                <a:bodyPr/>
                <a:lstStyle/>
                <a:p>
                  <a:pPr algn="ctr">
                    <a:defRPr lang="es-AR" sz="1200" b="1" i="0" u="none" strike="noStrike" kern="1200" baseline="0">
                      <a:solidFill>
                        <a:schemeClr val="tx1">
                          <a:lumMod val="65000"/>
                          <a:lumOff val="35000"/>
                        </a:schemeClr>
                      </a:solidFill>
                      <a:latin typeface="Gotham XNarrow Medium" charset="0"/>
                      <a:ea typeface="Gotham XNarrow Medium" charset="0"/>
                      <a:cs typeface="Gotham XNarrow Medium" charset="0"/>
                    </a:defRPr>
                  </a:pPr>
                  <a:endParaRPr lang="es-AR"/>
                </a:p>
              </c:txPr>
            </c:dLbl>
            <c:spPr>
              <a:noFill/>
              <a:ln>
                <a:noFill/>
              </a:ln>
              <a:effectLst/>
            </c:spPr>
            <c:txPr>
              <a:bodyPr/>
              <a:lstStyle/>
              <a:p>
                <a:pPr algn="ctr">
                  <a:defRPr lang="es-AR" sz="1200" b="1" i="0" u="none" strike="noStrike" kern="1200" baseline="0">
                    <a:solidFill>
                      <a:prstClr val="white"/>
                    </a:solidFill>
                    <a:latin typeface="Gotham XNarrow Medium" charset="0"/>
                    <a:ea typeface="Gotham XNarrow Medium" charset="0"/>
                    <a:cs typeface="Gotham XNarrow Medium" charset="0"/>
                  </a:defRPr>
                </a:pPr>
                <a:endParaRPr lang="es-AR"/>
              </a:p>
            </c:txPr>
            <c:showVal val="1"/>
            <c:extLst xmlns:c16r2="http://schemas.microsoft.com/office/drawing/2015/06/chart">
              <c:ext xmlns:c15="http://schemas.microsoft.com/office/drawing/2012/chart" uri="{CE6537A1-D6FC-4f65-9D91-7224C49458BB}">
                <c15:showLeaderLines val="0"/>
              </c:ext>
            </c:extLst>
          </c:dLbls>
          <c:cat>
            <c:strRef>
              <c:f>'59'!$A$3:$A$6</c:f>
              <c:strCache>
                <c:ptCount val="4"/>
                <c:pt idx="0">
                  <c:v>Nunca</c:v>
                </c:pt>
                <c:pt idx="1">
                  <c:v>Una vez</c:v>
                </c:pt>
                <c:pt idx="2">
                  <c:v>Dos veces</c:v>
                </c:pt>
                <c:pt idx="3">
                  <c:v>Tres veces o más</c:v>
                </c:pt>
              </c:strCache>
            </c:strRef>
          </c:cat>
          <c:val>
            <c:numRef>
              <c:f>'59'!$E$3:$E$6</c:f>
              <c:numCache>
                <c:formatCode>0.0%</c:formatCode>
                <c:ptCount val="4"/>
                <c:pt idx="0">
                  <c:v>0.35799248189578375</c:v>
                </c:pt>
                <c:pt idx="1">
                  <c:v>0.11417319883308373</c:v>
                </c:pt>
                <c:pt idx="2">
                  <c:v>7.30037459745045E-2</c:v>
                </c:pt>
                <c:pt idx="3">
                  <c:v>0.11101986778991031</c:v>
                </c:pt>
              </c:numCache>
            </c:numRef>
          </c:val>
          <c:extLst xmlns:c16r2="http://schemas.microsoft.com/office/drawing/2015/06/chart">
            <c:ext xmlns:c16="http://schemas.microsoft.com/office/drawing/2014/chart" uri="{C3380CC4-5D6E-409C-BE32-E72D297353CC}">
              <c16:uniqueId val="{00000006-8686-4B44-BB31-AE89A962530F}"/>
            </c:ext>
          </c:extLst>
        </c:ser>
        <c:dLbls/>
        <c:overlap val="100"/>
        <c:axId val="54842880"/>
        <c:axId val="54844800"/>
      </c:barChart>
      <c:catAx>
        <c:axId val="54842880"/>
        <c:scaling>
          <c:orientation val="minMax"/>
        </c:scaling>
        <c:axPos val="b"/>
        <c:title>
          <c:tx>
            <c:rich>
              <a:bodyPr/>
              <a:lstStyle/>
              <a:p>
                <a:pPr algn="ctr" rtl="0">
                  <a:defRPr sz="1800" b="1" i="0" u="none" strike="noStrike" kern="1200" baseline="0">
                    <a:solidFill>
                      <a:prstClr val="black"/>
                    </a:solidFill>
                    <a:latin typeface="+mn-lt"/>
                    <a:ea typeface="+mn-ea"/>
                    <a:cs typeface="+mn-cs"/>
                  </a:defRPr>
                </a:pPr>
                <a:r>
                  <a:rPr lang="es-AR" sz="1400" b="1" i="0" u="none" strike="noStrike" kern="1200" baseline="0" dirty="0" smtClean="0">
                    <a:solidFill>
                      <a:prstClr val="black">
                        <a:lumMod val="65000"/>
                        <a:lumOff val="35000"/>
                      </a:prstClr>
                    </a:solidFill>
                    <a:latin typeface="Gotham XNarrow Medium" charset="0"/>
                    <a:ea typeface="Gotham XNarrow Medium" charset="0"/>
                    <a:cs typeface="Gotham XNarrow Medium" charset="0"/>
                  </a:rPr>
                  <a:t>Según </a:t>
                </a:r>
                <a:r>
                  <a:rPr lang="es-AR" sz="1400" b="1" i="0" u="none" strike="noStrike" kern="1200" baseline="0" dirty="0" err="1" smtClean="0">
                    <a:solidFill>
                      <a:prstClr val="black">
                        <a:lumMod val="65000"/>
                        <a:lumOff val="35000"/>
                      </a:prstClr>
                    </a:solidFill>
                    <a:latin typeface="Gotham XNarrow Medium" charset="0"/>
                    <a:ea typeface="Gotham XNarrow Medium" charset="0"/>
                    <a:cs typeface="Gotham XNarrow Medium" charset="0"/>
                  </a:rPr>
                  <a:t>repitencia</a:t>
                </a:r>
                <a:r>
                  <a:rPr lang="es-AR" dirty="0" smtClean="0"/>
                  <a:t> </a:t>
                </a:r>
                <a:r>
                  <a:rPr lang="es-AR" sz="1400" b="1" i="0" u="none" strike="noStrike" kern="1200" baseline="0" dirty="0" smtClean="0">
                    <a:solidFill>
                      <a:prstClr val="black">
                        <a:lumMod val="65000"/>
                        <a:lumOff val="35000"/>
                      </a:prstClr>
                    </a:solidFill>
                    <a:latin typeface="Gotham XNarrow Medium" charset="0"/>
                    <a:ea typeface="Gotham XNarrow Medium" charset="0"/>
                    <a:cs typeface="Gotham XNarrow Medium" charset="0"/>
                  </a:rPr>
                  <a:t>en Primaria</a:t>
                </a:r>
                <a:endParaRPr lang="es-AR" sz="1400" b="1" i="0" u="none" strike="noStrike" kern="1200" baseline="0" dirty="0">
                  <a:solidFill>
                    <a:prstClr val="black">
                      <a:lumMod val="65000"/>
                      <a:lumOff val="35000"/>
                    </a:prstClr>
                  </a:solidFill>
                  <a:latin typeface="Gotham XNarrow Medium" charset="0"/>
                  <a:ea typeface="Gotham XNarrow Medium" charset="0"/>
                  <a:cs typeface="Gotham XNarrow Medium" charset="0"/>
                </a:endParaRPr>
              </a:p>
            </c:rich>
          </c:tx>
          <c:layout>
            <c:manualLayout>
              <c:xMode val="edge"/>
              <c:yMode val="edge"/>
              <c:x val="0.26067837725335452"/>
              <c:y val="0.88709280341123942"/>
            </c:manualLayout>
          </c:layout>
        </c:title>
        <c:numFmt formatCode="General"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4844800"/>
        <c:crosses val="autoZero"/>
        <c:auto val="1"/>
        <c:lblAlgn val="ctr"/>
        <c:lblOffset val="100"/>
      </c:catAx>
      <c:valAx>
        <c:axId val="54844800"/>
        <c:scaling>
          <c:orientation val="minMax"/>
          <c:max val="1"/>
          <c:min val="0"/>
        </c:scaling>
        <c:axPos val="l"/>
        <c:majorGridlines>
          <c:spPr>
            <a:ln>
              <a:solidFill>
                <a:srgbClr val="D9D9D9"/>
              </a:solidFill>
            </a:ln>
          </c:spPr>
        </c:majorGridlines>
        <c:numFmt formatCode="0%" sourceLinked="0"/>
        <c:tickLblPos val="nextTo"/>
        <c:spPr>
          <a:ln>
            <a:solidFill>
              <a:schemeClr val="tx1">
                <a:lumMod val="65000"/>
                <a:lumOff val="35000"/>
              </a:schemeClr>
            </a:solidFill>
          </a:ln>
        </c:spPr>
        <c:txPr>
          <a:bodyPr/>
          <a:lstStyle/>
          <a:p>
            <a:pPr algn="ctr">
              <a:defRPr lang="es-AR" sz="1197" b="0" i="0" u="none" strike="noStrike" kern="1200" baseline="0">
                <a:solidFill>
                  <a:prstClr val="black">
                    <a:lumMod val="65000"/>
                    <a:lumOff val="35000"/>
                  </a:prstClr>
                </a:solidFill>
                <a:latin typeface="+mn-lt"/>
                <a:ea typeface="+mn-ea"/>
                <a:cs typeface="+mn-cs"/>
              </a:defRPr>
            </a:pPr>
            <a:endParaRPr lang="es-AR"/>
          </a:p>
        </c:txPr>
        <c:crossAx val="54842880"/>
        <c:crosses val="autoZero"/>
        <c:crossBetween val="between"/>
        <c:majorUnit val="0.1"/>
        <c:minorUnit val="2.0000000000000007E-2"/>
      </c:valAx>
    </c:plotArea>
    <c:legend>
      <c:legendPos val="r"/>
      <c:layout>
        <c:manualLayout>
          <c:xMode val="edge"/>
          <c:yMode val="edge"/>
          <c:x val="0.73148887184122924"/>
          <c:y val="0.13712780079649226"/>
          <c:w val="0.24404888095441696"/>
          <c:h val="0.58531933437923211"/>
        </c:manualLayout>
      </c:layout>
      <c:txPr>
        <a:bodyPr/>
        <a:lstStyle/>
        <a:p>
          <a:pPr>
            <a:defRPr lang="es-AR" sz="1197" b="0" i="0" u="none" strike="noStrike" kern="1200" baseline="0">
              <a:solidFill>
                <a:prstClr val="black">
                  <a:lumMod val="65000"/>
                  <a:lumOff val="35000"/>
                </a:prstClr>
              </a:solidFill>
              <a:latin typeface="+mn-lt"/>
              <a:ea typeface="+mn-ea"/>
              <a:cs typeface="+mn-cs"/>
            </a:defRPr>
          </a:pPr>
          <a:endParaRPr lang="es-AR"/>
        </a:p>
      </c:txPr>
    </c:legend>
    <c:plotVisOnly val="1"/>
    <c:dispBlanksAs val="gap"/>
  </c:chart>
  <c:spPr>
    <a:solidFill>
      <a:schemeClr val="bg1"/>
    </a:solidFill>
    <a:ln>
      <a:noFill/>
    </a:ln>
    <a:effectLst/>
  </c:spPr>
  <c:txPr>
    <a:bodyPr/>
    <a:lstStyle/>
    <a:p>
      <a:pPr>
        <a:defRPr sz="1800"/>
      </a:pPr>
      <a:endParaRPr lang="es-AR"/>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EA192-6D9C-4DFE-B607-3DE9E39966E4}" type="datetimeFigureOut">
              <a:rPr lang="es-AR" smtClean="0"/>
              <a:pPr/>
              <a:t>10/04/2017</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8EE86-39F5-42F1-A1A1-D2D62919A95E}" type="slidenum">
              <a:rPr lang="es-AR" smtClean="0"/>
              <a:pPr/>
              <a:t>‹Nº›</a:t>
            </a:fld>
            <a:endParaRPr lang="es-AR"/>
          </a:p>
        </p:txBody>
      </p:sp>
    </p:spTree>
    <p:extLst>
      <p:ext uri="{BB962C8B-B14F-4D97-AF65-F5344CB8AC3E}">
        <p14:creationId xmlns:p14="http://schemas.microsoft.com/office/powerpoint/2010/main" xmlns="" val="390489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D38BEF3-AEA1-EA42-B970-DBADFC3BA36E}" type="slidenum">
              <a:rPr lang="es-ES" smtClean="0"/>
              <a:pPr/>
              <a:t>27</a:t>
            </a:fld>
            <a:endParaRPr lang="es-ES"/>
          </a:p>
        </p:txBody>
      </p:sp>
    </p:spTree>
    <p:extLst>
      <p:ext uri="{BB962C8B-B14F-4D97-AF65-F5344CB8AC3E}">
        <p14:creationId xmlns:p14="http://schemas.microsoft.com/office/powerpoint/2010/main" xmlns="" val="78585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273AD42-1773-4180-B96C-48F8BB19F9A8}" type="datetimeFigureOut">
              <a:rPr lang="es-AR" smtClean="0"/>
              <a:pPr/>
              <a:t>10/04/2017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0B1DF7A-4EA5-4059-B836-0563D32487CF}" type="slidenum">
              <a:rPr lang="es-AR" smtClean="0"/>
              <a:pPr/>
              <a:t>‹Nº›</a:t>
            </a:fld>
            <a:endParaRPr lang="es-AR"/>
          </a:p>
        </p:txBody>
      </p:sp>
    </p:spTree>
    <p:extLst>
      <p:ext uri="{BB962C8B-B14F-4D97-AF65-F5344CB8AC3E}">
        <p14:creationId xmlns:p14="http://schemas.microsoft.com/office/powerpoint/2010/main" xmlns="" val="185389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73AD42-1773-4180-B96C-48F8BB19F9A8}" type="datetimeFigureOut">
              <a:rPr lang="es-AR" smtClean="0"/>
              <a:pPr/>
              <a:t>10/04/2017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0B1DF7A-4EA5-4059-B836-0563D32487CF}" type="slidenum">
              <a:rPr lang="es-AR" smtClean="0"/>
              <a:pPr/>
              <a:t>‹Nº›</a:t>
            </a:fld>
            <a:endParaRPr lang="es-AR"/>
          </a:p>
        </p:txBody>
      </p:sp>
    </p:spTree>
    <p:extLst>
      <p:ext uri="{BB962C8B-B14F-4D97-AF65-F5344CB8AC3E}">
        <p14:creationId xmlns:p14="http://schemas.microsoft.com/office/powerpoint/2010/main" xmlns="" val="305055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73AD42-1773-4180-B96C-48F8BB19F9A8}" type="datetimeFigureOut">
              <a:rPr lang="es-AR" smtClean="0"/>
              <a:pPr/>
              <a:t>10/04/2017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0B1DF7A-4EA5-4059-B836-0563D32487CF}" type="slidenum">
              <a:rPr lang="es-AR" smtClean="0"/>
              <a:pPr/>
              <a:t>‹Nº›</a:t>
            </a:fld>
            <a:endParaRPr lang="es-AR"/>
          </a:p>
        </p:txBody>
      </p:sp>
    </p:spTree>
    <p:extLst>
      <p:ext uri="{BB962C8B-B14F-4D97-AF65-F5344CB8AC3E}">
        <p14:creationId xmlns:p14="http://schemas.microsoft.com/office/powerpoint/2010/main" xmlns="" val="2262770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_tradnl" smtClean="0"/>
              <a:t>Clic para editar título</a:t>
            </a:r>
            <a:endParaRPr lang="es-ES"/>
          </a:p>
        </p:txBody>
      </p:sp>
      <p:sp>
        <p:nvSpPr>
          <p:cNvPr id="3" name="Subtítulo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3DED198-19DD-439A-9C0C-70A246EF7941}" type="datetime1">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10/04/2017</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9369F0-BB74-D946-A12A-35A5CCCC6C14}" type="slidenum">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87364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3B3B2F93-2582-4783-B8B5-09C288169417}" type="datetime1">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10/04/2017</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9369F0-BB74-D946-A12A-35A5CCCC6C14}" type="slidenum">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54521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43"/>
            <a:ext cx="7886700" cy="2852737"/>
          </a:xfrm>
        </p:spPr>
        <p:txBody>
          <a:bodyPr anchor="b"/>
          <a:lstStyle>
            <a:lvl1pPr>
              <a:defRPr sz="4500"/>
            </a:lvl1pPr>
          </a:lstStyle>
          <a:p>
            <a:r>
              <a:rPr lang="es-ES_tradnl" smtClean="0"/>
              <a:t>Clic para editar título</a:t>
            </a:r>
            <a:endParaRPr lang="es-ES"/>
          </a:p>
        </p:txBody>
      </p:sp>
      <p:sp>
        <p:nvSpPr>
          <p:cNvPr id="3" name="Marcador de texto 2"/>
          <p:cNvSpPr>
            <a:spLocks noGrp="1"/>
          </p:cNvSpPr>
          <p:nvPr>
            <p:ph type="body" idx="1"/>
          </p:nvPr>
        </p:nvSpPr>
        <p:spPr>
          <a:xfrm>
            <a:off x="623888" y="458947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8FD6F69-55DF-4DEA-B10E-AD27E44D023E}" type="datetime1">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10/04/2017</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9369F0-BB74-D946-A12A-35A5CCCC6C14}" type="slidenum">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68409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628650" y="1825624"/>
            <a:ext cx="3886200" cy="4351339"/>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29150" y="1825624"/>
            <a:ext cx="3886200" cy="4351339"/>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45EE39C-AB61-4843-8D93-1AB1C493B38F}" type="datetime1">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10/04/2017</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9369F0-BB74-D946-A12A-35A5CCCC6C14}" type="slidenum">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68370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3" y="365126"/>
            <a:ext cx="7886700" cy="1325563"/>
          </a:xfrm>
        </p:spPr>
        <p:txBody>
          <a:bodyPr/>
          <a:lstStyle/>
          <a:p>
            <a:r>
              <a:rPr lang="es-ES_tradnl" smtClean="0"/>
              <a:t>Clic para editar título</a:t>
            </a:r>
            <a:endParaRPr lang="es-ES"/>
          </a:p>
        </p:txBody>
      </p:sp>
      <p:sp>
        <p:nvSpPr>
          <p:cNvPr id="3" name="Marcador de texto 2"/>
          <p:cNvSpPr>
            <a:spLocks noGrp="1"/>
          </p:cNvSpPr>
          <p:nvPr>
            <p:ph type="body" idx="1"/>
          </p:nvPr>
        </p:nvSpPr>
        <p:spPr>
          <a:xfrm>
            <a:off x="629844"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29844" y="2505075"/>
            <a:ext cx="3868340"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29155"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29155" y="2505075"/>
            <a:ext cx="3887391"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AA129C7-22A2-4785-821A-42402639B913}" type="datetime1">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10/04/2017</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9369F0-BB74-D946-A12A-35A5CCCC6C14}" type="slidenum">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4888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2A001E4-8EBC-4538-A16E-0628F7A73792}" type="datetime1">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10/04/2017</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9369F0-BB74-D946-A12A-35A5CCCC6C14}" type="slidenum">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93681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FE6C2B7-3087-4209-AD0D-BED4E80BF4FC}" type="datetime1">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10/04/2017</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9369F0-BB74-D946-A12A-35A5CCCC6C14}" type="slidenum">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808240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4" y="457200"/>
            <a:ext cx="2949178" cy="1600200"/>
          </a:xfrm>
        </p:spPr>
        <p:txBody>
          <a:bodyPr anchor="b"/>
          <a:lstStyle>
            <a:lvl1pPr>
              <a:defRPr sz="2400"/>
            </a:lvl1pPr>
          </a:lstStyle>
          <a:p>
            <a:r>
              <a:rPr lang="es-ES_tradnl" smtClean="0"/>
              <a:t>Clic para editar título</a:t>
            </a:r>
            <a:endParaRPr lang="es-ES"/>
          </a:p>
        </p:txBody>
      </p:sp>
      <p:sp>
        <p:nvSpPr>
          <p:cNvPr id="3" name="Marcador de contenido 2"/>
          <p:cNvSpPr>
            <a:spLocks noGrp="1"/>
          </p:cNvSpPr>
          <p:nvPr>
            <p:ph idx="1"/>
          </p:nvPr>
        </p:nvSpPr>
        <p:spPr>
          <a:xfrm>
            <a:off x="3887392"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629844" y="2057402"/>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9E0072-996A-4979-91F6-B01D3C7676F5}" type="datetime1">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10/04/2017</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9369F0-BB74-D946-A12A-35A5CCCC6C14}" type="slidenum">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55074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73AD42-1773-4180-B96C-48F8BB19F9A8}" type="datetimeFigureOut">
              <a:rPr lang="es-AR" smtClean="0"/>
              <a:pPr/>
              <a:t>10/04/2017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0B1DF7A-4EA5-4059-B836-0563D32487CF}" type="slidenum">
              <a:rPr lang="es-AR" smtClean="0"/>
              <a:pPr/>
              <a:t>‹Nº›</a:t>
            </a:fld>
            <a:endParaRPr lang="es-AR"/>
          </a:p>
        </p:txBody>
      </p:sp>
    </p:spTree>
    <p:extLst>
      <p:ext uri="{BB962C8B-B14F-4D97-AF65-F5344CB8AC3E}">
        <p14:creationId xmlns:p14="http://schemas.microsoft.com/office/powerpoint/2010/main" xmlns="" val="1565332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4" y="457200"/>
            <a:ext cx="2949178" cy="1600200"/>
          </a:xfrm>
        </p:spPr>
        <p:txBody>
          <a:bodyPr anchor="b"/>
          <a:lstStyle>
            <a:lvl1pPr>
              <a:defRPr sz="2400"/>
            </a:lvl1pPr>
          </a:lstStyle>
          <a:p>
            <a:r>
              <a:rPr lang="es-ES_tradnl" smtClean="0"/>
              <a:t>Clic para editar título</a:t>
            </a:r>
            <a:endParaRPr lang="es-ES"/>
          </a:p>
        </p:txBody>
      </p:sp>
      <p:sp>
        <p:nvSpPr>
          <p:cNvPr id="3" name="Marcador de imagen 2"/>
          <p:cNvSpPr>
            <a:spLocks noGrp="1"/>
          </p:cNvSpPr>
          <p:nvPr>
            <p:ph type="pic" idx="1"/>
          </p:nvPr>
        </p:nvSpPr>
        <p:spPr>
          <a:xfrm>
            <a:off x="3887392"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629844" y="2057402"/>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85D6E97-AEFA-4C30-96CF-51B3FEC5CE6F}" type="datetime1">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10/04/2017</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9369F0-BB74-D946-A12A-35A5CCCC6C14}" type="slidenum">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2395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D41EFF4C-6C47-44F4-B962-446CF8D30D7C}" type="datetime1">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10/04/2017</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9369F0-BB74-D946-A12A-35A5CCCC6C14}" type="slidenum">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49968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80" y="365124"/>
            <a:ext cx="1971675" cy="5811839"/>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628654" y="365124"/>
            <a:ext cx="5800725" cy="5811839"/>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0C63C60-06AE-4C4E-83C2-70D7342AD15E}" type="datetime1">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10/04/2017</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9369F0-BB74-D946-A12A-35A5CCCC6C14}" type="slidenum">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75549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EDAD56-3B46-4C4A-B6F8-C33E7003FC68}" type="datetimeFigureOut">
              <a:rPr lang="en-US" smtClean="0">
                <a:solidFill>
                  <a:prstClr val="black">
                    <a:tint val="75000"/>
                  </a:prstClr>
                </a:solidFill>
              </a:rPr>
              <a:pPr/>
              <a:t>4/10/2017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FE4B84-0AC2-DA47-9C39-C574296B5C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4265148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DAD56-3B46-4C4A-B6F8-C33E7003FC68}" type="datetimeFigureOut">
              <a:rPr lang="en-US" smtClean="0">
                <a:solidFill>
                  <a:prstClr val="black">
                    <a:tint val="75000"/>
                  </a:prstClr>
                </a:solidFill>
              </a:rPr>
              <a:pPr/>
              <a:t>4/10/2017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FE4B84-0AC2-DA47-9C39-C574296B5C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47979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EDAD56-3B46-4C4A-B6F8-C33E7003FC68}" type="datetimeFigureOut">
              <a:rPr lang="en-US" smtClean="0">
                <a:solidFill>
                  <a:prstClr val="black">
                    <a:tint val="75000"/>
                  </a:prstClr>
                </a:solidFill>
              </a:rPr>
              <a:pPr/>
              <a:t>4/10/2017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FE4B84-0AC2-DA47-9C39-C574296B5C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137441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EDAD56-3B46-4C4A-B6F8-C33E7003FC68}" type="datetimeFigureOut">
              <a:rPr lang="en-US" smtClean="0">
                <a:solidFill>
                  <a:prstClr val="black">
                    <a:tint val="75000"/>
                  </a:prstClr>
                </a:solidFill>
              </a:rPr>
              <a:pPr/>
              <a:t>4/10/2017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FE4B84-0AC2-DA47-9C39-C574296B5C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1367771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EDAD56-3B46-4C4A-B6F8-C33E7003FC68}" type="datetimeFigureOut">
              <a:rPr lang="en-US" smtClean="0">
                <a:solidFill>
                  <a:prstClr val="black">
                    <a:tint val="75000"/>
                  </a:prstClr>
                </a:solidFill>
              </a:rPr>
              <a:pPr/>
              <a:t>4/10/2017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FE4B84-0AC2-DA47-9C39-C574296B5C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1760270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EDAD56-3B46-4C4A-B6F8-C33E7003FC68}" type="datetimeFigureOut">
              <a:rPr lang="en-US" smtClean="0">
                <a:solidFill>
                  <a:prstClr val="black">
                    <a:tint val="75000"/>
                  </a:prstClr>
                </a:solidFill>
              </a:rPr>
              <a:pPr/>
              <a:t>4/10/2017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FE4B84-0AC2-DA47-9C39-C574296B5C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3232597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DAD56-3B46-4C4A-B6F8-C33E7003FC68}" type="datetimeFigureOut">
              <a:rPr lang="en-US" smtClean="0">
                <a:solidFill>
                  <a:prstClr val="black">
                    <a:tint val="75000"/>
                  </a:prstClr>
                </a:solidFill>
              </a:rPr>
              <a:pPr/>
              <a:t>4/10/2017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FE4B84-0AC2-DA47-9C39-C574296B5C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208453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273AD42-1773-4180-B96C-48F8BB19F9A8}" type="datetimeFigureOut">
              <a:rPr lang="es-AR" smtClean="0"/>
              <a:pPr/>
              <a:t>10/04/2017</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0B1DF7A-4EA5-4059-B836-0563D32487CF}" type="slidenum">
              <a:rPr lang="es-AR" smtClean="0"/>
              <a:pPr/>
              <a:t>‹Nº›</a:t>
            </a:fld>
            <a:endParaRPr lang="es-AR"/>
          </a:p>
        </p:txBody>
      </p:sp>
    </p:spTree>
    <p:extLst>
      <p:ext uri="{BB962C8B-B14F-4D97-AF65-F5344CB8AC3E}">
        <p14:creationId xmlns:p14="http://schemas.microsoft.com/office/powerpoint/2010/main" xmlns="" val="3201757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DAD56-3B46-4C4A-B6F8-C33E7003FC68}" type="datetimeFigureOut">
              <a:rPr lang="en-US" smtClean="0">
                <a:solidFill>
                  <a:prstClr val="black">
                    <a:tint val="75000"/>
                  </a:prstClr>
                </a:solidFill>
              </a:rPr>
              <a:pPr/>
              <a:t>4/10/2017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FE4B84-0AC2-DA47-9C39-C574296B5C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3188993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DAD56-3B46-4C4A-B6F8-C33E7003FC68}" type="datetimeFigureOut">
              <a:rPr lang="en-US" smtClean="0">
                <a:solidFill>
                  <a:prstClr val="black">
                    <a:tint val="75000"/>
                  </a:prstClr>
                </a:solidFill>
              </a:rPr>
              <a:pPr/>
              <a:t>4/10/2017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FE4B84-0AC2-DA47-9C39-C574296B5C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2409548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DAD56-3B46-4C4A-B6F8-C33E7003FC68}" type="datetimeFigureOut">
              <a:rPr lang="en-US" smtClean="0">
                <a:solidFill>
                  <a:prstClr val="black">
                    <a:tint val="75000"/>
                  </a:prstClr>
                </a:solidFill>
              </a:rPr>
              <a:pPr/>
              <a:t>4/10/2017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FE4B84-0AC2-DA47-9C39-C574296B5C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2446197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DAD56-3B46-4C4A-B6F8-C33E7003FC68}" type="datetimeFigureOut">
              <a:rPr lang="en-US" smtClean="0">
                <a:solidFill>
                  <a:prstClr val="black">
                    <a:tint val="75000"/>
                  </a:prstClr>
                </a:solidFill>
              </a:rPr>
              <a:pPr/>
              <a:t>4/10/2017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FE4B84-0AC2-DA47-9C39-C574296B5C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4072828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p>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864068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p>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3896102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p>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1907507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6" name="Footer Placeholder 5"/>
          <p:cNvSpPr>
            <a:spLocks noGrp="1"/>
          </p:cNvSpPr>
          <p:nvPr>
            <p:ph type="ftr" sz="quarter" idx="11"/>
          </p:nvPr>
        </p:nvSpPr>
        <p:spPr/>
        <p:txBody>
          <a:bodyPr/>
          <a:lstStyle/>
          <a:p>
            <a:endParaRPr lang="es-AR">
              <a:solidFill>
                <a:prstClr val="black">
                  <a:tint val="75000"/>
                </a:prstClr>
              </a:solidFill>
            </a:endParaRPr>
          </a:p>
        </p:txBody>
      </p:sp>
      <p:sp>
        <p:nvSpPr>
          <p:cNvPr id="7" name="Slide Number Placeholder 6"/>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2001559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8" name="Footer Placeholder 7"/>
          <p:cNvSpPr>
            <a:spLocks noGrp="1"/>
          </p:cNvSpPr>
          <p:nvPr>
            <p:ph type="ftr" sz="quarter" idx="11"/>
          </p:nvPr>
        </p:nvSpPr>
        <p:spPr/>
        <p:txBody>
          <a:bodyPr/>
          <a:lstStyle/>
          <a:p>
            <a:endParaRPr lang="es-AR">
              <a:solidFill>
                <a:prstClr val="black">
                  <a:tint val="75000"/>
                </a:prstClr>
              </a:solidFill>
            </a:endParaRPr>
          </a:p>
        </p:txBody>
      </p:sp>
      <p:sp>
        <p:nvSpPr>
          <p:cNvPr id="9" name="Slide Number Placeholder 8"/>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2611796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4" name="Footer Placeholder 3"/>
          <p:cNvSpPr>
            <a:spLocks noGrp="1"/>
          </p:cNvSpPr>
          <p:nvPr>
            <p:ph type="ftr" sz="quarter" idx="11"/>
          </p:nvPr>
        </p:nvSpPr>
        <p:spPr/>
        <p:txBody>
          <a:bodyPr/>
          <a:lstStyle/>
          <a:p>
            <a:endParaRPr lang="es-AR">
              <a:solidFill>
                <a:prstClr val="black">
                  <a:tint val="75000"/>
                </a:prstClr>
              </a:solidFill>
            </a:endParaRPr>
          </a:p>
        </p:txBody>
      </p:sp>
      <p:sp>
        <p:nvSpPr>
          <p:cNvPr id="5" name="Slide Number Placeholder 4"/>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371023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273AD42-1773-4180-B96C-48F8BB19F9A8}" type="datetimeFigureOut">
              <a:rPr lang="es-AR" smtClean="0"/>
              <a:pPr/>
              <a:t>10/04/2017</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0B1DF7A-4EA5-4059-B836-0563D32487CF}" type="slidenum">
              <a:rPr lang="es-AR" smtClean="0"/>
              <a:pPr/>
              <a:t>‹Nº›</a:t>
            </a:fld>
            <a:endParaRPr lang="es-AR"/>
          </a:p>
        </p:txBody>
      </p:sp>
    </p:spTree>
    <p:extLst>
      <p:ext uri="{BB962C8B-B14F-4D97-AF65-F5344CB8AC3E}">
        <p14:creationId xmlns:p14="http://schemas.microsoft.com/office/powerpoint/2010/main" xmlns="" val="31990370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3" name="Footer Placeholder 2"/>
          <p:cNvSpPr>
            <a:spLocks noGrp="1"/>
          </p:cNvSpPr>
          <p:nvPr>
            <p:ph type="ftr" sz="quarter" idx="11"/>
          </p:nvPr>
        </p:nvSpPr>
        <p:spPr/>
        <p:txBody>
          <a:bodyPr/>
          <a:lstStyle/>
          <a:p>
            <a:endParaRPr lang="es-AR">
              <a:solidFill>
                <a:prstClr val="black">
                  <a:tint val="75000"/>
                </a:prstClr>
              </a:solidFill>
            </a:endParaRPr>
          </a:p>
        </p:txBody>
      </p:sp>
      <p:sp>
        <p:nvSpPr>
          <p:cNvPr id="4" name="Slide Number Placeholder 3"/>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1184923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6" name="Footer Placeholder 5"/>
          <p:cNvSpPr>
            <a:spLocks noGrp="1"/>
          </p:cNvSpPr>
          <p:nvPr>
            <p:ph type="ftr" sz="quarter" idx="11"/>
          </p:nvPr>
        </p:nvSpPr>
        <p:spPr/>
        <p:txBody>
          <a:bodyPr/>
          <a:lstStyle/>
          <a:p>
            <a:endParaRPr lang="es-AR">
              <a:solidFill>
                <a:prstClr val="black">
                  <a:tint val="75000"/>
                </a:prstClr>
              </a:solidFill>
            </a:endParaRPr>
          </a:p>
        </p:txBody>
      </p:sp>
      <p:sp>
        <p:nvSpPr>
          <p:cNvPr id="7" name="Slide Number Placeholder 6"/>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519641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6" name="Footer Placeholder 5"/>
          <p:cNvSpPr>
            <a:spLocks noGrp="1"/>
          </p:cNvSpPr>
          <p:nvPr>
            <p:ph type="ftr" sz="quarter" idx="11"/>
          </p:nvPr>
        </p:nvSpPr>
        <p:spPr/>
        <p:txBody>
          <a:bodyPr/>
          <a:lstStyle/>
          <a:p>
            <a:endParaRPr lang="es-AR">
              <a:solidFill>
                <a:prstClr val="black">
                  <a:tint val="75000"/>
                </a:prstClr>
              </a:solidFill>
            </a:endParaRPr>
          </a:p>
        </p:txBody>
      </p:sp>
      <p:sp>
        <p:nvSpPr>
          <p:cNvPr id="7" name="Slide Number Placeholder 6"/>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2601575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p>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4278924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p>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21199523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p>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3523609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p>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1555704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p>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29997399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6" name="Footer Placeholder 5"/>
          <p:cNvSpPr>
            <a:spLocks noGrp="1"/>
          </p:cNvSpPr>
          <p:nvPr>
            <p:ph type="ftr" sz="quarter" idx="11"/>
          </p:nvPr>
        </p:nvSpPr>
        <p:spPr/>
        <p:txBody>
          <a:bodyPr/>
          <a:lstStyle/>
          <a:p>
            <a:endParaRPr lang="es-AR">
              <a:solidFill>
                <a:prstClr val="black">
                  <a:tint val="75000"/>
                </a:prstClr>
              </a:solidFill>
            </a:endParaRPr>
          </a:p>
        </p:txBody>
      </p:sp>
      <p:sp>
        <p:nvSpPr>
          <p:cNvPr id="7" name="Slide Number Placeholder 6"/>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4011049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8" name="Footer Placeholder 7"/>
          <p:cNvSpPr>
            <a:spLocks noGrp="1"/>
          </p:cNvSpPr>
          <p:nvPr>
            <p:ph type="ftr" sz="quarter" idx="11"/>
          </p:nvPr>
        </p:nvSpPr>
        <p:spPr/>
        <p:txBody>
          <a:bodyPr/>
          <a:lstStyle/>
          <a:p>
            <a:endParaRPr lang="es-AR">
              <a:solidFill>
                <a:prstClr val="black">
                  <a:tint val="75000"/>
                </a:prstClr>
              </a:solidFill>
            </a:endParaRPr>
          </a:p>
        </p:txBody>
      </p:sp>
      <p:sp>
        <p:nvSpPr>
          <p:cNvPr id="9" name="Slide Number Placeholder 8"/>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1620191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273AD42-1773-4180-B96C-48F8BB19F9A8}" type="datetimeFigureOut">
              <a:rPr lang="es-AR" smtClean="0"/>
              <a:pPr/>
              <a:t>10/04/2017</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50B1DF7A-4EA5-4059-B836-0563D32487CF}" type="slidenum">
              <a:rPr lang="es-AR" smtClean="0"/>
              <a:pPr/>
              <a:t>‹Nº›</a:t>
            </a:fld>
            <a:endParaRPr lang="es-AR"/>
          </a:p>
        </p:txBody>
      </p:sp>
    </p:spTree>
    <p:extLst>
      <p:ext uri="{BB962C8B-B14F-4D97-AF65-F5344CB8AC3E}">
        <p14:creationId xmlns:p14="http://schemas.microsoft.com/office/powerpoint/2010/main" xmlns="" val="897995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4" name="Footer Placeholder 3"/>
          <p:cNvSpPr>
            <a:spLocks noGrp="1"/>
          </p:cNvSpPr>
          <p:nvPr>
            <p:ph type="ftr" sz="quarter" idx="11"/>
          </p:nvPr>
        </p:nvSpPr>
        <p:spPr/>
        <p:txBody>
          <a:bodyPr/>
          <a:lstStyle/>
          <a:p>
            <a:endParaRPr lang="es-AR">
              <a:solidFill>
                <a:prstClr val="black">
                  <a:tint val="75000"/>
                </a:prstClr>
              </a:solidFill>
            </a:endParaRPr>
          </a:p>
        </p:txBody>
      </p:sp>
      <p:sp>
        <p:nvSpPr>
          <p:cNvPr id="5" name="Slide Number Placeholder 4"/>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3919982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3" name="Footer Placeholder 2"/>
          <p:cNvSpPr>
            <a:spLocks noGrp="1"/>
          </p:cNvSpPr>
          <p:nvPr>
            <p:ph type="ftr" sz="quarter" idx="11"/>
          </p:nvPr>
        </p:nvSpPr>
        <p:spPr/>
        <p:txBody>
          <a:bodyPr/>
          <a:lstStyle/>
          <a:p>
            <a:endParaRPr lang="es-AR">
              <a:solidFill>
                <a:prstClr val="black">
                  <a:tint val="75000"/>
                </a:prstClr>
              </a:solidFill>
            </a:endParaRPr>
          </a:p>
        </p:txBody>
      </p:sp>
      <p:sp>
        <p:nvSpPr>
          <p:cNvPr id="4" name="Slide Number Placeholder 3"/>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2394328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6" name="Footer Placeholder 5"/>
          <p:cNvSpPr>
            <a:spLocks noGrp="1"/>
          </p:cNvSpPr>
          <p:nvPr>
            <p:ph type="ftr" sz="quarter" idx="11"/>
          </p:nvPr>
        </p:nvSpPr>
        <p:spPr/>
        <p:txBody>
          <a:bodyPr/>
          <a:lstStyle/>
          <a:p>
            <a:endParaRPr lang="es-AR">
              <a:solidFill>
                <a:prstClr val="black">
                  <a:tint val="75000"/>
                </a:prstClr>
              </a:solidFill>
            </a:endParaRPr>
          </a:p>
        </p:txBody>
      </p:sp>
      <p:sp>
        <p:nvSpPr>
          <p:cNvPr id="7" name="Slide Number Placeholder 6"/>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28237814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6" name="Footer Placeholder 5"/>
          <p:cNvSpPr>
            <a:spLocks noGrp="1"/>
          </p:cNvSpPr>
          <p:nvPr>
            <p:ph type="ftr" sz="quarter" idx="11"/>
          </p:nvPr>
        </p:nvSpPr>
        <p:spPr/>
        <p:txBody>
          <a:bodyPr/>
          <a:lstStyle/>
          <a:p>
            <a:endParaRPr lang="es-AR">
              <a:solidFill>
                <a:prstClr val="black">
                  <a:tint val="75000"/>
                </a:prstClr>
              </a:solidFill>
            </a:endParaRPr>
          </a:p>
        </p:txBody>
      </p:sp>
      <p:sp>
        <p:nvSpPr>
          <p:cNvPr id="7" name="Slide Number Placeholder 6"/>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14185678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p>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18320374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5" name="Footer Placeholder 4"/>
          <p:cNvSpPr>
            <a:spLocks noGrp="1"/>
          </p:cNvSpPr>
          <p:nvPr>
            <p:ph type="ftr" sz="quarter" idx="11"/>
          </p:nvPr>
        </p:nvSpPr>
        <p:spPr/>
        <p:txBody>
          <a:bodyPr/>
          <a:lstStyle/>
          <a:p>
            <a:endParaRPr lang="es-AR">
              <a:solidFill>
                <a:prstClr val="black">
                  <a:tint val="75000"/>
                </a:prstClr>
              </a:solidFill>
            </a:endParaRPr>
          </a:p>
        </p:txBody>
      </p:sp>
      <p:sp>
        <p:nvSpPr>
          <p:cNvPr id="6" name="Slide Number Placeholder 5"/>
          <p:cNvSpPr>
            <a:spLocks noGrp="1"/>
          </p:cNvSpPr>
          <p:nvPr>
            <p:ph type="sldNum" sz="quarter" idx="12"/>
          </p:nvPr>
        </p:nvSpPr>
        <p:spPr/>
        <p:txBody>
          <a:body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25020134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7CA1488-1A6C-4208-979F-DBD6DC32A613}" type="datetime1">
              <a:rPr lang="es-AR" smtClean="0">
                <a:solidFill>
                  <a:prstClr val="black">
                    <a:tint val="75000"/>
                  </a:prstClr>
                </a:solidFill>
              </a:rPr>
              <a:pPr>
                <a:defRPr/>
              </a:pPr>
              <a:t>10/04/2017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C5A6CEB-2470-4E6E-B5CE-34F393C00984}"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15229068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532D6A2-F37E-440A-8C6C-CAE116FACEEB}" type="datetime1">
              <a:rPr lang="es-AR" smtClean="0">
                <a:solidFill>
                  <a:prstClr val="black">
                    <a:tint val="75000"/>
                  </a:prstClr>
                </a:solidFill>
              </a:rPr>
              <a:pPr>
                <a:defRPr/>
              </a:pPr>
              <a:t>10/04/2017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C5A6CEB-2470-4E6E-B5CE-34F393C00984}"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3268633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7" y="458975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F6A81DC6-163D-4D17-B0B7-0E0979328DAC}" type="datetime1">
              <a:rPr lang="es-AR" smtClean="0">
                <a:solidFill>
                  <a:prstClr val="black">
                    <a:tint val="75000"/>
                  </a:prstClr>
                </a:solidFill>
              </a:rPr>
              <a:pPr>
                <a:defRPr/>
              </a:pPr>
              <a:t>10/04/2017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C5A6CEB-2470-4E6E-B5CE-34F393C00984}"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853213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C17523AC-8FCD-434D-9636-42B76661F0A7}" type="datetime1">
              <a:rPr lang="es-AR" smtClean="0">
                <a:solidFill>
                  <a:prstClr val="black">
                    <a:tint val="75000"/>
                  </a:prstClr>
                </a:solidFill>
              </a:rPr>
              <a:pPr>
                <a:defRPr/>
              </a:pPr>
              <a:t>10/04/2017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C5A6CEB-2470-4E6E-B5CE-34F393C00984}"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326029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273AD42-1773-4180-B96C-48F8BB19F9A8}" type="datetimeFigureOut">
              <a:rPr lang="es-AR" smtClean="0"/>
              <a:pPr/>
              <a:t>10/04/2017</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50B1DF7A-4EA5-4059-B836-0563D32487CF}" type="slidenum">
              <a:rPr lang="es-AR" smtClean="0"/>
              <a:pPr/>
              <a:t>‹Nº›</a:t>
            </a:fld>
            <a:endParaRPr lang="es-AR"/>
          </a:p>
        </p:txBody>
      </p:sp>
    </p:spTree>
    <p:extLst>
      <p:ext uri="{BB962C8B-B14F-4D97-AF65-F5344CB8AC3E}">
        <p14:creationId xmlns:p14="http://schemas.microsoft.com/office/powerpoint/2010/main" xmlns="" val="7222787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7C3577E9-F913-459E-93DC-09B53E312673}" type="datetime1">
              <a:rPr lang="es-AR" smtClean="0">
                <a:solidFill>
                  <a:prstClr val="black">
                    <a:tint val="75000"/>
                  </a:prstClr>
                </a:solidFill>
              </a:rPr>
              <a:pPr>
                <a:defRPr/>
              </a:pPr>
              <a:t>10/04/2017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C5A6CEB-2470-4E6E-B5CE-34F393C00984}"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22342342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A6BD2CEA-25AD-4FA9-BD73-6D138C633359}" type="datetime1">
              <a:rPr lang="es-AR" smtClean="0">
                <a:solidFill>
                  <a:prstClr val="black">
                    <a:tint val="75000"/>
                  </a:prstClr>
                </a:solidFill>
              </a:rPr>
              <a:pPr>
                <a:defRPr/>
              </a:pPr>
              <a:t>10/04/2017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C5A6CEB-2470-4E6E-B5CE-34F393C00984}"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331723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B03568-0A0B-421A-B268-7E80C39CEB48}" type="datetime1">
              <a:rPr lang="es-AR" smtClean="0">
                <a:solidFill>
                  <a:prstClr val="black">
                    <a:tint val="75000"/>
                  </a:prstClr>
                </a:solidFill>
              </a:rPr>
              <a:pPr>
                <a:defRPr/>
              </a:pPr>
              <a:t>10/04/2017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C5A6CEB-2470-4E6E-B5CE-34F393C00984}"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18650257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2E441A43-A184-47D0-A762-C071FE058015}" type="datetime1">
              <a:rPr lang="es-AR" smtClean="0">
                <a:solidFill>
                  <a:prstClr val="black">
                    <a:tint val="75000"/>
                  </a:prstClr>
                </a:solidFill>
              </a:rPr>
              <a:pPr>
                <a:defRPr/>
              </a:pPr>
              <a:t>10/04/2017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C5A6CEB-2470-4E6E-B5CE-34F393C00984}"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25277639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9ACED89-904F-468E-9330-BD004C8477B0}" type="datetime1">
              <a:rPr lang="es-AR" smtClean="0">
                <a:solidFill>
                  <a:prstClr val="black">
                    <a:tint val="75000"/>
                  </a:prstClr>
                </a:solidFill>
              </a:rPr>
              <a:pPr>
                <a:defRPr/>
              </a:pPr>
              <a:t>10/04/2017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C5A6CEB-2470-4E6E-B5CE-34F393C00984}"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10104432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F1A8FE2-B333-4C61-8D96-4B0F3F1CDD3F}" type="datetime1">
              <a:rPr lang="es-AR" smtClean="0">
                <a:solidFill>
                  <a:prstClr val="black">
                    <a:tint val="75000"/>
                  </a:prstClr>
                </a:solidFill>
              </a:rPr>
              <a:pPr>
                <a:defRPr/>
              </a:pPr>
              <a:t>10/04/2017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C5A6CEB-2470-4E6E-B5CE-34F393C00984}"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35704254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9CAC7F8-1E5A-476F-A6D2-4CFEA6371E74}" type="datetime1">
              <a:rPr lang="es-AR" smtClean="0">
                <a:solidFill>
                  <a:prstClr val="black">
                    <a:tint val="75000"/>
                  </a:prstClr>
                </a:solidFill>
              </a:rPr>
              <a:pPr>
                <a:defRPr/>
              </a:pPr>
              <a:t>10/04/2017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C5A6CEB-2470-4E6E-B5CE-34F393C00984}"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169771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3AD42-1773-4180-B96C-48F8BB19F9A8}" type="datetimeFigureOut">
              <a:rPr lang="es-AR" smtClean="0"/>
              <a:pPr/>
              <a:t>10/04/2017</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50B1DF7A-4EA5-4059-B836-0563D32487CF}" type="slidenum">
              <a:rPr lang="es-AR" smtClean="0"/>
              <a:pPr/>
              <a:t>‹Nº›</a:t>
            </a:fld>
            <a:endParaRPr lang="es-AR"/>
          </a:p>
        </p:txBody>
      </p:sp>
    </p:spTree>
    <p:extLst>
      <p:ext uri="{BB962C8B-B14F-4D97-AF65-F5344CB8AC3E}">
        <p14:creationId xmlns:p14="http://schemas.microsoft.com/office/powerpoint/2010/main" xmlns="" val="32652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273AD42-1773-4180-B96C-48F8BB19F9A8}" type="datetimeFigureOut">
              <a:rPr lang="es-AR" smtClean="0"/>
              <a:pPr/>
              <a:t>10/04/2017</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0B1DF7A-4EA5-4059-B836-0563D32487CF}" type="slidenum">
              <a:rPr lang="es-AR" smtClean="0"/>
              <a:pPr/>
              <a:t>‹Nº›</a:t>
            </a:fld>
            <a:endParaRPr lang="es-AR"/>
          </a:p>
        </p:txBody>
      </p:sp>
    </p:spTree>
    <p:extLst>
      <p:ext uri="{BB962C8B-B14F-4D97-AF65-F5344CB8AC3E}">
        <p14:creationId xmlns:p14="http://schemas.microsoft.com/office/powerpoint/2010/main" xmlns="" val="133207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273AD42-1773-4180-B96C-48F8BB19F9A8}" type="datetimeFigureOut">
              <a:rPr lang="es-AR" smtClean="0"/>
              <a:pPr/>
              <a:t>10/04/2017</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0B1DF7A-4EA5-4059-B836-0563D32487CF}" type="slidenum">
              <a:rPr lang="es-AR" smtClean="0"/>
              <a:pPr/>
              <a:t>‹Nº›</a:t>
            </a:fld>
            <a:endParaRPr lang="es-AR"/>
          </a:p>
        </p:txBody>
      </p:sp>
    </p:spTree>
    <p:extLst>
      <p:ext uri="{BB962C8B-B14F-4D97-AF65-F5344CB8AC3E}">
        <p14:creationId xmlns:p14="http://schemas.microsoft.com/office/powerpoint/2010/main" xmlns="" val="60715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3AD42-1773-4180-B96C-48F8BB19F9A8}" type="datetimeFigureOut">
              <a:rPr lang="es-AR" smtClean="0"/>
              <a:pPr/>
              <a:t>10/04/2017</a:t>
            </a:fld>
            <a:endParaRPr lang="es-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1DF7A-4EA5-4059-B836-0563D32487CF}" type="slidenum">
              <a:rPr lang="es-AR" smtClean="0"/>
              <a:pPr/>
              <a:t>‹Nº›</a:t>
            </a:fld>
            <a:endParaRPr lang="es-AR"/>
          </a:p>
        </p:txBody>
      </p:sp>
    </p:spTree>
    <p:extLst>
      <p:ext uri="{BB962C8B-B14F-4D97-AF65-F5344CB8AC3E}">
        <p14:creationId xmlns:p14="http://schemas.microsoft.com/office/powerpoint/2010/main" xmlns="" val="3343622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1" y="365126"/>
            <a:ext cx="7886700" cy="1325563"/>
          </a:xfrm>
          <a:prstGeom prst="rect">
            <a:avLst/>
          </a:prstGeom>
        </p:spPr>
        <p:txBody>
          <a:bodyPr vert="horz" lIns="68580" tIns="34290" rIns="68580" bIns="3429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628651" y="1825624"/>
            <a:ext cx="7886700" cy="4351339"/>
          </a:xfrm>
          <a:prstGeom prst="rect">
            <a:avLst/>
          </a:prstGeom>
        </p:spPr>
        <p:txBody>
          <a:bodyPr vert="horz" lIns="68580" tIns="34290" rIns="68580" bIns="3429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628650" y="6356360"/>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54C68972-D9DF-424C-89D1-572C8727BA49}" type="datetime1">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10/04/2017</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3028951" y="6356360"/>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6457950" y="6356360"/>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A69369F0-BB74-D946-A12A-35A5CCCC6C14}" type="slidenum">
              <a:rPr kumimoji="0" lang="es-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093037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s-E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DAD56-3B46-4C4A-B6F8-C33E7003FC68}" type="datetimeFigureOut">
              <a:rPr lang="en-US" smtClean="0">
                <a:solidFill>
                  <a:prstClr val="black">
                    <a:tint val="75000"/>
                  </a:prstClr>
                </a:solidFill>
              </a:rPr>
              <a:pPr/>
              <a:t>4/10/2017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E4B84-0AC2-DA47-9C39-C574296B5C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2129545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18251486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3AD42-1773-4180-B96C-48F8BB19F9A8}" type="datetimeFigureOut">
              <a:rPr lang="es-AR" smtClean="0">
                <a:solidFill>
                  <a:prstClr val="black">
                    <a:tint val="75000"/>
                  </a:prstClr>
                </a:solidFill>
              </a:rPr>
              <a:pPr/>
              <a:t>10/04/2017</a:t>
            </a:fld>
            <a:endParaRPr lang="es-A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1DF7A-4EA5-4059-B836-0563D32487CF}"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xmlns="" val="31623429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6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73391EA-49CB-4342-AB96-9975F67759C7}" type="datetime1">
              <a:rPr lang="es-AR" smtClean="0">
                <a:solidFill>
                  <a:prstClr val="black">
                    <a:tint val="75000"/>
                  </a:prstClr>
                </a:solidFill>
              </a:rPr>
              <a:pPr>
                <a:defRPr/>
              </a:pPr>
              <a:t>10/04/2017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63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6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C5A6CEB-2470-4E6E-B5CE-34F393C00984}"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xmlns="" val="3606749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6.xml"/><Relationship Id="rId5" Type="http://schemas.openxmlformats.org/officeDocument/2006/relationships/image" Target="../media/image5.pn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428443"/>
            <a:ext cx="9144000" cy="5646125"/>
          </a:xfrm>
          <a:prstGeom prst="rect">
            <a:avLst/>
          </a:prstGeom>
          <a:solidFill>
            <a:srgbClr val="009DD1"/>
          </a:solidFill>
          <a:ln>
            <a:solidFill>
              <a:srgbClr val="00A0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64102" y="1700757"/>
            <a:ext cx="8184482" cy="954107"/>
          </a:xfrm>
          <a:prstGeom prst="rect">
            <a:avLst/>
          </a:prstGeom>
          <a:noFill/>
        </p:spPr>
        <p:txBody>
          <a:bodyPr wrap="square" rtlCol="0">
            <a:spAutoFit/>
          </a:bodyPr>
          <a:lstStyle/>
          <a:p>
            <a:pPr algn="ctr">
              <a:lnSpc>
                <a:spcPct val="80000"/>
              </a:lnSpc>
            </a:pPr>
            <a:r>
              <a:rPr lang="en-US" sz="7000" dirty="0">
                <a:solidFill>
                  <a:schemeClr val="bg1"/>
                </a:solidFill>
                <a:latin typeface="Gotham Condensed Medium"/>
                <a:cs typeface="Gotham Condensed Medium"/>
              </a:rPr>
              <a:t>APRENDER </a:t>
            </a:r>
            <a:r>
              <a:rPr lang="en-US" sz="7000" dirty="0" smtClean="0">
                <a:solidFill>
                  <a:schemeClr val="bg1"/>
                </a:solidFill>
                <a:latin typeface="Gotham Condensed Medium"/>
                <a:cs typeface="Gotham Condensed Medium"/>
              </a:rPr>
              <a:t>2016</a:t>
            </a:r>
            <a:endParaRPr lang="en-US" sz="7000" dirty="0">
              <a:solidFill>
                <a:schemeClr val="bg1"/>
              </a:solidFill>
              <a:latin typeface="Gotham Condensed Medium"/>
              <a:cs typeface="Gotham Condensed Medium"/>
            </a:endParaRPr>
          </a:p>
        </p:txBody>
      </p:sp>
      <p:pic>
        <p:nvPicPr>
          <p:cNvPr id="3"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3892"/>
            <a:ext cx="9144000" cy="1102081"/>
          </a:xfrm>
          <a:prstGeom prst="rect">
            <a:avLst/>
          </a:prstGeom>
        </p:spPr>
      </p:pic>
      <p:sp>
        <p:nvSpPr>
          <p:cNvPr id="6" name="TextBox 6"/>
          <p:cNvSpPr txBox="1"/>
          <p:nvPr/>
        </p:nvSpPr>
        <p:spPr>
          <a:xfrm>
            <a:off x="497410" y="2829538"/>
            <a:ext cx="8284454" cy="2769989"/>
          </a:xfrm>
          <a:prstGeom prst="rect">
            <a:avLst/>
          </a:prstGeom>
          <a:noFill/>
        </p:spPr>
        <p:txBody>
          <a:bodyPr wrap="square" rtlCol="0">
            <a:spAutoFit/>
          </a:bodyPr>
          <a:lstStyle/>
          <a:p>
            <a:pPr algn="ctr">
              <a:lnSpc>
                <a:spcPct val="80000"/>
              </a:lnSpc>
              <a:spcBef>
                <a:spcPts val="1800"/>
              </a:spcBef>
            </a:pPr>
            <a:r>
              <a:rPr lang="en-US" sz="6000" dirty="0">
                <a:solidFill>
                  <a:schemeClr val="bg1"/>
                </a:solidFill>
                <a:latin typeface="Gotham Condensed Medium"/>
                <a:cs typeface="Gotham Condensed Medium"/>
              </a:rPr>
              <a:t>Primer </a:t>
            </a:r>
            <a:r>
              <a:rPr lang="en-US" sz="6000" dirty="0" err="1">
                <a:solidFill>
                  <a:schemeClr val="bg1"/>
                </a:solidFill>
                <a:latin typeface="Gotham Condensed Medium"/>
                <a:cs typeface="Gotham Condensed Medium"/>
              </a:rPr>
              <a:t>Informe</a:t>
            </a:r>
            <a:r>
              <a:rPr lang="en-US" sz="6000" dirty="0">
                <a:solidFill>
                  <a:schemeClr val="bg1"/>
                </a:solidFill>
                <a:latin typeface="Gotham Condensed Medium"/>
                <a:cs typeface="Gotham Condensed Medium"/>
              </a:rPr>
              <a:t> </a:t>
            </a:r>
            <a:endParaRPr lang="en-US" sz="6000" dirty="0" smtClean="0">
              <a:solidFill>
                <a:schemeClr val="bg1"/>
              </a:solidFill>
              <a:latin typeface="Gotham Condensed Medium"/>
              <a:cs typeface="Gotham Condensed Medium"/>
            </a:endParaRPr>
          </a:p>
          <a:p>
            <a:pPr algn="ctr">
              <a:lnSpc>
                <a:spcPct val="80000"/>
              </a:lnSpc>
              <a:spcBef>
                <a:spcPts val="1800"/>
              </a:spcBef>
            </a:pPr>
            <a:r>
              <a:rPr lang="en-US" sz="6000" dirty="0" smtClean="0">
                <a:solidFill>
                  <a:schemeClr val="bg1"/>
                </a:solidFill>
                <a:latin typeface="Gotham Condensed Medium"/>
                <a:cs typeface="Gotham Condensed Medium"/>
              </a:rPr>
              <a:t>de </a:t>
            </a:r>
            <a:r>
              <a:rPr lang="en-US" sz="6000" dirty="0" err="1" smtClean="0">
                <a:solidFill>
                  <a:schemeClr val="bg1"/>
                </a:solidFill>
                <a:latin typeface="Gotham Condensed Medium"/>
                <a:cs typeface="Gotham Condensed Medium"/>
              </a:rPr>
              <a:t>Resultados</a:t>
            </a:r>
            <a:endParaRPr lang="en-US" sz="6000" dirty="0" smtClean="0">
              <a:solidFill>
                <a:schemeClr val="bg1"/>
              </a:solidFill>
              <a:latin typeface="Gotham Condensed Medium"/>
              <a:cs typeface="Gotham Condensed Medium"/>
            </a:endParaRPr>
          </a:p>
          <a:p>
            <a:pPr algn="ctr">
              <a:lnSpc>
                <a:spcPct val="80000"/>
              </a:lnSpc>
              <a:spcBef>
                <a:spcPts val="1800"/>
              </a:spcBef>
            </a:pPr>
            <a:r>
              <a:rPr lang="en-US" sz="6000" dirty="0" smtClean="0">
                <a:solidFill>
                  <a:schemeClr val="bg1"/>
                </a:solidFill>
                <a:latin typeface="Gotham Condensed Medium"/>
                <a:cs typeface="Gotham Condensed Medium"/>
              </a:rPr>
              <a:t>Mendoza</a:t>
            </a:r>
            <a:endParaRPr lang="en-US" sz="6000" dirty="0">
              <a:solidFill>
                <a:schemeClr val="bg1"/>
              </a:solidFill>
              <a:latin typeface="Gotham Condensed Medium"/>
              <a:cs typeface="Gotham Condensed Medium"/>
            </a:endParaRPr>
          </a:p>
        </p:txBody>
      </p:sp>
      <p:sp>
        <p:nvSpPr>
          <p:cNvPr id="4" name="CuadroTexto 3"/>
          <p:cNvSpPr txBox="1"/>
          <p:nvPr/>
        </p:nvSpPr>
        <p:spPr>
          <a:xfrm>
            <a:off x="634310" y="5713159"/>
            <a:ext cx="7491762" cy="864852"/>
          </a:xfrm>
          <a:prstGeom prst="rect">
            <a:avLst/>
          </a:prstGeom>
          <a:noFill/>
        </p:spPr>
        <p:txBody>
          <a:bodyPr wrap="square" rtlCol="0">
            <a:spAutoFit/>
          </a:bodyPr>
          <a:lstStyle/>
          <a:p>
            <a:pPr>
              <a:lnSpc>
                <a:spcPct val="80000"/>
              </a:lnSpc>
              <a:spcBef>
                <a:spcPts val="1800"/>
              </a:spcBef>
            </a:pPr>
            <a:r>
              <a:rPr lang="en-US" sz="2200" dirty="0" err="1">
                <a:solidFill>
                  <a:schemeClr val="bg1"/>
                </a:solidFill>
                <a:latin typeface="Gotham Condensed Medium"/>
                <a:cs typeface="Gotham Condensed Medium"/>
              </a:rPr>
              <a:t>Censo</a:t>
            </a:r>
            <a:r>
              <a:rPr lang="en-US" sz="2200" dirty="0">
                <a:solidFill>
                  <a:schemeClr val="bg1"/>
                </a:solidFill>
                <a:latin typeface="Gotham Condensed Medium"/>
                <a:cs typeface="Gotham Condensed Medium"/>
              </a:rPr>
              <a:t> 5º/6º </a:t>
            </a:r>
            <a:r>
              <a:rPr lang="en-US" sz="2200" dirty="0" err="1">
                <a:solidFill>
                  <a:schemeClr val="bg1"/>
                </a:solidFill>
                <a:latin typeface="Gotham Condensed Medium"/>
                <a:cs typeface="Gotham Condensed Medium"/>
              </a:rPr>
              <a:t>año</a:t>
            </a:r>
            <a:r>
              <a:rPr lang="en-US" sz="2200" dirty="0">
                <a:solidFill>
                  <a:schemeClr val="bg1"/>
                </a:solidFill>
                <a:latin typeface="Gotham Condensed Medium"/>
                <a:cs typeface="Gotham Condensed Medium"/>
              </a:rPr>
              <a:t> de </a:t>
            </a:r>
            <a:r>
              <a:rPr lang="en-US" sz="2200" dirty="0" err="1">
                <a:solidFill>
                  <a:schemeClr val="bg1"/>
                </a:solidFill>
                <a:latin typeface="Gotham Condensed Medium"/>
                <a:cs typeface="Gotham Condensed Medium"/>
              </a:rPr>
              <a:t>secundaria</a:t>
            </a:r>
            <a:endParaRPr lang="en-US" sz="2200" dirty="0">
              <a:solidFill>
                <a:schemeClr val="bg1"/>
              </a:solidFill>
              <a:latin typeface="Gotham Condensed Medium"/>
              <a:cs typeface="Gotham Condensed Medium"/>
            </a:endParaRPr>
          </a:p>
          <a:p>
            <a:pPr>
              <a:lnSpc>
                <a:spcPct val="80000"/>
              </a:lnSpc>
              <a:spcBef>
                <a:spcPts val="1800"/>
              </a:spcBef>
            </a:pPr>
            <a:r>
              <a:rPr lang="en-US" sz="2200" dirty="0" err="1">
                <a:solidFill>
                  <a:schemeClr val="bg1"/>
                </a:solidFill>
                <a:latin typeface="Gotham Condensed Medium"/>
                <a:cs typeface="Gotham Condensed Medium"/>
              </a:rPr>
              <a:t>Censo</a:t>
            </a:r>
            <a:r>
              <a:rPr lang="en-US" sz="2200" dirty="0">
                <a:solidFill>
                  <a:schemeClr val="bg1"/>
                </a:solidFill>
                <a:latin typeface="Gotham Condensed Medium"/>
                <a:cs typeface="Gotham Condensed Medium"/>
              </a:rPr>
              <a:t> 6º </a:t>
            </a:r>
            <a:r>
              <a:rPr lang="en-US" sz="2200" dirty="0" err="1">
                <a:solidFill>
                  <a:schemeClr val="bg1"/>
                </a:solidFill>
                <a:latin typeface="Gotham Condensed Medium"/>
                <a:cs typeface="Gotham Condensed Medium"/>
              </a:rPr>
              <a:t>grado</a:t>
            </a:r>
            <a:r>
              <a:rPr lang="en-US" sz="2200" dirty="0">
                <a:solidFill>
                  <a:schemeClr val="bg1"/>
                </a:solidFill>
                <a:latin typeface="Gotham Condensed Medium"/>
                <a:cs typeface="Gotham Condensed Medium"/>
              </a:rPr>
              <a:t> de </a:t>
            </a:r>
            <a:r>
              <a:rPr lang="en-US" sz="2200" dirty="0" err="1">
                <a:solidFill>
                  <a:schemeClr val="bg1"/>
                </a:solidFill>
                <a:latin typeface="Gotham Condensed Medium"/>
                <a:cs typeface="Gotham Condensed Medium"/>
              </a:rPr>
              <a:t>primaria</a:t>
            </a:r>
            <a:endParaRPr lang="en-US" sz="2200" dirty="0">
              <a:solidFill>
                <a:schemeClr val="bg1"/>
              </a:solidFill>
              <a:latin typeface="Gotham Condensed Medium"/>
              <a:cs typeface="Gotham Condensed Medium"/>
            </a:endParaRPr>
          </a:p>
        </p:txBody>
      </p:sp>
    </p:spTree>
    <p:extLst>
      <p:ext uri="{BB962C8B-B14F-4D97-AF65-F5344CB8AC3E}">
        <p14:creationId xmlns:p14="http://schemas.microsoft.com/office/powerpoint/2010/main" xmlns="" val="841875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6378" y="267225"/>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Ciencias Naturales según Trayectoria Escolar  -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año</a:t>
            </a:r>
          </a:p>
        </p:txBody>
      </p:sp>
      <p:sp>
        <p:nvSpPr>
          <p:cNvPr id="7" name="Marcador de número de diapositiva 6"/>
          <p:cNvSpPr>
            <a:spLocks noGrp="1"/>
          </p:cNvSpPr>
          <p:nvPr>
            <p:ph type="sldNum" sz="quarter" idx="12"/>
          </p:nvPr>
        </p:nvSpPr>
        <p:spPr/>
        <p:txBody>
          <a:bodyPr/>
          <a:lstStyle/>
          <a:p>
            <a:fld id="{A69369F0-BB74-D946-A12A-35A5CCCC6C14}" type="slidenum">
              <a:rPr lang="es-ES" smtClean="0"/>
              <a:pPr/>
              <a:t>10</a:t>
            </a:fld>
            <a:endParaRPr lang="es-ES"/>
          </a:p>
        </p:txBody>
      </p:sp>
      <p:graphicFrame>
        <p:nvGraphicFramePr>
          <p:cNvPr id="11" name="3 Gráfico"/>
          <p:cNvGraphicFramePr>
            <a:graphicFrameLocks/>
          </p:cNvGraphicFramePr>
          <p:nvPr/>
        </p:nvGraphicFramePr>
        <p:xfrm>
          <a:off x="160771" y="1571010"/>
          <a:ext cx="4933229" cy="37288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5 Gráfico"/>
          <p:cNvGraphicFramePr>
            <a:graphicFrameLocks/>
          </p:cNvGraphicFramePr>
          <p:nvPr/>
        </p:nvGraphicFramePr>
        <p:xfrm>
          <a:off x="4841090" y="1558139"/>
          <a:ext cx="4142138" cy="37288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65373291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1072" y="1256209"/>
            <a:ext cx="7772400" cy="634187"/>
          </a:xfrm>
        </p:spPr>
        <p:txBody>
          <a:bodyPr>
            <a:normAutofit fontScale="90000"/>
          </a:bodyPr>
          <a:lstStyle/>
          <a:p>
            <a:pPr algn="l"/>
            <a:r>
              <a:rPr lang="es-AR" sz="4000" dirty="0">
                <a:solidFill>
                  <a:srgbClr val="009DD1"/>
                </a:solidFill>
                <a:latin typeface="Gotham Condensed Medium"/>
                <a:cs typeface="Gotham Condensed Medium"/>
              </a:rPr>
              <a:t>LENGUA 6° grado. Educación Primaria.</a:t>
            </a:r>
            <a:endParaRPr lang="es-AR" sz="4000" b="1" dirty="0"/>
          </a:p>
        </p:txBody>
      </p:sp>
      <p:graphicFrame>
        <p:nvGraphicFramePr>
          <p:cNvPr id="3" name="2 Tabla"/>
          <p:cNvGraphicFramePr>
            <a:graphicFrameLocks noGrp="1"/>
          </p:cNvGraphicFramePr>
          <p:nvPr>
            <p:extLst/>
          </p:nvPr>
        </p:nvGraphicFramePr>
        <p:xfrm>
          <a:off x="391072" y="1961801"/>
          <a:ext cx="8004783" cy="4831080"/>
        </p:xfrm>
        <a:graphic>
          <a:graphicData uri="http://schemas.openxmlformats.org/drawingml/2006/table">
            <a:tbl>
              <a:tblPr firstRow="1" bandRow="1">
                <a:tableStyleId>{5C22544A-7EE6-4342-B048-85BDC9FD1C3A}</a:tableStyleId>
              </a:tblPr>
              <a:tblGrid>
                <a:gridCol w="8004783">
                  <a:extLst>
                    <a:ext uri="{9D8B030D-6E8A-4147-A177-3AD203B41FA5}">
                      <a16:colId xmlns:a16="http://schemas.microsoft.com/office/drawing/2014/main" xmlns="" val="20000"/>
                    </a:ext>
                  </a:extLst>
                </a:gridCol>
              </a:tblGrid>
              <a:tr h="356920">
                <a:tc>
                  <a:txBody>
                    <a:bodyPr/>
                    <a:lstStyle/>
                    <a:p>
                      <a:r>
                        <a:rPr lang="es-AR" sz="1900" dirty="0" smtClean="0"/>
                        <a:t>Nivel Satisfactorio</a:t>
                      </a:r>
                      <a:endParaRPr lang="es-AR" sz="1900" dirty="0"/>
                    </a:p>
                  </a:txBody>
                  <a:tcPr/>
                </a:tc>
                <a:extLst>
                  <a:ext uri="{0D108BD9-81ED-4DB2-BD59-A6C34878D82A}">
                    <a16:rowId xmlns:a16="http://schemas.microsoft.com/office/drawing/2014/main" xmlns="" val="10000"/>
                  </a:ext>
                </a:extLst>
              </a:tr>
              <a:tr h="356920">
                <a:tc>
                  <a:txBody>
                    <a:bodyPr/>
                    <a:lstStyle/>
                    <a:p>
                      <a:r>
                        <a:rPr lang="es-AR" sz="1900" b="1" dirty="0" smtClean="0"/>
                        <a:t>Extraer</a:t>
                      </a:r>
                      <a:endParaRPr lang="es-AR" sz="1900" b="1" dirty="0"/>
                    </a:p>
                  </a:txBody>
                  <a:tcPr/>
                </a:tc>
                <a:extLst>
                  <a:ext uri="{0D108BD9-81ED-4DB2-BD59-A6C34878D82A}">
                    <a16:rowId xmlns:a16="http://schemas.microsoft.com/office/drawing/2014/main" xmlns="" val="10001"/>
                  </a:ext>
                </a:extLst>
              </a:tr>
              <a:tr h="942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500" b="1" kern="1200" dirty="0" smtClean="0">
                          <a:solidFill>
                            <a:schemeClr val="dk1"/>
                          </a:solidFill>
                          <a:effectLst/>
                          <a:latin typeface="+mn-lt"/>
                          <a:ea typeface="+mn-ea"/>
                          <a:cs typeface="+mn-cs"/>
                        </a:rPr>
                        <a:t>En textos literar</a:t>
                      </a:r>
                      <a:r>
                        <a:rPr lang="es-AR" sz="1500" kern="1200" dirty="0" smtClean="0">
                          <a:solidFill>
                            <a:schemeClr val="dk1"/>
                          </a:solidFill>
                          <a:effectLst/>
                          <a:latin typeface="+mn-lt"/>
                          <a:ea typeface="+mn-ea"/>
                          <a:cs typeface="+mn-cs"/>
                        </a:rPr>
                        <a:t>i</a:t>
                      </a:r>
                      <a:r>
                        <a:rPr lang="es-AR" sz="1500" b="1" kern="1200" dirty="0" smtClean="0">
                          <a:solidFill>
                            <a:schemeClr val="dk1"/>
                          </a:solidFill>
                          <a:effectLst/>
                          <a:latin typeface="+mn-lt"/>
                          <a:ea typeface="+mn-ea"/>
                          <a:cs typeface="+mn-cs"/>
                        </a:rPr>
                        <a:t>os </a:t>
                      </a:r>
                      <a:r>
                        <a:rPr lang="es-AR" sz="1500" b="0" kern="1200" dirty="0" smtClean="0">
                          <a:solidFill>
                            <a:schemeClr val="dk1"/>
                          </a:solidFill>
                          <a:effectLst/>
                          <a:latin typeface="+mn-lt"/>
                          <a:ea typeface="+mn-ea"/>
                          <a:cs typeface="+mn-cs"/>
                        </a:rPr>
                        <a:t>los estudiantes pueden e</a:t>
                      </a:r>
                      <a:r>
                        <a:rPr lang="es-AR" sz="1500" kern="1200" dirty="0" smtClean="0">
                          <a:solidFill>
                            <a:schemeClr val="dk1"/>
                          </a:solidFill>
                          <a:effectLst/>
                          <a:latin typeface="+mn-lt"/>
                          <a:ea typeface="+mn-ea"/>
                          <a:cs typeface="+mn-cs"/>
                        </a:rPr>
                        <a:t>xtraer la secuencia literal de hechos y acciones en cuentos tradicionales. </a:t>
                      </a:r>
                      <a:r>
                        <a:rPr lang="es-AR" sz="1500" b="1" kern="1200" dirty="0" smtClean="0">
                          <a:solidFill>
                            <a:schemeClr val="dk1"/>
                          </a:solidFill>
                          <a:effectLst/>
                          <a:latin typeface="+mn-lt"/>
                          <a:ea typeface="+mn-ea"/>
                          <a:cs typeface="+mn-cs"/>
                        </a:rPr>
                        <a:t>En crónicas periodísticas, textos expositivos académicos y biografías </a:t>
                      </a:r>
                      <a:r>
                        <a:rPr lang="es-AR" sz="1500" b="0" kern="1200" dirty="0" smtClean="0">
                          <a:solidFill>
                            <a:schemeClr val="dk1"/>
                          </a:solidFill>
                          <a:effectLst/>
                          <a:latin typeface="+mn-lt"/>
                          <a:ea typeface="+mn-ea"/>
                          <a:cs typeface="+mn-cs"/>
                        </a:rPr>
                        <a:t>pueden r</a:t>
                      </a:r>
                      <a:r>
                        <a:rPr lang="es-AR" sz="1500" kern="1200" dirty="0" smtClean="0">
                          <a:solidFill>
                            <a:schemeClr val="dk1"/>
                          </a:solidFill>
                          <a:effectLst/>
                          <a:latin typeface="+mn-lt"/>
                          <a:ea typeface="+mn-ea"/>
                          <a:cs typeface="+mn-cs"/>
                        </a:rPr>
                        <a:t>econocer información explícita en posición destacada necesaria para comprender el significado global de los textos.</a:t>
                      </a:r>
                    </a:p>
                  </a:txBody>
                  <a:tcPr/>
                </a:tc>
                <a:extLst>
                  <a:ext uri="{0D108BD9-81ED-4DB2-BD59-A6C34878D82A}">
                    <a16:rowId xmlns:a16="http://schemas.microsoft.com/office/drawing/2014/main" xmlns="" val="10002"/>
                  </a:ext>
                </a:extLst>
              </a:tr>
              <a:tr h="356920">
                <a:tc>
                  <a:txBody>
                    <a:bodyPr/>
                    <a:lstStyle/>
                    <a:p>
                      <a:r>
                        <a:rPr lang="es-AR" sz="1900" b="1" dirty="0" smtClean="0"/>
                        <a:t>Interpretar</a:t>
                      </a:r>
                      <a:endParaRPr lang="es-AR" sz="1900" b="1" dirty="0"/>
                    </a:p>
                  </a:txBody>
                  <a:tcPr/>
                </a:tc>
                <a:extLst>
                  <a:ext uri="{0D108BD9-81ED-4DB2-BD59-A6C34878D82A}">
                    <a16:rowId xmlns:a16="http://schemas.microsoft.com/office/drawing/2014/main" xmlns="" val="10003"/>
                  </a:ext>
                </a:extLst>
              </a:tr>
              <a:tr h="942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500" b="1" kern="1200" dirty="0" smtClean="0">
                          <a:solidFill>
                            <a:schemeClr val="dk1"/>
                          </a:solidFill>
                          <a:effectLst/>
                          <a:latin typeface="+mn-lt"/>
                          <a:ea typeface="+mn-ea"/>
                          <a:cs typeface="+mn-cs"/>
                        </a:rPr>
                        <a:t>En textos periodísticos </a:t>
                      </a:r>
                      <a:r>
                        <a:rPr lang="es-AR" sz="1500" kern="1200" dirty="0" smtClean="0">
                          <a:solidFill>
                            <a:schemeClr val="dk1"/>
                          </a:solidFill>
                          <a:effectLst/>
                          <a:latin typeface="+mn-lt"/>
                          <a:ea typeface="+mn-ea"/>
                          <a:cs typeface="+mn-cs"/>
                        </a:rPr>
                        <a:t>pueden identificar la secuencia parafraseada de hechos en una crónica.</a:t>
                      </a:r>
                    </a:p>
                    <a:p>
                      <a:r>
                        <a:rPr lang="es-AR" sz="1500" b="1" kern="1200" dirty="0" smtClean="0">
                          <a:solidFill>
                            <a:schemeClr val="dk1"/>
                          </a:solidFill>
                          <a:effectLst/>
                          <a:latin typeface="+mn-lt"/>
                          <a:ea typeface="+mn-ea"/>
                          <a:cs typeface="+mn-cs"/>
                        </a:rPr>
                        <a:t>En biografías </a:t>
                      </a:r>
                      <a:r>
                        <a:rPr lang="es-AR" sz="1500" kern="1200" dirty="0" smtClean="0">
                          <a:solidFill>
                            <a:schemeClr val="dk1"/>
                          </a:solidFill>
                          <a:effectLst/>
                          <a:latin typeface="+mn-lt"/>
                          <a:ea typeface="+mn-ea"/>
                          <a:cs typeface="+mn-cs"/>
                        </a:rPr>
                        <a:t>pueden diferenciar hechos ficcionales y reales dentro de la trama narrativa. </a:t>
                      </a:r>
                      <a:r>
                        <a:rPr lang="es-AR" sz="1500" b="1" kern="1200" dirty="0" smtClean="0">
                          <a:solidFill>
                            <a:schemeClr val="dk1"/>
                          </a:solidFill>
                          <a:effectLst/>
                          <a:latin typeface="+mn-lt"/>
                          <a:ea typeface="+mn-ea"/>
                          <a:cs typeface="+mn-cs"/>
                        </a:rPr>
                        <a:t>En los aspectos </a:t>
                      </a:r>
                      <a:r>
                        <a:rPr lang="es-AR" sz="1500" b="1" kern="1200" dirty="0" err="1" smtClean="0">
                          <a:solidFill>
                            <a:schemeClr val="dk1"/>
                          </a:solidFill>
                          <a:effectLst/>
                          <a:latin typeface="+mn-lt"/>
                          <a:ea typeface="+mn-ea"/>
                          <a:cs typeface="+mn-cs"/>
                        </a:rPr>
                        <a:t>microtextuales</a:t>
                      </a:r>
                      <a:r>
                        <a:rPr lang="es-AR" sz="1500" b="1" kern="1200" baseline="0" dirty="0" smtClean="0">
                          <a:solidFill>
                            <a:schemeClr val="dk1"/>
                          </a:solidFill>
                          <a:effectLst/>
                          <a:latin typeface="+mn-lt"/>
                          <a:ea typeface="+mn-ea"/>
                          <a:cs typeface="+mn-cs"/>
                        </a:rPr>
                        <a:t> </a:t>
                      </a:r>
                      <a:r>
                        <a:rPr lang="es-AR" sz="1500" b="0" kern="1200" baseline="0" dirty="0" smtClean="0">
                          <a:solidFill>
                            <a:schemeClr val="dk1"/>
                          </a:solidFill>
                          <a:effectLst/>
                          <a:latin typeface="+mn-lt"/>
                          <a:ea typeface="+mn-ea"/>
                          <a:cs typeface="+mn-cs"/>
                        </a:rPr>
                        <a:t>pueden i</a:t>
                      </a:r>
                      <a:r>
                        <a:rPr lang="es-AR" sz="1500" kern="1200" dirty="0" smtClean="0">
                          <a:solidFill>
                            <a:schemeClr val="dk1"/>
                          </a:solidFill>
                          <a:effectLst/>
                          <a:latin typeface="+mn-lt"/>
                          <a:ea typeface="+mn-ea"/>
                          <a:cs typeface="+mn-cs"/>
                        </a:rPr>
                        <a:t>dentificar los referentes de </a:t>
                      </a:r>
                      <a:r>
                        <a:rPr lang="es-AR" sz="1500" kern="1200" dirty="0" err="1" smtClean="0">
                          <a:solidFill>
                            <a:schemeClr val="dk1"/>
                          </a:solidFill>
                          <a:effectLst/>
                          <a:latin typeface="+mn-lt"/>
                          <a:ea typeface="+mn-ea"/>
                          <a:cs typeface="+mn-cs"/>
                        </a:rPr>
                        <a:t>correferentes</a:t>
                      </a:r>
                      <a:r>
                        <a:rPr lang="es-AR" sz="1500" kern="1200" dirty="0" smtClean="0">
                          <a:solidFill>
                            <a:schemeClr val="dk1"/>
                          </a:solidFill>
                          <a:effectLst/>
                          <a:latin typeface="+mn-lt"/>
                          <a:ea typeface="+mn-ea"/>
                          <a:cs typeface="+mn-cs"/>
                        </a:rPr>
                        <a:t> pronominales y reconocer relaciones de concesión.</a:t>
                      </a:r>
                    </a:p>
                  </a:txBody>
                  <a:tcPr/>
                </a:tc>
                <a:extLst>
                  <a:ext uri="{0D108BD9-81ED-4DB2-BD59-A6C34878D82A}">
                    <a16:rowId xmlns:a16="http://schemas.microsoft.com/office/drawing/2014/main" xmlns="" val="10004"/>
                  </a:ext>
                </a:extLst>
              </a:tr>
              <a:tr h="356920">
                <a:tc>
                  <a:txBody>
                    <a:bodyPr/>
                    <a:lstStyle/>
                    <a:p>
                      <a:r>
                        <a:rPr lang="es-AR" sz="1900" b="1" dirty="0" smtClean="0"/>
                        <a:t>Reflexionar y evaluar</a:t>
                      </a:r>
                      <a:endParaRPr lang="es-AR" sz="1900" b="1" dirty="0"/>
                    </a:p>
                  </a:txBody>
                  <a:tcPr/>
                </a:tc>
                <a:extLst>
                  <a:ext uri="{0D108BD9-81ED-4DB2-BD59-A6C34878D82A}">
                    <a16:rowId xmlns:a16="http://schemas.microsoft.com/office/drawing/2014/main" xmlns="" val="10005"/>
                  </a:ext>
                </a:extLst>
              </a:tr>
              <a:tr h="1213529">
                <a:tc>
                  <a:txBody>
                    <a:bodyPr/>
                    <a:lstStyle/>
                    <a:p>
                      <a:r>
                        <a:rPr lang="es-AR" sz="1500" b="1" kern="1200" dirty="0" smtClean="0">
                          <a:solidFill>
                            <a:schemeClr val="dk1"/>
                          </a:solidFill>
                          <a:effectLst/>
                          <a:latin typeface="+mn-lt"/>
                          <a:ea typeface="+mn-ea"/>
                          <a:cs typeface="+mn-cs"/>
                        </a:rPr>
                        <a:t>En textos literar</a:t>
                      </a:r>
                      <a:r>
                        <a:rPr lang="es-AR" sz="1500" kern="1200" dirty="0" smtClean="0">
                          <a:solidFill>
                            <a:schemeClr val="dk1"/>
                          </a:solidFill>
                          <a:effectLst/>
                          <a:latin typeface="+mn-lt"/>
                          <a:ea typeface="+mn-ea"/>
                          <a:cs typeface="+mn-cs"/>
                        </a:rPr>
                        <a:t>i</a:t>
                      </a:r>
                      <a:r>
                        <a:rPr lang="es-AR" sz="1500" b="1" kern="1200" dirty="0" smtClean="0">
                          <a:solidFill>
                            <a:schemeClr val="dk1"/>
                          </a:solidFill>
                          <a:effectLst/>
                          <a:latin typeface="+mn-lt"/>
                          <a:ea typeface="+mn-ea"/>
                          <a:cs typeface="+mn-cs"/>
                        </a:rPr>
                        <a:t>os </a:t>
                      </a:r>
                      <a:r>
                        <a:rPr lang="es-AR" sz="1500" b="0" kern="1200" dirty="0" smtClean="0">
                          <a:solidFill>
                            <a:schemeClr val="dk1"/>
                          </a:solidFill>
                          <a:effectLst/>
                          <a:latin typeface="+mn-lt"/>
                          <a:ea typeface="+mn-ea"/>
                          <a:cs typeface="+mn-cs"/>
                        </a:rPr>
                        <a:t>los estudiantes pueden i</a:t>
                      </a:r>
                      <a:r>
                        <a:rPr lang="es-AR" sz="1500" kern="1200" dirty="0" smtClean="0">
                          <a:solidFill>
                            <a:schemeClr val="dk1"/>
                          </a:solidFill>
                          <a:effectLst/>
                          <a:latin typeface="+mn-lt"/>
                          <a:ea typeface="+mn-ea"/>
                          <a:cs typeface="+mn-cs"/>
                        </a:rPr>
                        <a:t>dentificar tipos de narrador diferenciando narradores externos y personajes y caracterizar el género de un cuento tradicional.</a:t>
                      </a:r>
                    </a:p>
                    <a:p>
                      <a:r>
                        <a:rPr lang="es-AR" sz="1500" kern="1200" dirty="0" smtClean="0">
                          <a:solidFill>
                            <a:schemeClr val="dk1"/>
                          </a:solidFill>
                          <a:effectLst/>
                          <a:latin typeface="+mn-lt"/>
                          <a:ea typeface="+mn-ea"/>
                          <a:cs typeface="+mn-cs"/>
                        </a:rPr>
                        <a:t>En </a:t>
                      </a:r>
                      <a:r>
                        <a:rPr lang="es-AR" sz="1500" b="1" kern="1200" dirty="0" smtClean="0">
                          <a:solidFill>
                            <a:schemeClr val="dk1"/>
                          </a:solidFill>
                          <a:effectLst/>
                          <a:latin typeface="+mn-lt"/>
                          <a:ea typeface="+mn-ea"/>
                          <a:cs typeface="+mn-cs"/>
                        </a:rPr>
                        <a:t>textos expositivos académicos  </a:t>
                      </a:r>
                      <a:r>
                        <a:rPr lang="es-AR" sz="1500" b="0" kern="1200" dirty="0" smtClean="0">
                          <a:solidFill>
                            <a:schemeClr val="dk1"/>
                          </a:solidFill>
                          <a:effectLst/>
                          <a:latin typeface="+mn-lt"/>
                          <a:ea typeface="+mn-ea"/>
                          <a:cs typeface="+mn-cs"/>
                        </a:rPr>
                        <a:t>pueden</a:t>
                      </a:r>
                      <a:r>
                        <a:rPr lang="es-AR" sz="1500" b="1" kern="1200" dirty="0" smtClean="0">
                          <a:solidFill>
                            <a:schemeClr val="dk1"/>
                          </a:solidFill>
                          <a:effectLst/>
                          <a:latin typeface="+mn-lt"/>
                          <a:ea typeface="+mn-ea"/>
                          <a:cs typeface="+mn-cs"/>
                        </a:rPr>
                        <a:t> </a:t>
                      </a:r>
                      <a:r>
                        <a:rPr lang="es-AR" sz="1500" b="0" kern="1200" dirty="0" smtClean="0">
                          <a:solidFill>
                            <a:schemeClr val="dk1"/>
                          </a:solidFill>
                          <a:effectLst/>
                          <a:latin typeface="+mn-lt"/>
                          <a:ea typeface="+mn-ea"/>
                          <a:cs typeface="+mn-cs"/>
                        </a:rPr>
                        <a:t>r</a:t>
                      </a:r>
                      <a:r>
                        <a:rPr lang="es-AR" sz="1500" kern="1200" dirty="0" smtClean="0">
                          <a:solidFill>
                            <a:schemeClr val="dk1"/>
                          </a:solidFill>
                          <a:effectLst/>
                          <a:latin typeface="+mn-lt"/>
                          <a:ea typeface="+mn-ea"/>
                          <a:cs typeface="+mn-cs"/>
                        </a:rPr>
                        <a:t>econocer el portador textual de artículos extraídos de manuales escolares. </a:t>
                      </a:r>
                      <a:r>
                        <a:rPr lang="es-AR" sz="1500" b="1" kern="1200" dirty="0" smtClean="0">
                          <a:solidFill>
                            <a:schemeClr val="dk1"/>
                          </a:solidFill>
                          <a:effectLst/>
                          <a:latin typeface="+mn-lt"/>
                          <a:ea typeface="+mn-ea"/>
                          <a:cs typeface="+mn-cs"/>
                        </a:rPr>
                        <a:t>En biografías </a:t>
                      </a:r>
                      <a:r>
                        <a:rPr lang="es-AR" sz="1500" kern="1200" dirty="0" smtClean="0">
                          <a:solidFill>
                            <a:schemeClr val="dk1"/>
                          </a:solidFill>
                          <a:effectLst/>
                          <a:latin typeface="+mn-lt"/>
                          <a:ea typeface="+mn-ea"/>
                          <a:cs typeface="+mn-cs"/>
                        </a:rPr>
                        <a:t>pueden identificar las características del género.</a:t>
                      </a:r>
                    </a:p>
                    <a:p>
                      <a:endParaRPr lang="es-AR" sz="1900" dirty="0"/>
                    </a:p>
                  </a:txBody>
                  <a:tcPr/>
                </a:tc>
                <a:extLst>
                  <a:ext uri="{0D108BD9-81ED-4DB2-BD59-A6C34878D82A}">
                    <a16:rowId xmlns:a16="http://schemas.microsoft.com/office/drawing/2014/main" xmlns="" val="10006"/>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100</a:t>
            </a:fld>
            <a:endParaRPr lang="es-ES">
              <a:solidFill>
                <a:prstClr val="black">
                  <a:tint val="75000"/>
                </a:prstClr>
              </a:solidFill>
            </a:endParaRPr>
          </a:p>
        </p:txBody>
      </p:sp>
    </p:spTree>
    <p:extLst>
      <p:ext uri="{BB962C8B-B14F-4D97-AF65-F5344CB8AC3E}">
        <p14:creationId xmlns:p14="http://schemas.microsoft.com/office/powerpoint/2010/main" xmlns="" val="417759784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6301" y="1238602"/>
            <a:ext cx="7772400" cy="614612"/>
          </a:xfrm>
        </p:spPr>
        <p:txBody>
          <a:bodyPr>
            <a:normAutofit fontScale="90000"/>
          </a:bodyPr>
          <a:lstStyle/>
          <a:p>
            <a:pPr algn="l"/>
            <a:r>
              <a:rPr lang="es-AR" sz="4000" dirty="0">
                <a:solidFill>
                  <a:srgbClr val="009DD1"/>
                </a:solidFill>
                <a:latin typeface="Gotham Condensed Medium"/>
                <a:cs typeface="Gotham Condensed Medium"/>
              </a:rPr>
              <a:t>LENGUA 6° grado. Educación Primaria.</a:t>
            </a:r>
            <a:endParaRPr lang="es-AR" sz="4000" b="1" dirty="0"/>
          </a:p>
        </p:txBody>
      </p:sp>
      <p:graphicFrame>
        <p:nvGraphicFramePr>
          <p:cNvPr id="3" name="2 Tabla"/>
          <p:cNvGraphicFramePr>
            <a:graphicFrameLocks noGrp="1"/>
          </p:cNvGraphicFramePr>
          <p:nvPr>
            <p:extLst/>
          </p:nvPr>
        </p:nvGraphicFramePr>
        <p:xfrm>
          <a:off x="670060" y="1853214"/>
          <a:ext cx="7845290" cy="4477064"/>
        </p:xfrm>
        <a:graphic>
          <a:graphicData uri="http://schemas.openxmlformats.org/drawingml/2006/table">
            <a:tbl>
              <a:tblPr firstRow="1" bandRow="1">
                <a:tableStyleId>{5C22544A-7EE6-4342-B048-85BDC9FD1C3A}</a:tableStyleId>
              </a:tblPr>
              <a:tblGrid>
                <a:gridCol w="7845290">
                  <a:extLst>
                    <a:ext uri="{9D8B030D-6E8A-4147-A177-3AD203B41FA5}">
                      <a16:colId xmlns:a16="http://schemas.microsoft.com/office/drawing/2014/main" xmlns="" val="20000"/>
                    </a:ext>
                  </a:extLst>
                </a:gridCol>
              </a:tblGrid>
              <a:tr h="383953">
                <a:tc>
                  <a:txBody>
                    <a:bodyPr/>
                    <a:lstStyle/>
                    <a:p>
                      <a:r>
                        <a:rPr lang="es-AR" sz="1800" dirty="0" smtClean="0"/>
                        <a:t>Nivel</a:t>
                      </a:r>
                      <a:r>
                        <a:rPr lang="es-AR" sz="1800" baseline="0" dirty="0" smtClean="0"/>
                        <a:t>  avanzado</a:t>
                      </a:r>
                      <a:endParaRPr lang="es-AR" sz="1800" dirty="0"/>
                    </a:p>
                  </a:txBody>
                  <a:tcPr marL="88163" marR="88163" marT="44081" marB="44081"/>
                </a:tc>
                <a:extLst>
                  <a:ext uri="{0D108BD9-81ED-4DB2-BD59-A6C34878D82A}">
                    <a16:rowId xmlns:a16="http://schemas.microsoft.com/office/drawing/2014/main" xmlns="" val="10000"/>
                  </a:ext>
                </a:extLst>
              </a:tr>
              <a:tr h="323100">
                <a:tc>
                  <a:txBody>
                    <a:bodyPr/>
                    <a:lstStyle/>
                    <a:p>
                      <a:r>
                        <a:rPr lang="es-AR" sz="1800" b="1" dirty="0" smtClean="0"/>
                        <a:t>Extraer</a:t>
                      </a:r>
                      <a:endParaRPr lang="es-AR" sz="1800" b="1" dirty="0"/>
                    </a:p>
                  </a:txBody>
                  <a:tcPr marL="88163" marR="88163" marT="44081" marB="44081"/>
                </a:tc>
                <a:extLst>
                  <a:ext uri="{0D108BD9-81ED-4DB2-BD59-A6C34878D82A}">
                    <a16:rowId xmlns:a16="http://schemas.microsoft.com/office/drawing/2014/main" xmlns="" val="10001"/>
                  </a:ext>
                </a:extLst>
              </a:tr>
              <a:tr h="656712">
                <a:tc>
                  <a:txBody>
                    <a:bodyPr/>
                    <a:lstStyle/>
                    <a:p>
                      <a:r>
                        <a:rPr lang="es-AR" sz="1400" b="1" kern="1200" dirty="0" smtClean="0">
                          <a:solidFill>
                            <a:schemeClr val="dk1"/>
                          </a:solidFill>
                          <a:effectLst/>
                          <a:latin typeface="+mn-lt"/>
                          <a:ea typeface="+mn-ea"/>
                          <a:cs typeface="+mn-cs"/>
                        </a:rPr>
                        <a:t>En crónicas periodísticas, textos expositivos académicos y biografías </a:t>
                      </a:r>
                      <a:r>
                        <a:rPr lang="es-AR" sz="1400" b="0" kern="1200" dirty="0" smtClean="0">
                          <a:solidFill>
                            <a:schemeClr val="dk1"/>
                          </a:solidFill>
                          <a:effectLst/>
                          <a:latin typeface="+mn-lt"/>
                          <a:ea typeface="+mn-ea"/>
                          <a:cs typeface="+mn-cs"/>
                        </a:rPr>
                        <a:t>los estudiantes pueden l</a:t>
                      </a:r>
                      <a:r>
                        <a:rPr lang="es-AR" sz="1400" kern="1200" dirty="0" smtClean="0">
                          <a:solidFill>
                            <a:schemeClr val="dk1"/>
                          </a:solidFill>
                          <a:effectLst/>
                          <a:latin typeface="+mn-lt"/>
                          <a:ea typeface="+mn-ea"/>
                          <a:cs typeface="+mn-cs"/>
                        </a:rPr>
                        <a:t>ocalizar la secuencia literal de hechos en una biografía</a:t>
                      </a:r>
                      <a:r>
                        <a:rPr lang="es-AR" sz="1400" kern="1200" baseline="0" dirty="0" smtClean="0">
                          <a:solidFill>
                            <a:schemeClr val="dk1"/>
                          </a:solidFill>
                          <a:effectLst/>
                          <a:latin typeface="+mn-lt"/>
                          <a:ea typeface="+mn-ea"/>
                          <a:cs typeface="+mn-cs"/>
                        </a:rPr>
                        <a:t> y e</a:t>
                      </a:r>
                      <a:r>
                        <a:rPr lang="es-AR" sz="1400" kern="1200" dirty="0" smtClean="0">
                          <a:solidFill>
                            <a:schemeClr val="dk1"/>
                          </a:solidFill>
                          <a:effectLst/>
                          <a:latin typeface="+mn-lt"/>
                          <a:ea typeface="+mn-ea"/>
                          <a:cs typeface="+mn-cs"/>
                        </a:rPr>
                        <a:t>xtraer información explícita</a:t>
                      </a:r>
                      <a:r>
                        <a:rPr lang="es-AR" sz="1400" kern="1200" baseline="0" dirty="0" smtClean="0">
                          <a:solidFill>
                            <a:schemeClr val="dk1"/>
                          </a:solidFill>
                          <a:effectLst/>
                          <a:latin typeface="+mn-lt"/>
                          <a:ea typeface="+mn-ea"/>
                          <a:cs typeface="+mn-cs"/>
                        </a:rPr>
                        <a:t> </a:t>
                      </a:r>
                      <a:r>
                        <a:rPr lang="es-AR" sz="1400" kern="1200" dirty="0" smtClean="0">
                          <a:solidFill>
                            <a:schemeClr val="dk1"/>
                          </a:solidFill>
                          <a:effectLst/>
                          <a:latin typeface="+mn-lt"/>
                          <a:ea typeface="+mn-ea"/>
                          <a:cs typeface="+mn-cs"/>
                        </a:rPr>
                        <a:t>secundaria que se encuentra mencionada una sola vez en segmentos no destacados de los textos.</a:t>
                      </a:r>
                    </a:p>
                  </a:txBody>
                  <a:tcPr marL="88163" marR="88163" marT="44081" marB="44081"/>
                </a:tc>
                <a:extLst>
                  <a:ext uri="{0D108BD9-81ED-4DB2-BD59-A6C34878D82A}">
                    <a16:rowId xmlns:a16="http://schemas.microsoft.com/office/drawing/2014/main" xmlns="" val="10002"/>
                  </a:ext>
                </a:extLst>
              </a:tr>
              <a:tr h="323100">
                <a:tc>
                  <a:txBody>
                    <a:bodyPr/>
                    <a:lstStyle/>
                    <a:p>
                      <a:r>
                        <a:rPr lang="es-AR" sz="1800" b="1" dirty="0" smtClean="0"/>
                        <a:t>Interpretar</a:t>
                      </a:r>
                      <a:endParaRPr lang="es-AR" sz="1800" b="1" dirty="0"/>
                    </a:p>
                  </a:txBody>
                  <a:tcPr marL="88163" marR="88163" marT="44081" marB="44081"/>
                </a:tc>
                <a:extLst>
                  <a:ext uri="{0D108BD9-81ED-4DB2-BD59-A6C34878D82A}">
                    <a16:rowId xmlns:a16="http://schemas.microsoft.com/office/drawing/2014/main" xmlns="" val="10003"/>
                  </a:ext>
                </a:extLst>
              </a:tr>
              <a:tr h="1043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400" b="1" kern="1200" dirty="0" smtClean="0">
                          <a:solidFill>
                            <a:schemeClr val="dk1"/>
                          </a:solidFill>
                          <a:effectLst/>
                          <a:latin typeface="+mn-lt"/>
                          <a:ea typeface="+mn-ea"/>
                          <a:cs typeface="+mn-cs"/>
                        </a:rPr>
                        <a:t>En textos literar</a:t>
                      </a:r>
                      <a:r>
                        <a:rPr lang="es-AR" sz="1400" kern="1200" dirty="0" smtClean="0">
                          <a:solidFill>
                            <a:schemeClr val="dk1"/>
                          </a:solidFill>
                          <a:effectLst/>
                          <a:latin typeface="+mn-lt"/>
                          <a:ea typeface="+mn-ea"/>
                          <a:cs typeface="+mn-cs"/>
                        </a:rPr>
                        <a:t>i</a:t>
                      </a:r>
                      <a:r>
                        <a:rPr lang="es-AR" sz="1400" b="1" kern="1200" dirty="0" smtClean="0">
                          <a:solidFill>
                            <a:schemeClr val="dk1"/>
                          </a:solidFill>
                          <a:effectLst/>
                          <a:latin typeface="+mn-lt"/>
                          <a:ea typeface="+mn-ea"/>
                          <a:cs typeface="+mn-cs"/>
                        </a:rPr>
                        <a:t>os </a:t>
                      </a:r>
                      <a:r>
                        <a:rPr lang="es-AR" sz="1400" b="0" kern="1200" dirty="0" smtClean="0">
                          <a:solidFill>
                            <a:schemeClr val="dk1"/>
                          </a:solidFill>
                          <a:effectLst/>
                          <a:latin typeface="+mn-lt"/>
                          <a:ea typeface="+mn-ea"/>
                          <a:cs typeface="+mn-cs"/>
                        </a:rPr>
                        <a:t>los estudiantes pueden r</a:t>
                      </a:r>
                      <a:r>
                        <a:rPr lang="es-AR" sz="1400" kern="1200" dirty="0" smtClean="0">
                          <a:solidFill>
                            <a:schemeClr val="dk1"/>
                          </a:solidFill>
                          <a:effectLst/>
                          <a:latin typeface="+mn-lt"/>
                          <a:ea typeface="+mn-ea"/>
                          <a:cs typeface="+mn-cs"/>
                        </a:rPr>
                        <a:t>econocer por </a:t>
                      </a:r>
                      <a:r>
                        <a:rPr lang="es-AR" sz="1400" kern="1200" smtClean="0">
                          <a:solidFill>
                            <a:schemeClr val="dk1"/>
                          </a:solidFill>
                          <a:effectLst/>
                          <a:latin typeface="+mn-lt"/>
                          <a:ea typeface="+mn-ea"/>
                          <a:cs typeface="+mn-cs"/>
                        </a:rPr>
                        <a:t>inferencia las características </a:t>
                      </a:r>
                      <a:r>
                        <a:rPr lang="es-AR" sz="1400" kern="1200" dirty="0" smtClean="0">
                          <a:solidFill>
                            <a:schemeClr val="dk1"/>
                          </a:solidFill>
                          <a:effectLst/>
                          <a:latin typeface="+mn-lt"/>
                          <a:ea typeface="+mn-ea"/>
                          <a:cs typeface="+mn-cs"/>
                        </a:rPr>
                        <a:t>de personajes secundarios o dar cuenta de las consecuencias de las acciones de los protagonistas</a:t>
                      </a:r>
                      <a:r>
                        <a:rPr lang="es-AR" sz="1400" kern="1200" baseline="0" dirty="0" smtClean="0">
                          <a:solidFill>
                            <a:schemeClr val="dk1"/>
                          </a:solidFill>
                          <a:effectLst/>
                          <a:latin typeface="+mn-lt"/>
                          <a:ea typeface="+mn-ea"/>
                          <a:cs typeface="+mn-cs"/>
                        </a:rPr>
                        <a:t>  y deducir </a:t>
                      </a:r>
                      <a:r>
                        <a:rPr lang="es-AR" sz="1400" kern="1200" dirty="0" smtClean="0">
                          <a:solidFill>
                            <a:schemeClr val="dk1"/>
                          </a:solidFill>
                          <a:effectLst/>
                          <a:latin typeface="+mn-lt"/>
                          <a:ea typeface="+mn-ea"/>
                          <a:cs typeface="+mn-cs"/>
                        </a:rPr>
                        <a:t>el tema principal en cuentos complejos. </a:t>
                      </a:r>
                      <a:r>
                        <a:rPr lang="es-AR" sz="1400" b="1" kern="1200" dirty="0" smtClean="0">
                          <a:solidFill>
                            <a:schemeClr val="dk1"/>
                          </a:solidFill>
                          <a:effectLst/>
                          <a:latin typeface="+mn-lt"/>
                          <a:ea typeface="+mn-ea"/>
                          <a:cs typeface="+mn-cs"/>
                        </a:rPr>
                        <a:t>En los aspectos </a:t>
                      </a:r>
                      <a:r>
                        <a:rPr lang="es-AR" sz="1400" b="1" kern="1200" dirty="0" err="1" smtClean="0">
                          <a:solidFill>
                            <a:schemeClr val="dk1"/>
                          </a:solidFill>
                          <a:effectLst/>
                          <a:latin typeface="+mn-lt"/>
                          <a:ea typeface="+mn-ea"/>
                          <a:cs typeface="+mn-cs"/>
                        </a:rPr>
                        <a:t>microtextuales</a:t>
                      </a:r>
                      <a:r>
                        <a:rPr lang="es-AR" sz="1400" b="1" kern="1200" baseline="0" dirty="0" smtClean="0">
                          <a:solidFill>
                            <a:schemeClr val="dk1"/>
                          </a:solidFill>
                          <a:effectLst/>
                          <a:latin typeface="+mn-lt"/>
                          <a:ea typeface="+mn-ea"/>
                          <a:cs typeface="+mn-cs"/>
                        </a:rPr>
                        <a:t> </a:t>
                      </a:r>
                      <a:r>
                        <a:rPr lang="es-AR" sz="1400" b="0" kern="1200" baseline="0" dirty="0" smtClean="0">
                          <a:solidFill>
                            <a:schemeClr val="dk1"/>
                          </a:solidFill>
                          <a:effectLst/>
                          <a:latin typeface="+mn-lt"/>
                          <a:ea typeface="+mn-ea"/>
                          <a:cs typeface="+mn-cs"/>
                        </a:rPr>
                        <a:t> pueden e</a:t>
                      </a:r>
                      <a:r>
                        <a:rPr lang="es-AR" sz="1400" kern="1200" dirty="0" smtClean="0">
                          <a:solidFill>
                            <a:schemeClr val="dk1"/>
                          </a:solidFill>
                          <a:effectLst/>
                          <a:latin typeface="+mn-lt"/>
                          <a:ea typeface="+mn-ea"/>
                          <a:cs typeface="+mn-cs"/>
                        </a:rPr>
                        <a:t>ncontrar referentes por paráfrasis o sinonimia, establecer relaciones textuales de temporalidad y comprender el significado de palabras de uso muy poco frecuente para el nivel a partir del contexto lingüístico.</a:t>
                      </a:r>
                    </a:p>
                  </a:txBody>
                  <a:tcPr marL="88163" marR="88163" marT="44081" marB="44081"/>
                </a:tc>
                <a:extLst>
                  <a:ext uri="{0D108BD9-81ED-4DB2-BD59-A6C34878D82A}">
                    <a16:rowId xmlns:a16="http://schemas.microsoft.com/office/drawing/2014/main" xmlns="" val="10004"/>
                  </a:ext>
                </a:extLst>
              </a:tr>
              <a:tr h="323100">
                <a:tc>
                  <a:txBody>
                    <a:bodyPr/>
                    <a:lstStyle/>
                    <a:p>
                      <a:r>
                        <a:rPr lang="es-AR" sz="1800" b="1" dirty="0" smtClean="0"/>
                        <a:t>Reflexionar y evaluar</a:t>
                      </a:r>
                      <a:endParaRPr lang="es-AR" sz="1800" b="1" dirty="0"/>
                    </a:p>
                  </a:txBody>
                  <a:tcPr marL="88163" marR="88163" marT="44081" marB="44081"/>
                </a:tc>
                <a:extLst>
                  <a:ext uri="{0D108BD9-81ED-4DB2-BD59-A6C34878D82A}">
                    <a16:rowId xmlns:a16="http://schemas.microsoft.com/office/drawing/2014/main" xmlns="" val="10005"/>
                  </a:ext>
                </a:extLst>
              </a:tr>
              <a:tr h="1122461">
                <a:tc>
                  <a:txBody>
                    <a:bodyPr/>
                    <a:lstStyle/>
                    <a:p>
                      <a:r>
                        <a:rPr lang="es-AR" sz="1400" b="1" kern="1200" dirty="0" smtClean="0">
                          <a:solidFill>
                            <a:schemeClr val="dk1"/>
                          </a:solidFill>
                          <a:effectLst/>
                          <a:latin typeface="+mn-lt"/>
                          <a:ea typeface="+mn-ea"/>
                          <a:cs typeface="+mn-cs"/>
                        </a:rPr>
                        <a:t>En textos literar</a:t>
                      </a:r>
                      <a:r>
                        <a:rPr lang="es-AR" sz="1400" kern="1200" dirty="0" smtClean="0">
                          <a:solidFill>
                            <a:schemeClr val="dk1"/>
                          </a:solidFill>
                          <a:effectLst/>
                          <a:latin typeface="+mn-lt"/>
                          <a:ea typeface="+mn-ea"/>
                          <a:cs typeface="+mn-cs"/>
                        </a:rPr>
                        <a:t>i</a:t>
                      </a:r>
                      <a:r>
                        <a:rPr lang="es-AR" sz="1400" b="1" kern="1200" dirty="0" smtClean="0">
                          <a:solidFill>
                            <a:schemeClr val="dk1"/>
                          </a:solidFill>
                          <a:effectLst/>
                          <a:latin typeface="+mn-lt"/>
                          <a:ea typeface="+mn-ea"/>
                          <a:cs typeface="+mn-cs"/>
                        </a:rPr>
                        <a:t>os</a:t>
                      </a:r>
                      <a:r>
                        <a:rPr lang="es-AR" sz="1400" b="0" kern="1200" baseline="0" dirty="0" smtClean="0">
                          <a:solidFill>
                            <a:schemeClr val="dk1"/>
                          </a:solidFill>
                          <a:effectLst/>
                          <a:latin typeface="+mn-lt"/>
                          <a:ea typeface="+mn-ea"/>
                          <a:cs typeface="+mn-cs"/>
                        </a:rPr>
                        <a:t> los estudiantes pueden i</a:t>
                      </a:r>
                      <a:r>
                        <a:rPr lang="es-AR" sz="1400" kern="1200" dirty="0" smtClean="0">
                          <a:solidFill>
                            <a:schemeClr val="dk1"/>
                          </a:solidFill>
                          <a:effectLst/>
                          <a:latin typeface="+mn-lt"/>
                          <a:ea typeface="+mn-ea"/>
                          <a:cs typeface="+mn-cs"/>
                        </a:rPr>
                        <a:t>dentificar la persona gramatical del narrador omnisciente y reconocer las partes de la estructura canónica de cuentos breves. </a:t>
                      </a:r>
                      <a:r>
                        <a:rPr lang="es-AR" sz="1400" b="1" kern="1200" dirty="0" smtClean="0">
                          <a:solidFill>
                            <a:schemeClr val="dk1"/>
                          </a:solidFill>
                          <a:effectLst/>
                          <a:latin typeface="+mn-lt"/>
                          <a:ea typeface="+mn-ea"/>
                          <a:cs typeface="+mn-cs"/>
                        </a:rPr>
                        <a:t>En crónicas periodísticas, textos expositivos académicos y biografías</a:t>
                      </a:r>
                      <a:r>
                        <a:rPr lang="es-AR" sz="1400" b="0" kern="1200" baseline="0" dirty="0" smtClean="0">
                          <a:solidFill>
                            <a:schemeClr val="dk1"/>
                          </a:solidFill>
                          <a:effectLst/>
                          <a:latin typeface="+mn-lt"/>
                          <a:ea typeface="+mn-ea"/>
                          <a:cs typeface="+mn-cs"/>
                        </a:rPr>
                        <a:t> pueden r</a:t>
                      </a:r>
                      <a:r>
                        <a:rPr lang="es-AR" sz="1400" kern="1200" dirty="0" smtClean="0">
                          <a:solidFill>
                            <a:schemeClr val="dk1"/>
                          </a:solidFill>
                          <a:effectLst/>
                          <a:latin typeface="+mn-lt"/>
                          <a:ea typeface="+mn-ea"/>
                          <a:cs typeface="+mn-cs"/>
                        </a:rPr>
                        <a:t>econocer el soporte electrónico de textos periodísticos y conceptualizar tipos de </a:t>
                      </a:r>
                      <a:r>
                        <a:rPr lang="es-AR" sz="1400" kern="1200" dirty="0" err="1" smtClean="0">
                          <a:solidFill>
                            <a:schemeClr val="dk1"/>
                          </a:solidFill>
                          <a:effectLst/>
                          <a:latin typeface="+mn-lt"/>
                          <a:ea typeface="+mn-ea"/>
                          <a:cs typeface="+mn-cs"/>
                        </a:rPr>
                        <a:t>paratextos</a:t>
                      </a:r>
                      <a:r>
                        <a:rPr lang="es-AR" sz="1400" kern="1200" dirty="0" smtClean="0">
                          <a:solidFill>
                            <a:schemeClr val="dk1"/>
                          </a:solidFill>
                          <a:effectLst/>
                          <a:latin typeface="+mn-lt"/>
                          <a:ea typeface="+mn-ea"/>
                          <a:cs typeface="+mn-cs"/>
                        </a:rPr>
                        <a:t> gráficos propios de las crónicas periodísticas.</a:t>
                      </a:r>
                    </a:p>
                  </a:txBody>
                  <a:tcPr marL="88163" marR="88163" marT="44081" marB="44081"/>
                </a:tc>
                <a:extLst>
                  <a:ext uri="{0D108BD9-81ED-4DB2-BD59-A6C34878D82A}">
                    <a16:rowId xmlns:a16="http://schemas.microsoft.com/office/drawing/2014/main" xmlns="" val="10006"/>
                  </a:ext>
                </a:extLst>
              </a:tr>
            </a:tbl>
          </a:graphicData>
        </a:graphic>
      </p:graphicFrame>
      <p:pic>
        <p:nvPicPr>
          <p:cNvPr id="7"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6" name="Marcador de número de diapositiva 5"/>
          <p:cNvSpPr>
            <a:spLocks noGrp="1"/>
          </p:cNvSpPr>
          <p:nvPr>
            <p:ph type="sldNum" sz="quarter" idx="12"/>
          </p:nvPr>
        </p:nvSpPr>
        <p:spPr/>
        <p:txBody>
          <a:bodyPr/>
          <a:lstStyle/>
          <a:p>
            <a:fld id="{A69369F0-BB74-D946-A12A-35A5CCCC6C14}" type="slidenum">
              <a:rPr lang="es-ES" smtClean="0">
                <a:solidFill>
                  <a:prstClr val="black">
                    <a:tint val="75000"/>
                  </a:prstClr>
                </a:solidFill>
              </a:rPr>
              <a:pPr/>
              <a:t>101</a:t>
            </a:fld>
            <a:endParaRPr lang="es-ES">
              <a:solidFill>
                <a:prstClr val="black">
                  <a:tint val="75000"/>
                </a:prstClr>
              </a:solidFill>
            </a:endParaRPr>
          </a:p>
        </p:txBody>
      </p:sp>
    </p:spTree>
    <p:extLst>
      <p:ext uri="{BB962C8B-B14F-4D97-AF65-F5344CB8AC3E}">
        <p14:creationId xmlns:p14="http://schemas.microsoft.com/office/powerpoint/2010/main" xmlns="" val="3875571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151" y="1134523"/>
            <a:ext cx="7886700" cy="1325563"/>
          </a:xfrm>
        </p:spPr>
        <p:txBody>
          <a:bodyPr>
            <a:normAutofit/>
          </a:bodyPr>
          <a:lstStyle/>
          <a:p>
            <a:r>
              <a:rPr lang="es-AR" dirty="0" smtClean="0">
                <a:solidFill>
                  <a:srgbClr val="009DD1"/>
                </a:solidFill>
                <a:latin typeface="Gotham Condensed Medium"/>
                <a:cs typeface="Gotham Condensed Medium"/>
              </a:rPr>
              <a:t>MATEMÁTICA </a:t>
            </a:r>
            <a:r>
              <a:rPr lang="es-AR" dirty="0">
                <a:solidFill>
                  <a:srgbClr val="009DD1"/>
                </a:solidFill>
                <a:latin typeface="Gotham Condensed Medium"/>
                <a:cs typeface="Gotham Condensed Medium"/>
              </a:rPr>
              <a:t>6° grado. Educación Primaria.</a:t>
            </a:r>
            <a:endParaRPr lang="es-AR" b="1" dirty="0"/>
          </a:p>
        </p:txBody>
      </p:sp>
      <p:graphicFrame>
        <p:nvGraphicFramePr>
          <p:cNvPr id="4" name="3 Marcador de contenido"/>
          <p:cNvGraphicFramePr>
            <a:graphicFrameLocks noGrp="1"/>
          </p:cNvGraphicFramePr>
          <p:nvPr>
            <p:ph idx="1"/>
            <p:extLst/>
          </p:nvPr>
        </p:nvGraphicFramePr>
        <p:xfrm>
          <a:off x="549151" y="2360069"/>
          <a:ext cx="8136904" cy="3058160"/>
        </p:xfrm>
        <a:graphic>
          <a:graphicData uri="http://schemas.openxmlformats.org/drawingml/2006/table">
            <a:tbl>
              <a:tblPr firstRow="1" bandRow="1">
                <a:tableStyleId>{5C22544A-7EE6-4342-B048-85BDC9FD1C3A}</a:tableStyleId>
              </a:tblPr>
              <a:tblGrid>
                <a:gridCol w="8136904">
                  <a:extLst>
                    <a:ext uri="{9D8B030D-6E8A-4147-A177-3AD203B41FA5}">
                      <a16:colId xmlns:a16="http://schemas.microsoft.com/office/drawing/2014/main" xmlns="" val="20000"/>
                    </a:ext>
                  </a:extLst>
                </a:gridCol>
              </a:tblGrid>
              <a:tr h="375920">
                <a:tc>
                  <a:txBody>
                    <a:bodyPr/>
                    <a:lstStyle/>
                    <a:p>
                      <a:r>
                        <a:rPr lang="es-AR" sz="1900" dirty="0" smtClean="0"/>
                        <a:t>Por</a:t>
                      </a:r>
                      <a:r>
                        <a:rPr lang="es-AR" sz="1900" baseline="0" dirty="0" smtClean="0"/>
                        <a:t> debajo del Nivel Básico</a:t>
                      </a:r>
                      <a:endParaRPr lang="es-AR" sz="1900" dirty="0"/>
                    </a:p>
                  </a:txBody>
                  <a:tcPr/>
                </a:tc>
                <a:extLst>
                  <a:ext uri="{0D108BD9-81ED-4DB2-BD59-A6C34878D82A}">
                    <a16:rowId xmlns:a16="http://schemas.microsoft.com/office/drawing/2014/main" xmlns="" val="10000"/>
                  </a:ext>
                </a:extLst>
              </a:tr>
              <a:tr h="370840">
                <a:tc>
                  <a:txBody>
                    <a:bodyPr/>
                    <a:lstStyle/>
                    <a:p>
                      <a:r>
                        <a:rPr lang="es-AR" sz="1600" b="1" dirty="0" smtClean="0"/>
                        <a:t>Reconocimiento de conceptos</a:t>
                      </a:r>
                      <a:endParaRPr lang="es-AR" sz="1600" b="1" dirty="0"/>
                    </a:p>
                  </a:txBody>
                  <a:tcPr/>
                </a:tc>
                <a:extLst>
                  <a:ext uri="{0D108BD9-81ED-4DB2-BD59-A6C34878D82A}">
                    <a16:rowId xmlns:a16="http://schemas.microsoft.com/office/drawing/2014/main" xmlns="" val="10001"/>
                  </a:ext>
                </a:extLst>
              </a:tr>
              <a:tr h="822960">
                <a:tc>
                  <a:txBody>
                    <a:bodyPr/>
                    <a:lstStyle/>
                    <a:p>
                      <a:r>
                        <a:rPr lang="es-AR" sz="1600" kern="1200" dirty="0" smtClean="0">
                          <a:solidFill>
                            <a:schemeClr val="dk1"/>
                          </a:solidFill>
                          <a:effectLst/>
                          <a:latin typeface="+mn-lt"/>
                          <a:ea typeface="+mn-ea"/>
                          <a:cs typeface="+mn-cs"/>
                        </a:rPr>
                        <a:t>Identifican  números de seis cifras a partir de su designación oral.</a:t>
                      </a:r>
                    </a:p>
                    <a:p>
                      <a:r>
                        <a:rPr lang="es-AR" sz="1600" kern="1200" dirty="0" smtClean="0">
                          <a:solidFill>
                            <a:schemeClr val="dk1"/>
                          </a:solidFill>
                          <a:effectLst/>
                          <a:latin typeface="+mn-lt"/>
                          <a:ea typeface="+mn-ea"/>
                          <a:cs typeface="+mn-cs"/>
                        </a:rPr>
                        <a:t>Reconocen  representaciones gráficas para  fracciones de uso corriente.</a:t>
                      </a:r>
                    </a:p>
                    <a:p>
                      <a:pPr marL="0" marR="0" indent="0" algn="l" defTabSz="914400" rtl="0" eaLnBrk="1" fontAlgn="auto" latinLnBrk="0" hangingPunct="1">
                        <a:lnSpc>
                          <a:spcPct val="100000"/>
                        </a:lnSpc>
                        <a:spcBef>
                          <a:spcPts val="0"/>
                        </a:spcBef>
                        <a:spcAft>
                          <a:spcPts val="0"/>
                        </a:spcAft>
                        <a:buClrTx/>
                        <a:buSzTx/>
                        <a:buFontTx/>
                        <a:buNone/>
                        <a:tabLst/>
                        <a:defRPr/>
                      </a:pPr>
                      <a:r>
                        <a:rPr lang="es-AR" sz="1600" kern="1200" dirty="0" smtClean="0">
                          <a:solidFill>
                            <a:schemeClr val="dk1"/>
                          </a:solidFill>
                          <a:effectLst/>
                          <a:latin typeface="+mn-lt"/>
                          <a:ea typeface="+mn-ea"/>
                          <a:cs typeface="+mn-cs"/>
                        </a:rPr>
                        <a:t>Vinculan  cuerpos geométricos de uso corriente  con las descripciones de sus características.</a:t>
                      </a:r>
                    </a:p>
                  </a:txBody>
                  <a:tcPr/>
                </a:tc>
                <a:extLst>
                  <a:ext uri="{0D108BD9-81ED-4DB2-BD59-A6C34878D82A}">
                    <a16:rowId xmlns:a16="http://schemas.microsoft.com/office/drawing/2014/main" xmlns="" val="10002"/>
                  </a:ext>
                </a:extLst>
              </a:tr>
              <a:tr h="370840">
                <a:tc>
                  <a:txBody>
                    <a:bodyPr/>
                    <a:lstStyle/>
                    <a:p>
                      <a:r>
                        <a:rPr lang="es-AR" sz="1600" b="1" dirty="0" smtClean="0"/>
                        <a:t>Solución</a:t>
                      </a:r>
                      <a:r>
                        <a:rPr lang="es-AR" sz="1600" b="1" baseline="0" dirty="0" smtClean="0"/>
                        <a:t> de cálculos</a:t>
                      </a:r>
                      <a:endParaRPr lang="es-AR" sz="1600" b="1" dirty="0"/>
                    </a:p>
                  </a:txBody>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600" kern="1200" dirty="0" smtClean="0">
                          <a:solidFill>
                            <a:schemeClr val="dk1"/>
                          </a:solidFill>
                          <a:effectLst/>
                          <a:latin typeface="+mn-lt"/>
                          <a:ea typeface="+mn-ea"/>
                          <a:cs typeface="+mn-cs"/>
                        </a:rPr>
                        <a:t>Resuelven cálculos sencillos con expresiones decimales.</a:t>
                      </a:r>
                    </a:p>
                  </a:txBody>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600" b="1" dirty="0" smtClean="0"/>
                        <a:t>Resolución de Problemas</a:t>
                      </a:r>
                    </a:p>
                  </a:txBody>
                  <a:tcPr/>
                </a:tc>
                <a:extLst>
                  <a:ext uri="{0D108BD9-81ED-4DB2-BD59-A6C34878D82A}">
                    <a16:rowId xmlns:a16="http://schemas.microsoft.com/office/drawing/2014/main" xmlns=""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600" kern="1200" dirty="0" smtClean="0">
                          <a:effectLst/>
                        </a:rPr>
                        <a:t>Resuelven  problemas del campo aditivo con expresiones decimales.</a:t>
                      </a:r>
                      <a:endParaRPr lang="es-AR" sz="19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0006"/>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102</a:t>
            </a:fld>
            <a:endParaRPr lang="es-ES">
              <a:solidFill>
                <a:prstClr val="black">
                  <a:tint val="75000"/>
                </a:prstClr>
              </a:solidFill>
            </a:endParaRPr>
          </a:p>
        </p:txBody>
      </p:sp>
    </p:spTree>
    <p:extLst>
      <p:ext uri="{BB962C8B-B14F-4D97-AF65-F5344CB8AC3E}">
        <p14:creationId xmlns:p14="http://schemas.microsoft.com/office/powerpoint/2010/main" xmlns="" val="3435814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9422" y="1134523"/>
            <a:ext cx="7886700" cy="1325563"/>
          </a:xfrm>
        </p:spPr>
        <p:txBody>
          <a:bodyPr>
            <a:normAutofit/>
          </a:bodyPr>
          <a:lstStyle/>
          <a:p>
            <a:r>
              <a:rPr lang="es-AR" dirty="0">
                <a:solidFill>
                  <a:srgbClr val="009DD1"/>
                </a:solidFill>
                <a:latin typeface="Gotham Condensed Medium"/>
                <a:cs typeface="Gotham Condensed Medium"/>
              </a:rPr>
              <a:t>MATEMÁTICA 6° grado. Educación Primaria.</a:t>
            </a:r>
            <a:endParaRPr lang="es-AR" b="1" dirty="0"/>
          </a:p>
        </p:txBody>
      </p:sp>
      <p:graphicFrame>
        <p:nvGraphicFramePr>
          <p:cNvPr id="4" name="3 Marcador de contenido"/>
          <p:cNvGraphicFramePr>
            <a:graphicFrameLocks noGrp="1"/>
          </p:cNvGraphicFramePr>
          <p:nvPr>
            <p:ph idx="1"/>
            <p:extLst/>
          </p:nvPr>
        </p:nvGraphicFramePr>
        <p:xfrm>
          <a:off x="424049" y="2281843"/>
          <a:ext cx="8136904" cy="3500120"/>
        </p:xfrm>
        <a:graphic>
          <a:graphicData uri="http://schemas.openxmlformats.org/drawingml/2006/table">
            <a:tbl>
              <a:tblPr firstRow="1" bandRow="1">
                <a:tableStyleId>{5C22544A-7EE6-4342-B048-85BDC9FD1C3A}</a:tableStyleId>
              </a:tblPr>
              <a:tblGrid>
                <a:gridCol w="8136904">
                  <a:extLst>
                    <a:ext uri="{9D8B030D-6E8A-4147-A177-3AD203B41FA5}">
                      <a16:colId xmlns:a16="http://schemas.microsoft.com/office/drawing/2014/main" xmlns="" val="20000"/>
                    </a:ext>
                  </a:extLst>
                </a:gridCol>
              </a:tblGrid>
              <a:tr h="375920">
                <a:tc>
                  <a:txBody>
                    <a:bodyPr/>
                    <a:lstStyle/>
                    <a:p>
                      <a:r>
                        <a:rPr lang="es-AR" sz="1900" dirty="0" smtClean="0"/>
                        <a:t>Nivel</a:t>
                      </a:r>
                      <a:r>
                        <a:rPr lang="es-AR" sz="1900" baseline="0" dirty="0" smtClean="0"/>
                        <a:t> Básico</a:t>
                      </a:r>
                      <a:endParaRPr lang="es-AR" sz="1900" dirty="0"/>
                    </a:p>
                  </a:txBody>
                  <a:tcPr/>
                </a:tc>
                <a:extLst>
                  <a:ext uri="{0D108BD9-81ED-4DB2-BD59-A6C34878D82A}">
                    <a16:rowId xmlns:a16="http://schemas.microsoft.com/office/drawing/2014/main" xmlns="" val="10000"/>
                  </a:ext>
                </a:extLst>
              </a:tr>
              <a:tr h="370840">
                <a:tc>
                  <a:txBody>
                    <a:bodyPr/>
                    <a:lstStyle/>
                    <a:p>
                      <a:r>
                        <a:rPr lang="es-AR" sz="1600" b="1" dirty="0" smtClean="0"/>
                        <a:t>Reconocimiento de conceptos</a:t>
                      </a:r>
                      <a:endParaRPr lang="es-AR" sz="1600" b="1" dirty="0"/>
                    </a:p>
                  </a:txBody>
                  <a:tcPr/>
                </a:tc>
                <a:extLst>
                  <a:ext uri="{0D108BD9-81ED-4DB2-BD59-A6C34878D82A}">
                    <a16:rowId xmlns:a16="http://schemas.microsoft.com/office/drawing/2014/main" xmlns="" val="10001"/>
                  </a:ext>
                </a:extLst>
              </a:tr>
              <a:tr h="1066800">
                <a:tc>
                  <a:txBody>
                    <a:bodyPr/>
                    <a:lstStyle/>
                    <a:p>
                      <a:pPr algn="just"/>
                      <a:r>
                        <a:rPr lang="es-AR" sz="1600" b="0" kern="1200" dirty="0" smtClean="0">
                          <a:solidFill>
                            <a:schemeClr val="dk1"/>
                          </a:solidFill>
                          <a:effectLst/>
                          <a:latin typeface="+mn-lt"/>
                          <a:ea typeface="+mn-ea"/>
                          <a:cs typeface="+mn-cs"/>
                        </a:rPr>
                        <a:t>Reconocen  la ubicación de números naturales en la recta numérica.</a:t>
                      </a:r>
                    </a:p>
                    <a:p>
                      <a:pPr algn="just"/>
                      <a:r>
                        <a:rPr lang="es-AR" sz="1600" b="0" kern="1200" dirty="0" smtClean="0">
                          <a:solidFill>
                            <a:schemeClr val="dk1"/>
                          </a:solidFill>
                          <a:effectLst/>
                          <a:latin typeface="+mn-lt"/>
                          <a:ea typeface="+mn-ea"/>
                          <a:cs typeface="+mn-cs"/>
                        </a:rPr>
                        <a:t>Identifican la representación gráfica para un porcentaje de uso corriente.</a:t>
                      </a:r>
                      <a:endParaRPr lang="es-AR" sz="1600" b="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AR" sz="1600" kern="1200" dirty="0" smtClean="0">
                          <a:solidFill>
                            <a:schemeClr val="dk1"/>
                          </a:solidFill>
                          <a:effectLst/>
                          <a:latin typeface="+mn-lt"/>
                          <a:ea typeface="+mn-ea"/>
                          <a:cs typeface="+mn-cs"/>
                        </a:rPr>
                        <a:t>Reconocen el desarrollo plano para cuerpos geométricos de uso corriente.</a:t>
                      </a:r>
                    </a:p>
                    <a:p>
                      <a:pPr marL="0" marR="0" indent="0" algn="just" defTabSz="914400" rtl="0" eaLnBrk="1" fontAlgn="auto" latinLnBrk="0" hangingPunct="1">
                        <a:lnSpc>
                          <a:spcPct val="100000"/>
                        </a:lnSpc>
                        <a:spcBef>
                          <a:spcPts val="0"/>
                        </a:spcBef>
                        <a:spcAft>
                          <a:spcPts val="0"/>
                        </a:spcAft>
                        <a:buClrTx/>
                        <a:buSzTx/>
                        <a:buFontTx/>
                        <a:buNone/>
                        <a:tabLst/>
                        <a:defRPr/>
                      </a:pPr>
                      <a:r>
                        <a:rPr lang="es-AR" sz="1600" kern="1200" dirty="0" smtClean="0">
                          <a:solidFill>
                            <a:schemeClr val="dk1"/>
                          </a:solidFill>
                          <a:effectLst/>
                          <a:latin typeface="+mn-lt"/>
                          <a:ea typeface="+mn-ea"/>
                          <a:cs typeface="+mn-cs"/>
                        </a:rPr>
                        <a:t>Establecen relaciones de orden y de equivalencia  entre  distintas unidades de medida.</a:t>
                      </a:r>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600" b="1" dirty="0" smtClean="0"/>
                        <a:t>Resolución de Problemas</a:t>
                      </a:r>
                    </a:p>
                  </a:txBody>
                  <a:tcPr/>
                </a:tc>
                <a:extLst>
                  <a:ext uri="{0D108BD9-81ED-4DB2-BD59-A6C34878D82A}">
                    <a16:rowId xmlns:a16="http://schemas.microsoft.com/office/drawing/2014/main" xmlns="" val="10003"/>
                  </a:ext>
                </a:extLst>
              </a:tr>
              <a:tr h="1310640">
                <a:tc>
                  <a:txBody>
                    <a:bodyPr/>
                    <a:lstStyle/>
                    <a:p>
                      <a:r>
                        <a:rPr lang="es-AR" sz="1600" kern="1200" dirty="0" smtClean="0">
                          <a:solidFill>
                            <a:schemeClr val="dk1"/>
                          </a:solidFill>
                          <a:effectLst/>
                          <a:latin typeface="+mn-lt"/>
                          <a:ea typeface="+mn-ea"/>
                          <a:cs typeface="+mn-cs"/>
                        </a:rPr>
                        <a:t>Resuelven problemas simples del campo multiplicativo .</a:t>
                      </a:r>
                    </a:p>
                    <a:p>
                      <a:r>
                        <a:rPr lang="es-AR" sz="1600" kern="1200" dirty="0" smtClean="0">
                          <a:solidFill>
                            <a:schemeClr val="dk1"/>
                          </a:solidFill>
                          <a:effectLst/>
                          <a:latin typeface="+mn-lt"/>
                          <a:ea typeface="+mn-ea"/>
                          <a:cs typeface="+mn-cs"/>
                        </a:rPr>
                        <a:t>Resuelven situaciones que requieren calcular perímetros de figuras sencillas con datos explícitos.</a:t>
                      </a:r>
                      <a:r>
                        <a:rPr lang="es-AR" sz="1600" b="1" kern="1200" dirty="0" smtClean="0">
                          <a:solidFill>
                            <a:schemeClr val="dk1"/>
                          </a:solidFill>
                          <a:effectLst/>
                          <a:latin typeface="+mn-lt"/>
                          <a:ea typeface="+mn-ea"/>
                          <a:cs typeface="+mn-cs"/>
                        </a:rPr>
                        <a:t>  </a:t>
                      </a:r>
                      <a:endParaRPr lang="es-AR" sz="1600" kern="1200" dirty="0" smtClean="0">
                        <a:solidFill>
                          <a:schemeClr val="dk1"/>
                        </a:solidFill>
                        <a:effectLst/>
                        <a:latin typeface="+mn-lt"/>
                        <a:ea typeface="+mn-ea"/>
                        <a:cs typeface="+mn-cs"/>
                      </a:endParaRPr>
                    </a:p>
                    <a:p>
                      <a:r>
                        <a:rPr lang="es-AR" sz="1600" kern="1200" dirty="0" smtClean="0">
                          <a:solidFill>
                            <a:schemeClr val="dk1"/>
                          </a:solidFill>
                          <a:effectLst/>
                          <a:latin typeface="+mn-lt"/>
                          <a:ea typeface="+mn-ea"/>
                          <a:cs typeface="+mn-cs"/>
                        </a:rPr>
                        <a:t>Resuelven problemas que requieren calcular duraciones en horas.</a:t>
                      </a:r>
                    </a:p>
                    <a:p>
                      <a:r>
                        <a:rPr lang="es-AR" sz="1600" kern="1200" dirty="0" smtClean="0">
                          <a:solidFill>
                            <a:schemeClr val="dk1"/>
                          </a:solidFill>
                          <a:effectLst/>
                          <a:latin typeface="+mn-lt"/>
                          <a:ea typeface="+mn-ea"/>
                          <a:cs typeface="+mn-cs"/>
                        </a:rPr>
                        <a:t>Resuelven problemas con datos explícitos extraídos de gráficos simples.</a:t>
                      </a:r>
                    </a:p>
                  </a:txBody>
                  <a:tcPr/>
                </a:tc>
                <a:extLst>
                  <a:ext uri="{0D108BD9-81ED-4DB2-BD59-A6C34878D82A}">
                    <a16:rowId xmlns:a16="http://schemas.microsoft.com/office/drawing/2014/main" xmlns="" val="10004"/>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103</a:t>
            </a:fld>
            <a:endParaRPr lang="es-ES">
              <a:solidFill>
                <a:prstClr val="black">
                  <a:tint val="75000"/>
                </a:prstClr>
              </a:solidFill>
            </a:endParaRPr>
          </a:p>
        </p:txBody>
      </p:sp>
    </p:spTree>
    <p:extLst>
      <p:ext uri="{BB962C8B-B14F-4D97-AF65-F5344CB8AC3E}">
        <p14:creationId xmlns:p14="http://schemas.microsoft.com/office/powerpoint/2010/main" xmlns="" val="142498149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2843" y="607615"/>
            <a:ext cx="7886700" cy="526908"/>
          </a:xfrm>
        </p:spPr>
        <p:txBody>
          <a:bodyPr>
            <a:normAutofit fontScale="90000"/>
          </a:bodyPr>
          <a:lstStyle/>
          <a:p>
            <a:r>
              <a:rPr lang="es-AR" dirty="0">
                <a:solidFill>
                  <a:srgbClr val="009DD1"/>
                </a:solidFill>
                <a:latin typeface="Gotham Condensed Medium"/>
                <a:cs typeface="Gotham Condensed Medium"/>
              </a:rPr>
              <a:t>MATEMÁTICA 6° grado. Educación Primaria.</a:t>
            </a:r>
            <a:endParaRPr lang="es-AR" b="1" dirty="0"/>
          </a:p>
        </p:txBody>
      </p:sp>
      <p:graphicFrame>
        <p:nvGraphicFramePr>
          <p:cNvPr id="4" name="3 Marcador de contenido"/>
          <p:cNvGraphicFramePr>
            <a:graphicFrameLocks noGrp="1"/>
          </p:cNvGraphicFramePr>
          <p:nvPr>
            <p:ph idx="1"/>
            <p:extLst/>
          </p:nvPr>
        </p:nvGraphicFramePr>
        <p:xfrm>
          <a:off x="378446" y="1267285"/>
          <a:ext cx="8136904" cy="4744720"/>
        </p:xfrm>
        <a:graphic>
          <a:graphicData uri="http://schemas.openxmlformats.org/drawingml/2006/table">
            <a:tbl>
              <a:tblPr firstRow="1" bandRow="1">
                <a:tableStyleId>{5C22544A-7EE6-4342-B048-85BDC9FD1C3A}</a:tableStyleId>
              </a:tblPr>
              <a:tblGrid>
                <a:gridCol w="8136904">
                  <a:extLst>
                    <a:ext uri="{9D8B030D-6E8A-4147-A177-3AD203B41FA5}">
                      <a16:colId xmlns:a16="http://schemas.microsoft.com/office/drawing/2014/main" xmlns="" val="20000"/>
                    </a:ext>
                  </a:extLst>
                </a:gridCol>
              </a:tblGrid>
              <a:tr h="375920">
                <a:tc>
                  <a:txBody>
                    <a:bodyPr/>
                    <a:lstStyle/>
                    <a:p>
                      <a:r>
                        <a:rPr lang="es-AR" sz="1900" dirty="0" smtClean="0"/>
                        <a:t>Nivel</a:t>
                      </a:r>
                      <a:r>
                        <a:rPr lang="es-AR" sz="1900" baseline="0" dirty="0" smtClean="0"/>
                        <a:t> Satisfactorio</a:t>
                      </a:r>
                      <a:endParaRPr lang="es-AR" sz="1900" dirty="0"/>
                    </a:p>
                  </a:txBody>
                  <a:tcPr/>
                </a:tc>
                <a:extLst>
                  <a:ext uri="{0D108BD9-81ED-4DB2-BD59-A6C34878D82A}">
                    <a16:rowId xmlns:a16="http://schemas.microsoft.com/office/drawing/2014/main" xmlns="" val="10000"/>
                  </a:ext>
                </a:extLst>
              </a:tr>
              <a:tr h="370840">
                <a:tc>
                  <a:txBody>
                    <a:bodyPr/>
                    <a:lstStyle/>
                    <a:p>
                      <a:r>
                        <a:rPr lang="es-AR" sz="1100" b="1" dirty="0" smtClean="0"/>
                        <a:t>Reconocimiento de conceptos</a:t>
                      </a:r>
                      <a:endParaRPr lang="es-AR" sz="1100" b="1" dirty="0"/>
                    </a:p>
                  </a:txBody>
                  <a:tcPr/>
                </a:tc>
                <a:extLst>
                  <a:ext uri="{0D108BD9-81ED-4DB2-BD59-A6C34878D82A}">
                    <a16:rowId xmlns:a16="http://schemas.microsoft.com/office/drawing/2014/main" xmlns="" val="10001"/>
                  </a:ext>
                </a:extLst>
              </a:tr>
              <a:tr h="741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100" kern="1200" dirty="0" smtClean="0">
                          <a:effectLst/>
                        </a:rPr>
                        <a:t>Establecen</a:t>
                      </a:r>
                      <a:r>
                        <a:rPr lang="es-AR" sz="1100" kern="1200" baseline="0" dirty="0" smtClean="0">
                          <a:effectLst/>
                        </a:rPr>
                        <a:t> </a:t>
                      </a:r>
                      <a:r>
                        <a:rPr lang="es-AR" sz="1100" kern="1200" dirty="0" smtClean="0">
                          <a:effectLst/>
                        </a:rPr>
                        <a:t> relaciones entre  números de cuatro cifras. </a:t>
                      </a:r>
                    </a:p>
                    <a:p>
                      <a:pPr marL="0" marR="0" indent="0" algn="l" defTabSz="914400" rtl="0" eaLnBrk="1" fontAlgn="auto" latinLnBrk="0" hangingPunct="1">
                        <a:lnSpc>
                          <a:spcPct val="100000"/>
                        </a:lnSpc>
                        <a:spcBef>
                          <a:spcPts val="0"/>
                        </a:spcBef>
                        <a:spcAft>
                          <a:spcPts val="0"/>
                        </a:spcAft>
                        <a:buClrTx/>
                        <a:buSzTx/>
                        <a:buFontTx/>
                        <a:buNone/>
                        <a:tabLst/>
                        <a:defRPr/>
                      </a:pPr>
                      <a:r>
                        <a:rPr lang="es-AR" sz="1100" kern="1200" dirty="0" smtClean="0">
                          <a:effectLst/>
                        </a:rPr>
                        <a:t>Analizan  el valor posicional de las cifras de un número de más de cuatro cifras.</a:t>
                      </a:r>
                    </a:p>
                    <a:p>
                      <a:pPr marL="0" marR="0" indent="0" algn="l" defTabSz="914400" rtl="0" eaLnBrk="1" fontAlgn="auto" latinLnBrk="0" hangingPunct="1">
                        <a:lnSpc>
                          <a:spcPct val="100000"/>
                        </a:lnSpc>
                        <a:spcBef>
                          <a:spcPts val="0"/>
                        </a:spcBef>
                        <a:spcAft>
                          <a:spcPts val="0"/>
                        </a:spcAft>
                        <a:buClrTx/>
                        <a:buSzTx/>
                        <a:buFontTx/>
                        <a:buNone/>
                        <a:tabLst/>
                        <a:defRPr/>
                      </a:pPr>
                      <a:r>
                        <a:rPr lang="es-AR" sz="1100" kern="1200" dirty="0" smtClean="0">
                          <a:effectLst/>
                        </a:rPr>
                        <a:t>Identifican  descomposiciones multiplicativas para  un número.</a:t>
                      </a:r>
                    </a:p>
                    <a:p>
                      <a:pPr marL="0" marR="0" indent="0" algn="l" defTabSz="914400" rtl="0" eaLnBrk="1" fontAlgn="auto" latinLnBrk="0" hangingPunct="1">
                        <a:lnSpc>
                          <a:spcPct val="100000"/>
                        </a:lnSpc>
                        <a:spcBef>
                          <a:spcPts val="0"/>
                        </a:spcBef>
                        <a:spcAft>
                          <a:spcPts val="0"/>
                        </a:spcAft>
                        <a:buClrTx/>
                        <a:buSzTx/>
                        <a:buFontTx/>
                        <a:buNone/>
                        <a:tabLst/>
                        <a:defRPr/>
                      </a:pPr>
                      <a:r>
                        <a:rPr lang="es-AR" sz="1100" kern="1200" dirty="0" smtClean="0">
                          <a:effectLst/>
                        </a:rPr>
                        <a:t>Identifican pistas que permiten construir una figura geométrica</a:t>
                      </a:r>
                      <a:r>
                        <a:rPr lang="es-AR" sz="1100" kern="1200" baseline="0" dirty="0" smtClean="0">
                          <a:effectLst/>
                        </a:rPr>
                        <a:t> presentada.</a:t>
                      </a:r>
                      <a:endParaRPr lang="es-AR" sz="11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0002"/>
                  </a:ext>
                </a:extLst>
              </a:tr>
              <a:tr h="370840">
                <a:tc>
                  <a:txBody>
                    <a:bodyPr/>
                    <a:lstStyle/>
                    <a:p>
                      <a:r>
                        <a:rPr lang="es-AR" sz="1100" b="1" dirty="0" smtClean="0"/>
                        <a:t>Solución</a:t>
                      </a:r>
                      <a:r>
                        <a:rPr lang="es-AR" sz="1100" b="1" baseline="0" dirty="0" smtClean="0"/>
                        <a:t> de cálculos</a:t>
                      </a:r>
                      <a:endParaRPr lang="es-AR" sz="1100" b="1" dirty="0"/>
                    </a:p>
                  </a:txBody>
                  <a:tcPr/>
                </a:tc>
                <a:extLst>
                  <a:ext uri="{0D108BD9-81ED-4DB2-BD59-A6C34878D82A}">
                    <a16:rowId xmlns:a16="http://schemas.microsoft.com/office/drawing/2014/main" xmlns="" val="10003"/>
                  </a:ext>
                </a:extLst>
              </a:tr>
              <a:tr h="416560">
                <a:tc>
                  <a:txBody>
                    <a:bodyPr/>
                    <a:lstStyle/>
                    <a:p>
                      <a:r>
                        <a:rPr lang="es-AR" sz="1100" kern="1200" dirty="0" smtClean="0">
                          <a:effectLst/>
                        </a:rPr>
                        <a:t>Reconocen el cálculo que permite resolver situaciones sencillas  de uno o</a:t>
                      </a:r>
                      <a:r>
                        <a:rPr lang="es-AR" sz="1100" kern="1200" baseline="0" dirty="0" smtClean="0">
                          <a:effectLst/>
                        </a:rPr>
                        <a:t> más pasos.</a:t>
                      </a:r>
                    </a:p>
                    <a:p>
                      <a:r>
                        <a:rPr lang="es-AR" sz="1100" kern="1200" dirty="0" smtClean="0">
                          <a:effectLst/>
                        </a:rPr>
                        <a:t>Realizan cálculos de mediana complejidad</a:t>
                      </a:r>
                      <a:r>
                        <a:rPr lang="es-AR" sz="1100" kern="1200" baseline="0" dirty="0" smtClean="0">
                          <a:effectLst/>
                        </a:rPr>
                        <a:t> del campo aditivo y multiplicativo</a:t>
                      </a:r>
                      <a:r>
                        <a:rPr lang="es-AR" sz="1100" kern="1200" dirty="0" smtClean="0">
                          <a:effectLst/>
                        </a:rPr>
                        <a:t>.</a:t>
                      </a:r>
                      <a:endParaRPr lang="es-AR" sz="11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100" b="1" dirty="0" smtClean="0"/>
                        <a:t>Resolución de Problemas</a:t>
                      </a:r>
                    </a:p>
                  </a:txBody>
                  <a:tcPr/>
                </a:tc>
                <a:extLst>
                  <a:ext uri="{0D108BD9-81ED-4DB2-BD59-A6C34878D82A}">
                    <a16:rowId xmlns:a16="http://schemas.microsoft.com/office/drawing/2014/main" xmlns="" val="10005"/>
                  </a:ext>
                </a:extLst>
              </a:tr>
              <a:tr h="1066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100" kern="1200" dirty="0" smtClean="0">
                          <a:solidFill>
                            <a:schemeClr val="dk1"/>
                          </a:solidFill>
                          <a:effectLst/>
                          <a:latin typeface="+mn-lt"/>
                          <a:ea typeface="+mn-ea"/>
                          <a:cs typeface="+mn-cs"/>
                        </a:rPr>
                        <a:t>Resuelven problemas medianamente complejos  referidos al campo multiplicativo con números naturales y fracciones sencillas.</a:t>
                      </a:r>
                    </a:p>
                    <a:p>
                      <a:r>
                        <a:rPr lang="es-AR" sz="1100" kern="1200" dirty="0" smtClean="0">
                          <a:solidFill>
                            <a:schemeClr val="dk1"/>
                          </a:solidFill>
                          <a:effectLst/>
                          <a:latin typeface="+mn-lt"/>
                          <a:ea typeface="+mn-ea"/>
                          <a:cs typeface="+mn-cs"/>
                        </a:rPr>
                        <a:t>Resuelven problemas que requieren calcular pesos, capacidades o longitudes usando enteros o fracciones de diferentes unidades de medida.</a:t>
                      </a:r>
                    </a:p>
                    <a:p>
                      <a:r>
                        <a:rPr lang="es-AR" sz="1100" kern="1200" dirty="0" smtClean="0">
                          <a:solidFill>
                            <a:schemeClr val="dk1"/>
                          </a:solidFill>
                          <a:effectLst/>
                          <a:latin typeface="+mn-lt"/>
                          <a:ea typeface="+mn-ea"/>
                          <a:cs typeface="+mn-cs"/>
                        </a:rPr>
                        <a:t>Resuelven situaciones medianamente complejas   que requieren inferir datos para calcular  el perímetro o el área  de figuras sencillas .</a:t>
                      </a:r>
                    </a:p>
                    <a:p>
                      <a:pPr marL="0" marR="0" indent="0" algn="l" defTabSz="914400" rtl="0" eaLnBrk="1" fontAlgn="auto" latinLnBrk="0" hangingPunct="1">
                        <a:lnSpc>
                          <a:spcPct val="100000"/>
                        </a:lnSpc>
                        <a:spcBef>
                          <a:spcPts val="0"/>
                        </a:spcBef>
                        <a:spcAft>
                          <a:spcPts val="0"/>
                        </a:spcAft>
                        <a:buClrTx/>
                        <a:buSzTx/>
                        <a:buFontTx/>
                        <a:buNone/>
                        <a:tabLst/>
                        <a:defRPr/>
                      </a:pPr>
                      <a:r>
                        <a:rPr lang="es-AR" sz="1100" kern="1200" dirty="0" smtClean="0">
                          <a:solidFill>
                            <a:schemeClr val="dk1"/>
                          </a:solidFill>
                          <a:effectLst/>
                          <a:latin typeface="+mn-lt"/>
                          <a:ea typeface="+mn-ea"/>
                          <a:cs typeface="+mn-cs"/>
                        </a:rPr>
                        <a:t>Resuelven problemas que implican inferir datos contenidos en gráficos</a:t>
                      </a:r>
                      <a:r>
                        <a:rPr lang="es-AR" sz="1100" kern="1200" baseline="0" dirty="0" smtClean="0">
                          <a:solidFill>
                            <a:schemeClr val="dk1"/>
                          </a:solidFill>
                          <a:effectLst/>
                          <a:latin typeface="+mn-lt"/>
                          <a:ea typeface="+mn-ea"/>
                          <a:cs typeface="+mn-cs"/>
                        </a:rPr>
                        <a:t> medianamente complejos.</a:t>
                      </a:r>
                      <a:endParaRPr lang="es-AR" sz="1100" kern="1200" dirty="0" smtClean="0">
                        <a:solidFill>
                          <a:schemeClr val="dk1"/>
                        </a:solidFill>
                        <a:effectLst/>
                        <a:latin typeface="+mn-lt"/>
                        <a:ea typeface="+mn-ea"/>
                        <a:cs typeface="+mn-cs"/>
                      </a:endParaRPr>
                    </a:p>
                    <a:p>
                      <a:r>
                        <a:rPr lang="es-AR" sz="1100" kern="1200" dirty="0" smtClean="0">
                          <a:solidFill>
                            <a:schemeClr val="dk1"/>
                          </a:solidFill>
                          <a:effectLst/>
                          <a:latin typeface="+mn-lt"/>
                          <a:ea typeface="+mn-ea"/>
                          <a:cs typeface="+mn-cs"/>
                        </a:rPr>
                        <a:t>Resuelven problemas que</a:t>
                      </a:r>
                      <a:r>
                        <a:rPr lang="es-AR" sz="1100" kern="1200" baseline="0" dirty="0" smtClean="0">
                          <a:solidFill>
                            <a:schemeClr val="dk1"/>
                          </a:solidFill>
                          <a:effectLst/>
                          <a:latin typeface="+mn-lt"/>
                          <a:ea typeface="+mn-ea"/>
                          <a:cs typeface="+mn-cs"/>
                        </a:rPr>
                        <a:t> implican</a:t>
                      </a:r>
                      <a:r>
                        <a:rPr lang="es-AR" sz="1100" kern="1200" dirty="0" smtClean="0">
                          <a:solidFill>
                            <a:schemeClr val="dk1"/>
                          </a:solidFill>
                          <a:effectLst/>
                          <a:latin typeface="+mn-lt"/>
                          <a:ea typeface="+mn-ea"/>
                          <a:cs typeface="+mn-cs"/>
                        </a:rPr>
                        <a:t> relacionar elementos de una circunferencia.</a:t>
                      </a:r>
                    </a:p>
                    <a:p>
                      <a:r>
                        <a:rPr lang="es-AR" sz="1100" kern="1200" dirty="0" smtClean="0">
                          <a:solidFill>
                            <a:schemeClr val="dk1"/>
                          </a:solidFill>
                          <a:effectLst/>
                          <a:latin typeface="+mn-lt"/>
                          <a:ea typeface="+mn-ea"/>
                          <a:cs typeface="+mn-cs"/>
                        </a:rPr>
                        <a:t>Resuelven</a:t>
                      </a:r>
                      <a:r>
                        <a:rPr lang="es-AR" sz="1100" kern="1200" baseline="0" dirty="0" smtClean="0">
                          <a:solidFill>
                            <a:schemeClr val="dk1"/>
                          </a:solidFill>
                          <a:effectLst/>
                          <a:latin typeface="+mn-lt"/>
                          <a:ea typeface="+mn-ea"/>
                          <a:cs typeface="+mn-cs"/>
                        </a:rPr>
                        <a:t> problemas que requieren </a:t>
                      </a:r>
                      <a:r>
                        <a:rPr lang="es-AR" sz="1100" kern="1200" dirty="0" smtClean="0">
                          <a:solidFill>
                            <a:schemeClr val="dk1"/>
                          </a:solidFill>
                          <a:effectLst/>
                          <a:latin typeface="+mn-lt"/>
                          <a:ea typeface="+mn-ea"/>
                          <a:cs typeface="+mn-cs"/>
                        </a:rPr>
                        <a:t> analizar recorridos para calcular una duración.</a:t>
                      </a:r>
                    </a:p>
                  </a:txBody>
                  <a:tcPr/>
                </a:tc>
                <a:extLst>
                  <a:ext uri="{0D108BD9-81ED-4DB2-BD59-A6C34878D82A}">
                    <a16:rowId xmlns:a16="http://schemas.microsoft.com/office/drawing/2014/main" xmlns="" val="10006"/>
                  </a:ext>
                </a:extLst>
              </a:tr>
              <a:tr h="370840">
                <a:tc>
                  <a:txBody>
                    <a:bodyPr/>
                    <a:lstStyle/>
                    <a:p>
                      <a:r>
                        <a:rPr lang="es-AR" sz="1100" b="1" kern="1200" dirty="0" smtClean="0">
                          <a:solidFill>
                            <a:schemeClr val="dk1"/>
                          </a:solidFill>
                          <a:effectLst/>
                          <a:latin typeface="+mn-lt"/>
                          <a:ea typeface="+mn-ea"/>
                          <a:cs typeface="+mn-cs"/>
                        </a:rPr>
                        <a:t>Comunicación en Matemática</a:t>
                      </a:r>
                    </a:p>
                  </a:txBody>
                  <a:tcPr/>
                </a:tc>
                <a:extLst>
                  <a:ext uri="{0D108BD9-81ED-4DB2-BD59-A6C34878D82A}">
                    <a16:rowId xmlns:a16="http://schemas.microsoft.com/office/drawing/2014/main" xmlns="" val="10007"/>
                  </a:ext>
                </a:extLst>
              </a:tr>
              <a:tr h="416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100" kern="1200" dirty="0" smtClean="0">
                          <a:effectLst/>
                        </a:rPr>
                        <a:t>Identifican enunciados que pueden</a:t>
                      </a:r>
                      <a:r>
                        <a:rPr lang="es-AR" sz="1100" kern="1200" baseline="0" dirty="0" smtClean="0">
                          <a:effectLst/>
                        </a:rPr>
                        <a:t> </a:t>
                      </a:r>
                      <a:r>
                        <a:rPr lang="es-AR" sz="1100" kern="1200" dirty="0" smtClean="0">
                          <a:effectLst/>
                        </a:rPr>
                        <a:t>resolverse a partir de un cálculo dado.</a:t>
                      </a:r>
                    </a:p>
                    <a:p>
                      <a:pPr marL="0" marR="0" indent="0" algn="l" defTabSz="914400" rtl="0" eaLnBrk="1" fontAlgn="auto" latinLnBrk="0" hangingPunct="1">
                        <a:lnSpc>
                          <a:spcPct val="100000"/>
                        </a:lnSpc>
                        <a:spcBef>
                          <a:spcPts val="0"/>
                        </a:spcBef>
                        <a:spcAft>
                          <a:spcPts val="0"/>
                        </a:spcAft>
                        <a:buClrTx/>
                        <a:buSzTx/>
                        <a:buFontTx/>
                        <a:buNone/>
                        <a:tabLst/>
                        <a:defRPr/>
                      </a:pPr>
                      <a:r>
                        <a:rPr lang="es-AR" sz="1100" kern="1200" dirty="0" smtClean="0">
                          <a:effectLst/>
                        </a:rPr>
                        <a:t>Reconocen datos necesarios para resolver  una situación. </a:t>
                      </a:r>
                    </a:p>
                  </a:txBody>
                  <a:tcPr/>
                </a:tc>
                <a:extLst>
                  <a:ext uri="{0D108BD9-81ED-4DB2-BD59-A6C34878D82A}">
                    <a16:rowId xmlns:a16="http://schemas.microsoft.com/office/drawing/2014/main" xmlns="" val="10008"/>
                  </a:ext>
                </a:extLst>
              </a:tr>
            </a:tbl>
          </a:graphicData>
        </a:graphic>
      </p:graphicFrame>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104</a:t>
            </a:fld>
            <a:endParaRPr lang="es-ES">
              <a:solidFill>
                <a:prstClr val="black">
                  <a:tint val="75000"/>
                </a:prstClr>
              </a:solidFill>
            </a:endParaRPr>
          </a:p>
        </p:txBody>
      </p:sp>
    </p:spTree>
    <p:extLst>
      <p:ext uri="{BB962C8B-B14F-4D97-AF65-F5344CB8AC3E}">
        <p14:creationId xmlns:p14="http://schemas.microsoft.com/office/powerpoint/2010/main" xmlns="" val="62697004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5256" y="157310"/>
            <a:ext cx="7886700" cy="1325563"/>
          </a:xfrm>
        </p:spPr>
        <p:txBody>
          <a:bodyPr>
            <a:normAutofit/>
          </a:bodyPr>
          <a:lstStyle/>
          <a:p>
            <a:r>
              <a:rPr lang="es-AR" dirty="0">
                <a:solidFill>
                  <a:srgbClr val="009DD1"/>
                </a:solidFill>
                <a:latin typeface="Gotham Condensed Medium"/>
                <a:cs typeface="Gotham Condensed Medium"/>
              </a:rPr>
              <a:t>MATEMÁTICA 6° grado. Educación Primaria.</a:t>
            </a:r>
            <a:endParaRPr lang="es-AR" b="1" dirty="0"/>
          </a:p>
        </p:txBody>
      </p:sp>
      <p:graphicFrame>
        <p:nvGraphicFramePr>
          <p:cNvPr id="4" name="3 Marcador de contenido"/>
          <p:cNvGraphicFramePr>
            <a:graphicFrameLocks noGrp="1"/>
          </p:cNvGraphicFramePr>
          <p:nvPr>
            <p:ph idx="1"/>
            <p:extLst/>
          </p:nvPr>
        </p:nvGraphicFramePr>
        <p:xfrm>
          <a:off x="567328" y="1308307"/>
          <a:ext cx="7948022" cy="5113911"/>
        </p:xfrm>
        <a:graphic>
          <a:graphicData uri="http://schemas.openxmlformats.org/drawingml/2006/table">
            <a:tbl>
              <a:tblPr firstRow="1" bandRow="1">
                <a:tableStyleId>{5C22544A-7EE6-4342-B048-85BDC9FD1C3A}</a:tableStyleId>
              </a:tblPr>
              <a:tblGrid>
                <a:gridCol w="7948022">
                  <a:extLst>
                    <a:ext uri="{9D8B030D-6E8A-4147-A177-3AD203B41FA5}">
                      <a16:colId xmlns:a16="http://schemas.microsoft.com/office/drawing/2014/main" xmlns="" val="20000"/>
                    </a:ext>
                  </a:extLst>
                </a:gridCol>
              </a:tblGrid>
              <a:tr h="365747">
                <a:tc>
                  <a:txBody>
                    <a:bodyPr/>
                    <a:lstStyle/>
                    <a:p>
                      <a:r>
                        <a:rPr lang="es-AR" sz="1800" dirty="0" smtClean="0"/>
                        <a:t>Nivel</a:t>
                      </a:r>
                      <a:r>
                        <a:rPr lang="es-AR" sz="1800" baseline="0" dirty="0" smtClean="0"/>
                        <a:t>  Avanzado</a:t>
                      </a:r>
                      <a:endParaRPr lang="es-AR" sz="1800" dirty="0"/>
                    </a:p>
                  </a:txBody>
                  <a:tcPr marL="87779" marR="87779" marT="43890" marB="43890"/>
                </a:tc>
                <a:extLst>
                  <a:ext uri="{0D108BD9-81ED-4DB2-BD59-A6C34878D82A}">
                    <a16:rowId xmlns:a16="http://schemas.microsoft.com/office/drawing/2014/main" xmlns="" val="10000"/>
                  </a:ext>
                </a:extLst>
              </a:tr>
              <a:tr h="327535">
                <a:tc>
                  <a:txBody>
                    <a:bodyPr/>
                    <a:lstStyle/>
                    <a:p>
                      <a:r>
                        <a:rPr lang="es-AR" sz="1500" b="1" dirty="0" smtClean="0"/>
                        <a:t>Reconocimiento de conceptos</a:t>
                      </a:r>
                      <a:endParaRPr lang="es-AR" sz="1500" b="1" dirty="0"/>
                    </a:p>
                  </a:txBody>
                  <a:tcPr marL="87779" marR="87779" marT="43890" marB="43890"/>
                </a:tc>
                <a:extLst>
                  <a:ext uri="{0D108BD9-81ED-4DB2-BD59-A6C34878D82A}">
                    <a16:rowId xmlns:a16="http://schemas.microsoft.com/office/drawing/2014/main" xmlns="" val="10001"/>
                  </a:ext>
                </a:extLst>
              </a:tr>
              <a:tr h="965573">
                <a:tc>
                  <a:txBody>
                    <a:bodyPr/>
                    <a:lstStyle/>
                    <a:p>
                      <a:r>
                        <a:rPr lang="es-AR" sz="1400" kern="1200" dirty="0" smtClean="0">
                          <a:solidFill>
                            <a:schemeClr val="dk1"/>
                          </a:solidFill>
                          <a:effectLst/>
                          <a:latin typeface="+mn-lt"/>
                          <a:ea typeface="+mn-ea"/>
                          <a:cs typeface="+mn-cs"/>
                        </a:rPr>
                        <a:t>Reconocen descomposiciones multiplicativas en números con ceros en las cifras intermedias. </a:t>
                      </a:r>
                    </a:p>
                    <a:p>
                      <a:r>
                        <a:rPr lang="es-AR" sz="1400" kern="1200" dirty="0" smtClean="0">
                          <a:solidFill>
                            <a:schemeClr val="dk1"/>
                          </a:solidFill>
                          <a:effectLst/>
                          <a:latin typeface="+mn-lt"/>
                          <a:ea typeface="+mn-ea"/>
                          <a:cs typeface="+mn-cs"/>
                        </a:rPr>
                        <a:t>Identifican múltiplos de un número natural.</a:t>
                      </a:r>
                    </a:p>
                    <a:p>
                      <a:r>
                        <a:rPr lang="es-AR" sz="1400" kern="1200" dirty="0" smtClean="0">
                          <a:solidFill>
                            <a:schemeClr val="dk1"/>
                          </a:solidFill>
                          <a:effectLst/>
                          <a:latin typeface="+mn-lt"/>
                          <a:ea typeface="+mn-ea"/>
                          <a:cs typeface="+mn-cs"/>
                        </a:rPr>
                        <a:t>Reconocen  fracciones equivalentes.</a:t>
                      </a:r>
                    </a:p>
                    <a:p>
                      <a:pPr marL="0" marR="0" indent="0" algn="l" defTabSz="914400" rtl="0" eaLnBrk="1" fontAlgn="auto" latinLnBrk="0" hangingPunct="1">
                        <a:lnSpc>
                          <a:spcPct val="100000"/>
                        </a:lnSpc>
                        <a:spcBef>
                          <a:spcPts val="0"/>
                        </a:spcBef>
                        <a:spcAft>
                          <a:spcPts val="0"/>
                        </a:spcAft>
                        <a:buClrTx/>
                        <a:buSzTx/>
                        <a:buFontTx/>
                        <a:buNone/>
                        <a:tabLst/>
                        <a:defRPr/>
                      </a:pPr>
                      <a:r>
                        <a:rPr lang="es-AR" sz="1400" kern="1200" dirty="0" smtClean="0">
                          <a:solidFill>
                            <a:schemeClr val="dk1"/>
                          </a:solidFill>
                          <a:effectLst/>
                          <a:latin typeface="+mn-lt"/>
                          <a:ea typeface="+mn-ea"/>
                          <a:cs typeface="+mn-cs"/>
                        </a:rPr>
                        <a:t>Identifican  diferentes  figuras geométricas partiendo  de sus propiedades.</a:t>
                      </a:r>
                    </a:p>
                  </a:txBody>
                  <a:tcPr marL="87779" marR="87779" marT="43890" marB="43890"/>
                </a:tc>
                <a:extLst>
                  <a:ext uri="{0D108BD9-81ED-4DB2-BD59-A6C34878D82A}">
                    <a16:rowId xmlns:a16="http://schemas.microsoft.com/office/drawing/2014/main" xmlns="" val="10002"/>
                  </a:ext>
                </a:extLst>
              </a:tr>
              <a:tr h="327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500" b="1" dirty="0" smtClean="0"/>
                        <a:t>Solución</a:t>
                      </a:r>
                      <a:r>
                        <a:rPr lang="es-AR" sz="1500" b="1" baseline="0" dirty="0" smtClean="0"/>
                        <a:t> de cálculos</a:t>
                      </a:r>
                      <a:endParaRPr lang="es-AR" sz="1500" b="1" dirty="0" smtClean="0"/>
                    </a:p>
                  </a:txBody>
                  <a:tcPr marL="87779" marR="87779" marT="43890" marB="43890"/>
                </a:tc>
                <a:extLst>
                  <a:ext uri="{0D108BD9-81ED-4DB2-BD59-A6C34878D82A}">
                    <a16:rowId xmlns:a16="http://schemas.microsoft.com/office/drawing/2014/main" xmlns="" val="10003"/>
                  </a:ext>
                </a:extLst>
              </a:tr>
              <a:tr h="5266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400" kern="1200" dirty="0" smtClean="0">
                          <a:solidFill>
                            <a:schemeClr val="dk1"/>
                          </a:solidFill>
                          <a:effectLst/>
                          <a:latin typeface="+mn-lt"/>
                          <a:ea typeface="+mn-ea"/>
                          <a:cs typeface="+mn-cs"/>
                        </a:rPr>
                        <a:t>Resuelven cálculos complejos, por ejemplo,  que requieren utilizar la propiedad fundamental  de la división. </a:t>
                      </a:r>
                    </a:p>
                  </a:txBody>
                  <a:tcPr marL="87779" marR="87779" marT="43890" marB="43890"/>
                </a:tc>
                <a:extLst>
                  <a:ext uri="{0D108BD9-81ED-4DB2-BD59-A6C34878D82A}">
                    <a16:rowId xmlns:a16="http://schemas.microsoft.com/office/drawing/2014/main" xmlns="" val="10004"/>
                  </a:ext>
                </a:extLst>
              </a:tr>
              <a:tr h="327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500" b="1" dirty="0" smtClean="0"/>
                        <a:t>Resolución de Problemas</a:t>
                      </a:r>
                    </a:p>
                  </a:txBody>
                  <a:tcPr marL="87779" marR="87779" marT="43890" marB="43890"/>
                </a:tc>
                <a:extLst>
                  <a:ext uri="{0D108BD9-81ED-4DB2-BD59-A6C34878D82A}">
                    <a16:rowId xmlns:a16="http://schemas.microsoft.com/office/drawing/2014/main" xmlns="" val="10005"/>
                  </a:ext>
                </a:extLst>
              </a:tr>
              <a:tr h="1185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400" kern="1200" dirty="0" smtClean="0">
                          <a:solidFill>
                            <a:schemeClr val="dk1"/>
                          </a:solidFill>
                          <a:effectLst/>
                          <a:latin typeface="+mn-lt"/>
                          <a:ea typeface="+mn-ea"/>
                          <a:cs typeface="+mn-cs"/>
                        </a:rPr>
                        <a:t>Resuelven problemas complejos en diferentes campos numéricos.</a:t>
                      </a:r>
                    </a:p>
                    <a:p>
                      <a:pPr marL="0" marR="0" indent="0" algn="l" defTabSz="914400" rtl="0" eaLnBrk="1" fontAlgn="auto" latinLnBrk="0" hangingPunct="1">
                        <a:lnSpc>
                          <a:spcPct val="100000"/>
                        </a:lnSpc>
                        <a:spcBef>
                          <a:spcPts val="0"/>
                        </a:spcBef>
                        <a:spcAft>
                          <a:spcPts val="0"/>
                        </a:spcAft>
                        <a:buClrTx/>
                        <a:buSzTx/>
                        <a:buFontTx/>
                        <a:buNone/>
                        <a:tabLst/>
                        <a:defRPr/>
                      </a:pPr>
                      <a:r>
                        <a:rPr lang="es-AR" sz="1400" kern="1200" dirty="0" smtClean="0">
                          <a:solidFill>
                            <a:schemeClr val="dk1"/>
                          </a:solidFill>
                          <a:effectLst/>
                          <a:latin typeface="+mn-lt"/>
                          <a:ea typeface="+mn-ea"/>
                          <a:cs typeface="+mn-cs"/>
                        </a:rPr>
                        <a:t>Resuelven problemas  utilizando representaciones gráficas de porcentajes sencillos. </a:t>
                      </a:r>
                    </a:p>
                    <a:p>
                      <a:r>
                        <a:rPr lang="es-AR" sz="1400" kern="1200" dirty="0" smtClean="0">
                          <a:solidFill>
                            <a:schemeClr val="dk1"/>
                          </a:solidFill>
                          <a:effectLst/>
                          <a:latin typeface="+mn-lt"/>
                          <a:ea typeface="+mn-ea"/>
                          <a:cs typeface="+mn-cs"/>
                        </a:rPr>
                        <a:t>Resuelven problemas que requieren analizar propiedades de cuadriláteros o</a:t>
                      </a:r>
                      <a:r>
                        <a:rPr lang="es-AR" sz="1400" b="1" kern="1200" dirty="0" smtClean="0">
                          <a:solidFill>
                            <a:schemeClr val="dk1"/>
                          </a:solidFill>
                          <a:effectLst/>
                          <a:latin typeface="+mn-lt"/>
                          <a:ea typeface="+mn-ea"/>
                          <a:cs typeface="+mn-cs"/>
                        </a:rPr>
                        <a:t> </a:t>
                      </a:r>
                      <a:r>
                        <a:rPr lang="es-AR" sz="1400" kern="1200" dirty="0" smtClean="0">
                          <a:solidFill>
                            <a:schemeClr val="dk1"/>
                          </a:solidFill>
                          <a:effectLst/>
                          <a:latin typeface="+mn-lt"/>
                          <a:ea typeface="+mn-ea"/>
                          <a:cs typeface="+mn-cs"/>
                        </a:rPr>
                        <a:t>identificar la relación entre el perímetro y el área de una figura.</a:t>
                      </a:r>
                    </a:p>
                    <a:p>
                      <a:r>
                        <a:rPr lang="es-AR" sz="1400" kern="1200" dirty="0" smtClean="0">
                          <a:solidFill>
                            <a:schemeClr val="dk1"/>
                          </a:solidFill>
                          <a:effectLst/>
                          <a:latin typeface="+mn-lt"/>
                          <a:ea typeface="+mn-ea"/>
                          <a:cs typeface="+mn-cs"/>
                        </a:rPr>
                        <a:t>Resuelven problemas complejos referidos al cálculo de duraciones.</a:t>
                      </a:r>
                    </a:p>
                  </a:txBody>
                  <a:tcPr marL="87779" marR="87779" marT="43890" marB="43890"/>
                </a:tc>
                <a:extLst>
                  <a:ext uri="{0D108BD9-81ED-4DB2-BD59-A6C34878D82A}">
                    <a16:rowId xmlns:a16="http://schemas.microsoft.com/office/drawing/2014/main" xmlns="" val="10006"/>
                  </a:ext>
                </a:extLst>
              </a:tr>
              <a:tr h="327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500" b="1" kern="1200" dirty="0" smtClean="0">
                          <a:effectLst/>
                        </a:rPr>
                        <a:t>Comunicación</a:t>
                      </a:r>
                      <a:r>
                        <a:rPr lang="es-AR" sz="1500" b="1" kern="1200" baseline="0" dirty="0" smtClean="0">
                          <a:effectLst/>
                        </a:rPr>
                        <a:t> en Matemática</a:t>
                      </a:r>
                      <a:endParaRPr lang="es-AR" sz="1500" b="1" kern="1200" dirty="0" smtClean="0">
                        <a:solidFill>
                          <a:schemeClr val="dk1"/>
                        </a:solidFill>
                        <a:effectLst/>
                        <a:latin typeface="+mn-lt"/>
                        <a:ea typeface="+mn-ea"/>
                        <a:cs typeface="+mn-cs"/>
                      </a:endParaRPr>
                    </a:p>
                  </a:txBody>
                  <a:tcPr marL="87779" marR="87779" marT="43890" marB="43890"/>
                </a:tc>
                <a:extLst>
                  <a:ext uri="{0D108BD9-81ED-4DB2-BD59-A6C34878D82A}">
                    <a16:rowId xmlns:a16="http://schemas.microsoft.com/office/drawing/2014/main" xmlns="" val="10007"/>
                  </a:ext>
                </a:extLst>
              </a:tr>
              <a:tr h="760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400" kern="1200" dirty="0" smtClean="0">
                          <a:solidFill>
                            <a:schemeClr val="dk1"/>
                          </a:solidFill>
                          <a:effectLst/>
                          <a:latin typeface="+mn-lt"/>
                          <a:ea typeface="+mn-ea"/>
                          <a:cs typeface="+mn-cs"/>
                        </a:rPr>
                        <a:t>Partiendo de un cálculo, identifican las situaciones que aquel permite resolver.</a:t>
                      </a:r>
                    </a:p>
                    <a:p>
                      <a:r>
                        <a:rPr lang="es-AR" sz="1400" kern="1200" dirty="0" smtClean="0">
                          <a:solidFill>
                            <a:schemeClr val="dk1"/>
                          </a:solidFill>
                          <a:effectLst/>
                          <a:latin typeface="+mn-lt"/>
                          <a:ea typeface="+mn-ea"/>
                          <a:cs typeface="+mn-cs"/>
                        </a:rPr>
                        <a:t>Identifican procedimientos  que remiten a las propiedades de las operaciones.</a:t>
                      </a:r>
                    </a:p>
                    <a:p>
                      <a:pPr marL="0" marR="0" indent="0" algn="l" defTabSz="914400" rtl="0" eaLnBrk="1" fontAlgn="auto" latinLnBrk="0" hangingPunct="1">
                        <a:lnSpc>
                          <a:spcPct val="100000"/>
                        </a:lnSpc>
                        <a:spcBef>
                          <a:spcPts val="0"/>
                        </a:spcBef>
                        <a:spcAft>
                          <a:spcPts val="0"/>
                        </a:spcAft>
                        <a:buClrTx/>
                        <a:buSzTx/>
                        <a:buFontTx/>
                        <a:buNone/>
                        <a:tabLst/>
                        <a:defRPr/>
                      </a:pPr>
                      <a:r>
                        <a:rPr lang="es-AR" sz="1400" kern="1200" dirty="0" smtClean="0">
                          <a:solidFill>
                            <a:schemeClr val="dk1"/>
                          </a:solidFill>
                          <a:effectLst/>
                          <a:latin typeface="+mn-lt"/>
                          <a:ea typeface="+mn-ea"/>
                          <a:cs typeface="+mn-cs"/>
                        </a:rPr>
                        <a:t>Reconocen procedimientos que permiten resolver problemas referidos a organizaciones rectangulares</a:t>
                      </a:r>
                      <a:r>
                        <a:rPr lang="es-AR" sz="1500" kern="1200" dirty="0" smtClean="0">
                          <a:solidFill>
                            <a:schemeClr val="dk1"/>
                          </a:solidFill>
                          <a:effectLst/>
                          <a:latin typeface="+mn-lt"/>
                          <a:ea typeface="+mn-ea"/>
                          <a:cs typeface="+mn-cs"/>
                        </a:rPr>
                        <a:t>.</a:t>
                      </a:r>
                    </a:p>
                  </a:txBody>
                  <a:tcPr marL="87779" marR="87779" marT="43890" marB="43890"/>
                </a:tc>
                <a:extLst>
                  <a:ext uri="{0D108BD9-81ED-4DB2-BD59-A6C34878D82A}">
                    <a16:rowId xmlns:a16="http://schemas.microsoft.com/office/drawing/2014/main" xmlns="" val="10008"/>
                  </a:ext>
                </a:extLst>
              </a:tr>
            </a:tbl>
          </a:graphicData>
        </a:graphic>
      </p:graphicFrame>
      <p:sp>
        <p:nvSpPr>
          <p:cNvPr id="6" name="Marcador de número de diapositiva 5"/>
          <p:cNvSpPr>
            <a:spLocks noGrp="1"/>
          </p:cNvSpPr>
          <p:nvPr>
            <p:ph type="sldNum" sz="quarter" idx="12"/>
          </p:nvPr>
        </p:nvSpPr>
        <p:spPr/>
        <p:txBody>
          <a:bodyPr/>
          <a:lstStyle/>
          <a:p>
            <a:fld id="{A69369F0-BB74-D946-A12A-35A5CCCC6C14}" type="slidenum">
              <a:rPr lang="es-ES" smtClean="0">
                <a:solidFill>
                  <a:prstClr val="black">
                    <a:tint val="75000"/>
                  </a:prstClr>
                </a:solidFill>
              </a:rPr>
              <a:pPr/>
              <a:t>105</a:t>
            </a:fld>
            <a:endParaRPr lang="es-ES">
              <a:solidFill>
                <a:prstClr val="black">
                  <a:tint val="75000"/>
                </a:prstClr>
              </a:solidFill>
            </a:endParaRPr>
          </a:p>
        </p:txBody>
      </p:sp>
    </p:spTree>
    <p:extLst>
      <p:ext uri="{BB962C8B-B14F-4D97-AF65-F5344CB8AC3E}">
        <p14:creationId xmlns:p14="http://schemas.microsoft.com/office/powerpoint/2010/main" xmlns="" val="3280928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6261" y="263935"/>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Ciencias Sociales según </a:t>
            </a:r>
            <a:r>
              <a:rPr lang="es-AR" sz="2000" dirty="0" smtClean="0">
                <a:solidFill>
                  <a:srgbClr val="009DD1"/>
                </a:solidFill>
                <a:latin typeface="Gotham Condensed Medium"/>
                <a:cs typeface="Gotham Condensed Medium"/>
              </a:rPr>
              <a:t>Trayectoria Escolar  </a:t>
            </a:r>
            <a:r>
              <a:rPr lang="es-AR" sz="2000" dirty="0">
                <a:solidFill>
                  <a:srgbClr val="009DD1"/>
                </a:solidFill>
                <a:latin typeface="Gotham Condensed Medium"/>
                <a:cs typeface="Gotham Condensed Medium"/>
              </a:rPr>
              <a:t>-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año</a:t>
            </a:r>
          </a:p>
        </p:txBody>
      </p:sp>
      <p:sp>
        <p:nvSpPr>
          <p:cNvPr id="8" name="Marcador de número de diapositiva 7"/>
          <p:cNvSpPr>
            <a:spLocks noGrp="1"/>
          </p:cNvSpPr>
          <p:nvPr>
            <p:ph type="sldNum" sz="quarter" idx="12"/>
          </p:nvPr>
        </p:nvSpPr>
        <p:spPr/>
        <p:txBody>
          <a:bodyPr/>
          <a:lstStyle/>
          <a:p>
            <a:fld id="{A69369F0-BB74-D946-A12A-35A5CCCC6C14}" type="slidenum">
              <a:rPr lang="es-ES" smtClean="0"/>
              <a:pPr/>
              <a:t>11</a:t>
            </a:fld>
            <a:endParaRPr lang="es-ES"/>
          </a:p>
        </p:txBody>
      </p:sp>
      <p:graphicFrame>
        <p:nvGraphicFramePr>
          <p:cNvPr id="12" name="3 Gráfico"/>
          <p:cNvGraphicFramePr>
            <a:graphicFrameLocks/>
          </p:cNvGraphicFramePr>
          <p:nvPr>
            <p:extLst/>
          </p:nvPr>
        </p:nvGraphicFramePr>
        <p:xfrm>
          <a:off x="160771" y="1571010"/>
          <a:ext cx="4933229" cy="37288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5 Gráfico"/>
          <p:cNvGraphicFramePr>
            <a:graphicFrameLocks/>
          </p:cNvGraphicFramePr>
          <p:nvPr>
            <p:extLst/>
          </p:nvPr>
        </p:nvGraphicFramePr>
        <p:xfrm>
          <a:off x="4841090" y="1558139"/>
          <a:ext cx="4142138" cy="37288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18554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A69369F0-BB74-D946-A12A-35A5CCCC6C14}" type="slidenum">
              <a:rPr lang="es-ES" smtClean="0">
                <a:solidFill>
                  <a:prstClr val="black">
                    <a:tint val="75000"/>
                  </a:prstClr>
                </a:solidFill>
              </a:rPr>
              <a:pPr/>
              <a:t>12</a:t>
            </a:fld>
            <a:endParaRPr lang="es-ES">
              <a:solidFill>
                <a:prstClr val="black">
                  <a:tint val="75000"/>
                </a:prstClr>
              </a:solidFill>
            </a:endParaRPr>
          </a:p>
        </p:txBody>
      </p:sp>
      <p:sp>
        <p:nvSpPr>
          <p:cNvPr id="5" name="TextBox 6"/>
          <p:cNvSpPr txBox="1"/>
          <p:nvPr/>
        </p:nvSpPr>
        <p:spPr>
          <a:xfrm>
            <a:off x="510443" y="266216"/>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pPr>
              <a:defRPr/>
            </a:pPr>
            <a:r>
              <a:rPr lang="es-AR" sz="2000" dirty="0">
                <a:solidFill>
                  <a:srgbClr val="009DD1"/>
                </a:solidFill>
                <a:latin typeface="Gotham Condensed Medium"/>
                <a:ea typeface="+mj-ea"/>
                <a:cs typeface="Gotham Condensed Medium"/>
              </a:rPr>
              <a:t>Nivel de </a:t>
            </a:r>
            <a:r>
              <a:rPr lang="es-AR" sz="2000" dirty="0" smtClean="0">
                <a:solidFill>
                  <a:srgbClr val="009DD1"/>
                </a:solidFill>
                <a:latin typeface="Gotham Condensed Medium"/>
                <a:ea typeface="+mj-ea"/>
                <a:cs typeface="Gotham Condensed Medium"/>
              </a:rPr>
              <a:t>Desempeño </a:t>
            </a:r>
            <a:r>
              <a:rPr lang="es-AR" sz="2000" dirty="0">
                <a:solidFill>
                  <a:srgbClr val="009DD1"/>
                </a:solidFill>
                <a:latin typeface="Gotham Condensed Medium"/>
                <a:ea typeface="+mj-ea"/>
                <a:cs typeface="Gotham Condensed Medium"/>
              </a:rPr>
              <a:t>(%) en Lengua según Trayectoria Escolar  - </a:t>
            </a:r>
            <a:r>
              <a:rPr lang="es-ES_tradnl" sz="2000" dirty="0">
                <a:solidFill>
                  <a:srgbClr val="009DD1"/>
                </a:solidFill>
                <a:latin typeface="Gotham Condensed Medium"/>
                <a:ea typeface="+mj-ea"/>
                <a:cs typeface="Gotham Condensed Medium"/>
              </a:rPr>
              <a:t>Primaria 6º </a:t>
            </a:r>
            <a:r>
              <a:rPr lang="es-ES_tradnl" sz="2000" dirty="0" smtClean="0">
                <a:solidFill>
                  <a:srgbClr val="009DD1"/>
                </a:solidFill>
                <a:latin typeface="Gotham Condensed Medium"/>
                <a:ea typeface="+mj-ea"/>
                <a:cs typeface="Gotham Condensed Medium"/>
              </a:rPr>
              <a:t>grado</a:t>
            </a:r>
            <a:endParaRPr lang="es-AR" sz="2000" dirty="0">
              <a:solidFill>
                <a:srgbClr val="009DD1"/>
              </a:solidFill>
              <a:latin typeface="Gotham Condensed Medium"/>
              <a:ea typeface="+mj-ea"/>
              <a:cs typeface="Gotham Condensed Medium"/>
            </a:endParaRPr>
          </a:p>
        </p:txBody>
      </p:sp>
      <p:graphicFrame>
        <p:nvGraphicFramePr>
          <p:cNvPr id="6" name="3 Gráfico"/>
          <p:cNvGraphicFramePr>
            <a:graphicFrameLocks/>
          </p:cNvGraphicFramePr>
          <p:nvPr>
            <p:extLst>
              <p:ext uri="{D42A27DB-BD31-4B8C-83A1-F6EECF244321}">
                <p14:modId xmlns:p14="http://schemas.microsoft.com/office/powerpoint/2010/main" xmlns="" val="52648672"/>
              </p:ext>
            </p:extLst>
          </p:nvPr>
        </p:nvGraphicFramePr>
        <p:xfrm>
          <a:off x="518557" y="1178627"/>
          <a:ext cx="8106886" cy="4500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02865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6261" y="263135"/>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Matemática según Trayectoria Escolar  - </a:t>
            </a:r>
            <a:r>
              <a:rPr lang="es-ES_tradnl" sz="2000" dirty="0">
                <a:solidFill>
                  <a:srgbClr val="009DD1"/>
                </a:solidFill>
                <a:latin typeface="Gotham Condensed Medium"/>
                <a:cs typeface="Gotham Condensed Medium"/>
              </a:rPr>
              <a:t>Primaria 6º grado</a:t>
            </a:r>
            <a:endParaRPr lang="es-AR" sz="2000" dirty="0">
              <a:solidFill>
                <a:srgbClr val="009DD1"/>
              </a:solidFill>
              <a:latin typeface="Gotham Condensed Medium"/>
              <a:cs typeface="Gotham Condensed Medium"/>
            </a:endParaRPr>
          </a:p>
        </p:txBody>
      </p:sp>
      <p:sp>
        <p:nvSpPr>
          <p:cNvPr id="6" name="Marcador de número de diapositiva 5"/>
          <p:cNvSpPr>
            <a:spLocks noGrp="1"/>
          </p:cNvSpPr>
          <p:nvPr>
            <p:ph type="sldNum" sz="quarter" idx="12"/>
          </p:nvPr>
        </p:nvSpPr>
        <p:spPr/>
        <p:txBody>
          <a:bodyPr/>
          <a:lstStyle/>
          <a:p>
            <a:fld id="{A69369F0-BB74-D946-A12A-35A5CCCC6C14}" type="slidenum">
              <a:rPr lang="es-ES" smtClean="0">
                <a:solidFill>
                  <a:prstClr val="black">
                    <a:tint val="75000"/>
                  </a:prstClr>
                </a:solidFill>
              </a:rPr>
              <a:pPr/>
              <a:t>13</a:t>
            </a:fld>
            <a:endParaRPr lang="es-ES">
              <a:solidFill>
                <a:prstClr val="black">
                  <a:tint val="75000"/>
                </a:prstClr>
              </a:solidFill>
            </a:endParaRPr>
          </a:p>
        </p:txBody>
      </p:sp>
      <p:graphicFrame>
        <p:nvGraphicFramePr>
          <p:cNvPr id="7" name="3 Gráfico"/>
          <p:cNvGraphicFramePr>
            <a:graphicFrameLocks/>
          </p:cNvGraphicFramePr>
          <p:nvPr/>
        </p:nvGraphicFramePr>
        <p:xfrm>
          <a:off x="518557" y="1178627"/>
          <a:ext cx="8106886" cy="4500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56689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11875"/>
            <a:ext cx="9144000" cy="5646125"/>
          </a:xfrm>
          <a:prstGeom prst="rect">
            <a:avLst/>
          </a:prstGeom>
          <a:solidFill>
            <a:srgbClr val="009DD1"/>
          </a:solidFill>
          <a:ln>
            <a:solidFill>
              <a:srgbClr val="00A0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3890"/>
            <a:ext cx="9144000" cy="1102081"/>
          </a:xfrm>
          <a:prstGeom prst="rect">
            <a:avLst/>
          </a:prstGeom>
        </p:spPr>
      </p:pic>
      <p:sp>
        <p:nvSpPr>
          <p:cNvPr id="6" name="TextBox 6"/>
          <p:cNvSpPr txBox="1"/>
          <p:nvPr/>
        </p:nvSpPr>
        <p:spPr>
          <a:xfrm>
            <a:off x="577555" y="2626977"/>
            <a:ext cx="8284454" cy="830997"/>
          </a:xfrm>
          <a:prstGeom prst="rect">
            <a:avLst/>
          </a:prstGeom>
          <a:noFill/>
        </p:spPr>
        <p:txBody>
          <a:bodyPr wrap="square" rtlCol="0">
            <a:spAutoFit/>
          </a:bodyPr>
          <a:lstStyle/>
          <a:p>
            <a:pPr>
              <a:lnSpc>
                <a:spcPct val="80000"/>
              </a:lnSpc>
              <a:spcBef>
                <a:spcPts val="1800"/>
              </a:spcBef>
            </a:pPr>
            <a:r>
              <a:rPr lang="es-AR" sz="6000" dirty="0" err="1" smtClean="0">
                <a:solidFill>
                  <a:schemeClr val="bg1"/>
                </a:solidFill>
                <a:latin typeface="Gotham Condensed Medium"/>
                <a:cs typeface="Gotham Condensed Medium"/>
              </a:rPr>
              <a:t>Repitencia</a:t>
            </a:r>
            <a:r>
              <a:rPr lang="es-AR" sz="6000" dirty="0" smtClean="0">
                <a:solidFill>
                  <a:schemeClr val="bg1"/>
                </a:solidFill>
                <a:latin typeface="Gotham Condensed Medium"/>
                <a:cs typeface="Gotham Condensed Medium"/>
              </a:rPr>
              <a:t> por Sector de Gestión</a:t>
            </a:r>
            <a:endParaRPr lang="es-AR" sz="6000" dirty="0">
              <a:solidFill>
                <a:schemeClr val="bg1"/>
              </a:solidFill>
              <a:latin typeface="Gotham Condensed Medium"/>
              <a:cs typeface="Gotham Condensed Medium"/>
            </a:endParaRPr>
          </a:p>
        </p:txBody>
      </p:sp>
    </p:spTree>
    <p:extLst>
      <p:ext uri="{BB962C8B-B14F-4D97-AF65-F5344CB8AC3E}">
        <p14:creationId xmlns:p14="http://schemas.microsoft.com/office/powerpoint/2010/main" xmlns="" val="2256166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A69369F0-BB74-D946-A12A-35A5CCCC6C14}" type="slidenum">
              <a:rPr lang="es-ES" smtClean="0">
                <a:solidFill>
                  <a:prstClr val="black">
                    <a:tint val="75000"/>
                  </a:prstClr>
                </a:solidFill>
              </a:rPr>
              <a:pPr>
                <a:defRPr/>
              </a:pPr>
              <a:t>15</a:t>
            </a:fld>
            <a:endParaRPr lang="es-ES" dirty="0">
              <a:solidFill>
                <a:prstClr val="black">
                  <a:tint val="75000"/>
                </a:prstClr>
              </a:solidFill>
            </a:endParaRPr>
          </a:p>
        </p:txBody>
      </p:sp>
      <p:sp>
        <p:nvSpPr>
          <p:cNvPr id="5" name="TextBox 6"/>
          <p:cNvSpPr txBox="1"/>
          <p:nvPr/>
        </p:nvSpPr>
        <p:spPr>
          <a:xfrm>
            <a:off x="514959" y="268896"/>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pPr>
              <a:defRPr/>
            </a:pPr>
            <a:r>
              <a:rPr lang="es-AR" sz="2000" dirty="0" err="1" smtClean="0">
                <a:solidFill>
                  <a:srgbClr val="009DD1"/>
                </a:solidFill>
                <a:latin typeface="Gotham Condensed Medium"/>
                <a:ea typeface="+mj-ea"/>
                <a:cs typeface="Gotham Condensed Medium"/>
              </a:rPr>
              <a:t>Repitencia</a:t>
            </a:r>
            <a:r>
              <a:rPr lang="es-AR" sz="2000" dirty="0" smtClean="0">
                <a:solidFill>
                  <a:srgbClr val="009DD1"/>
                </a:solidFill>
                <a:latin typeface="Gotham Condensed Medium"/>
                <a:ea typeface="+mj-ea"/>
                <a:cs typeface="Gotham Condensed Medium"/>
              </a:rPr>
              <a:t> por Sector  </a:t>
            </a:r>
            <a:r>
              <a:rPr lang="es-AR" sz="2000" dirty="0">
                <a:solidFill>
                  <a:srgbClr val="009DD1"/>
                </a:solidFill>
                <a:latin typeface="Gotham Condensed Medium"/>
                <a:ea typeface="+mj-ea"/>
                <a:cs typeface="Gotham Condensed Medium"/>
              </a:rPr>
              <a:t>- </a:t>
            </a:r>
            <a:r>
              <a:rPr lang="es-AR" sz="2000" dirty="0" smtClean="0">
                <a:solidFill>
                  <a:srgbClr val="009DD1"/>
                </a:solidFill>
                <a:latin typeface="Gotham Condensed Medium"/>
                <a:ea typeface="+mj-ea"/>
                <a:cs typeface="Gotham Condensed Medium"/>
              </a:rPr>
              <a:t>Secundaria – 5º/6º Año</a:t>
            </a:r>
            <a:endParaRPr lang="es-AR" sz="2000" dirty="0">
              <a:solidFill>
                <a:srgbClr val="009DD1"/>
              </a:solidFill>
              <a:latin typeface="Gotham Condensed Medium"/>
              <a:ea typeface="+mj-ea"/>
              <a:cs typeface="Gotham Condensed Medium"/>
            </a:endParaRPr>
          </a:p>
        </p:txBody>
      </p:sp>
      <p:graphicFrame>
        <p:nvGraphicFramePr>
          <p:cNvPr id="7" name="3 Gráfico"/>
          <p:cNvGraphicFramePr>
            <a:graphicFrameLocks/>
          </p:cNvGraphicFramePr>
          <p:nvPr>
            <p:extLst/>
          </p:nvPr>
        </p:nvGraphicFramePr>
        <p:xfrm>
          <a:off x="557962" y="354802"/>
          <a:ext cx="7161500" cy="49390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55450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A69369F0-BB74-D946-A12A-35A5CCCC6C14}" type="slidenum">
              <a:rPr lang="es-ES" smtClean="0">
                <a:solidFill>
                  <a:prstClr val="black">
                    <a:tint val="75000"/>
                  </a:prstClr>
                </a:solidFill>
              </a:rPr>
              <a:pPr>
                <a:defRPr/>
              </a:pPr>
              <a:t>16</a:t>
            </a:fld>
            <a:endParaRPr lang="es-ES" dirty="0">
              <a:solidFill>
                <a:prstClr val="black">
                  <a:tint val="75000"/>
                </a:prstClr>
              </a:solidFill>
            </a:endParaRPr>
          </a:p>
        </p:txBody>
      </p:sp>
      <p:sp>
        <p:nvSpPr>
          <p:cNvPr id="5" name="TextBox 6"/>
          <p:cNvSpPr txBox="1"/>
          <p:nvPr/>
        </p:nvSpPr>
        <p:spPr>
          <a:xfrm>
            <a:off x="514959" y="262643"/>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pPr>
              <a:defRPr/>
            </a:pPr>
            <a:r>
              <a:rPr lang="es-AR" sz="2000" dirty="0" err="1" smtClean="0">
                <a:solidFill>
                  <a:srgbClr val="009DD1"/>
                </a:solidFill>
                <a:latin typeface="Gotham Condensed Medium"/>
                <a:ea typeface="+mj-ea"/>
                <a:cs typeface="Gotham Condensed Medium"/>
              </a:rPr>
              <a:t>Repitencia</a:t>
            </a:r>
            <a:r>
              <a:rPr lang="es-AR" sz="2000" dirty="0" smtClean="0">
                <a:solidFill>
                  <a:srgbClr val="009DD1"/>
                </a:solidFill>
                <a:latin typeface="Gotham Condensed Medium"/>
                <a:ea typeface="+mj-ea"/>
                <a:cs typeface="Gotham Condensed Medium"/>
              </a:rPr>
              <a:t> por Sector  </a:t>
            </a:r>
            <a:r>
              <a:rPr lang="es-AR" sz="2000" dirty="0">
                <a:solidFill>
                  <a:srgbClr val="009DD1"/>
                </a:solidFill>
                <a:latin typeface="Gotham Condensed Medium"/>
                <a:ea typeface="+mj-ea"/>
                <a:cs typeface="Gotham Condensed Medium"/>
              </a:rPr>
              <a:t>- </a:t>
            </a:r>
            <a:r>
              <a:rPr lang="es-AR" sz="2000" dirty="0" smtClean="0">
                <a:solidFill>
                  <a:srgbClr val="009DD1"/>
                </a:solidFill>
                <a:latin typeface="Gotham Condensed Medium"/>
                <a:ea typeface="+mj-ea"/>
                <a:cs typeface="Gotham Condensed Medium"/>
              </a:rPr>
              <a:t>Primaria – 6º Grado</a:t>
            </a:r>
            <a:endParaRPr lang="es-AR" sz="2000" dirty="0">
              <a:solidFill>
                <a:srgbClr val="009DD1"/>
              </a:solidFill>
              <a:latin typeface="Gotham Condensed Medium"/>
              <a:ea typeface="+mj-ea"/>
              <a:cs typeface="Gotham Condensed Medium"/>
            </a:endParaRPr>
          </a:p>
        </p:txBody>
      </p:sp>
      <p:graphicFrame>
        <p:nvGraphicFramePr>
          <p:cNvPr id="6" name="3 Gráfico"/>
          <p:cNvGraphicFramePr>
            <a:graphicFrameLocks/>
          </p:cNvGraphicFramePr>
          <p:nvPr>
            <p:extLst/>
          </p:nvPr>
        </p:nvGraphicFramePr>
        <p:xfrm>
          <a:off x="606087" y="941944"/>
          <a:ext cx="7045997" cy="51315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81441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11875"/>
            <a:ext cx="9144000" cy="5646125"/>
          </a:xfrm>
          <a:prstGeom prst="rect">
            <a:avLst/>
          </a:prstGeom>
          <a:solidFill>
            <a:srgbClr val="009DD1"/>
          </a:solidFill>
          <a:ln>
            <a:solidFill>
              <a:srgbClr val="00A0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3890"/>
            <a:ext cx="9144000" cy="1102081"/>
          </a:xfrm>
          <a:prstGeom prst="rect">
            <a:avLst/>
          </a:prstGeom>
        </p:spPr>
      </p:pic>
      <p:sp>
        <p:nvSpPr>
          <p:cNvPr id="6" name="TextBox 6"/>
          <p:cNvSpPr txBox="1"/>
          <p:nvPr/>
        </p:nvSpPr>
        <p:spPr>
          <a:xfrm>
            <a:off x="429773" y="1684868"/>
            <a:ext cx="8284454" cy="2677656"/>
          </a:xfrm>
          <a:prstGeom prst="rect">
            <a:avLst/>
          </a:prstGeom>
          <a:noFill/>
        </p:spPr>
        <p:txBody>
          <a:bodyPr wrap="square" rtlCol="0">
            <a:spAutoFit/>
          </a:bodyPr>
          <a:lstStyle/>
          <a:p>
            <a:pPr>
              <a:lnSpc>
                <a:spcPct val="80000"/>
              </a:lnSpc>
              <a:spcBef>
                <a:spcPts val="1800"/>
              </a:spcBef>
            </a:pPr>
            <a:r>
              <a:rPr lang="es-AR" sz="7000" dirty="0" smtClean="0">
                <a:solidFill>
                  <a:schemeClr val="bg1"/>
                </a:solidFill>
                <a:latin typeface="Gotham Condensed Medium"/>
                <a:cs typeface="Gotham Condensed Medium"/>
              </a:rPr>
              <a:t>Nivel de Desempeño por Sector de Gestión</a:t>
            </a:r>
            <a:endParaRPr lang="es-AR" sz="6000" dirty="0">
              <a:solidFill>
                <a:schemeClr val="bg1"/>
              </a:solidFill>
              <a:latin typeface="Gotham Condensed Medium"/>
              <a:cs typeface="Gotham Condensed Medium"/>
            </a:endParaRPr>
          </a:p>
        </p:txBody>
      </p:sp>
    </p:spTree>
    <p:extLst>
      <p:ext uri="{BB962C8B-B14F-4D97-AF65-F5344CB8AC3E}">
        <p14:creationId xmlns:p14="http://schemas.microsoft.com/office/powerpoint/2010/main" xmlns="" val="873019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4959" y="263227"/>
            <a:ext cx="8261108"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D</a:t>
            </a:r>
            <a:r>
              <a:rPr lang="es-AR" sz="2000" dirty="0" smtClean="0">
                <a:solidFill>
                  <a:srgbClr val="009DD1"/>
                </a:solidFill>
                <a:latin typeface="Gotham Condensed Medium"/>
                <a:cs typeface="Gotham Condensed Medium"/>
              </a:rPr>
              <a:t>esempeño </a:t>
            </a:r>
            <a:r>
              <a:rPr lang="es-AR" sz="2000" dirty="0">
                <a:solidFill>
                  <a:srgbClr val="009DD1"/>
                </a:solidFill>
                <a:latin typeface="Gotham Condensed Medium"/>
                <a:cs typeface="Gotham Condensed Medium"/>
              </a:rPr>
              <a:t>(%) en Lengua según Sector de </a:t>
            </a:r>
            <a:r>
              <a:rPr lang="es-AR" sz="2000" dirty="0" smtClean="0">
                <a:solidFill>
                  <a:srgbClr val="009DD1"/>
                </a:solidFill>
                <a:latin typeface="Gotham Condensed Medium"/>
                <a:cs typeface="Gotham Condensed Medium"/>
              </a:rPr>
              <a:t>Gestión - </a:t>
            </a:r>
            <a:r>
              <a:rPr lang="es-ES_tradnl" sz="2000" dirty="0">
                <a:solidFill>
                  <a:srgbClr val="009DD1"/>
                </a:solidFill>
                <a:latin typeface="Gotham Condensed Medium"/>
                <a:cs typeface="Gotham Condensed Medium"/>
              </a:rPr>
              <a:t>Secundaria </a:t>
            </a:r>
            <a:r>
              <a:rPr lang="es-AR" sz="2000" dirty="0" smtClean="0">
                <a:solidFill>
                  <a:srgbClr val="009DD1"/>
                </a:solidFill>
                <a:latin typeface="Gotham Condensed Medium"/>
                <a:cs typeface="Gotham Condensed Medium"/>
              </a:rPr>
              <a:t>5</a:t>
            </a:r>
            <a:r>
              <a:rPr lang="es-ES_tradnl" sz="2000" dirty="0" smtClean="0">
                <a:solidFill>
                  <a:srgbClr val="009DD1"/>
                </a:solidFill>
                <a:latin typeface="Gotham Condensed Medium"/>
                <a:cs typeface="Gotham Condensed Medium"/>
              </a:rPr>
              <a:t>º</a:t>
            </a:r>
            <a:r>
              <a:rPr lang="es-AR" sz="2000" dirty="0" smtClean="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smtClean="0">
                <a:solidFill>
                  <a:srgbClr val="009DD1"/>
                </a:solidFill>
                <a:latin typeface="Gotham Condensed Medium"/>
                <a:cs typeface="Gotham Condensed Medium"/>
              </a:rPr>
              <a:t> año</a:t>
            </a:r>
            <a:endParaRPr lang="es-AR" sz="2000" dirty="0">
              <a:solidFill>
                <a:srgbClr val="009DD1"/>
              </a:solidFill>
              <a:latin typeface="Gotham Condensed Medium"/>
              <a:cs typeface="Gotham Condensed Medium"/>
            </a:endParaRP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18</a:t>
            </a:fld>
            <a:endParaRPr lang="es-ES"/>
          </a:p>
        </p:txBody>
      </p:sp>
      <p:graphicFrame>
        <p:nvGraphicFramePr>
          <p:cNvPr id="7" name="3 Gráfico"/>
          <p:cNvGraphicFramePr>
            <a:graphicFrameLocks/>
          </p:cNvGraphicFramePr>
          <p:nvPr/>
        </p:nvGraphicFramePr>
        <p:xfrm>
          <a:off x="768402" y="1094131"/>
          <a:ext cx="7607196" cy="4669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88291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6261" y="263937"/>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D</a:t>
            </a:r>
            <a:r>
              <a:rPr lang="es-AR" sz="2000" dirty="0" smtClean="0">
                <a:solidFill>
                  <a:srgbClr val="009DD1"/>
                </a:solidFill>
                <a:latin typeface="Gotham Condensed Medium"/>
                <a:cs typeface="Gotham Condensed Medium"/>
              </a:rPr>
              <a:t>esempeño </a:t>
            </a:r>
            <a:r>
              <a:rPr lang="es-AR" sz="2000" dirty="0">
                <a:solidFill>
                  <a:srgbClr val="009DD1"/>
                </a:solidFill>
                <a:latin typeface="Gotham Condensed Medium"/>
                <a:cs typeface="Gotham Condensed Medium"/>
              </a:rPr>
              <a:t>(%) en Matemática según Sector de G</a:t>
            </a:r>
            <a:r>
              <a:rPr lang="es-AR" sz="2000" dirty="0" smtClean="0">
                <a:solidFill>
                  <a:srgbClr val="009DD1"/>
                </a:solidFill>
                <a:latin typeface="Gotham Condensed Medium"/>
                <a:cs typeface="Gotham Condensed Medium"/>
              </a:rPr>
              <a:t>estión -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t>
            </a:r>
            <a:r>
              <a:rPr lang="es-AR" sz="2000" dirty="0" smtClean="0">
                <a:solidFill>
                  <a:srgbClr val="009DD1"/>
                </a:solidFill>
                <a:latin typeface="Gotham Condensed Medium"/>
                <a:cs typeface="Gotham Condensed Medium"/>
              </a:rPr>
              <a:t>año</a:t>
            </a:r>
            <a:endParaRPr lang="es-AR" sz="2000" dirty="0">
              <a:solidFill>
                <a:srgbClr val="009DD1"/>
              </a:solidFill>
              <a:latin typeface="Gotham Condensed Medium"/>
              <a:cs typeface="Gotham Condensed Medium"/>
            </a:endParaRP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19</a:t>
            </a:fld>
            <a:endParaRPr lang="es-ES"/>
          </a:p>
        </p:txBody>
      </p:sp>
      <p:graphicFrame>
        <p:nvGraphicFramePr>
          <p:cNvPr id="7" name="3 Gráfico"/>
          <p:cNvGraphicFramePr>
            <a:graphicFrameLocks/>
          </p:cNvGraphicFramePr>
          <p:nvPr/>
        </p:nvGraphicFramePr>
        <p:xfrm>
          <a:off x="768402" y="1094131"/>
          <a:ext cx="7607196" cy="4669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31656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xmlns="" val="3760043335"/>
              </p:ext>
            </p:extLst>
          </p:nvPr>
        </p:nvGraphicFramePr>
        <p:xfrm>
          <a:off x="1133291" y="1352474"/>
          <a:ext cx="6868222" cy="1371048"/>
        </p:xfrm>
        <a:graphic>
          <a:graphicData uri="http://schemas.openxmlformats.org/drawingml/2006/table">
            <a:tbl>
              <a:tblPr>
                <a:tableStyleId>{BC89EF96-8CEA-46FF-86C4-4CE0E7609802}</a:tableStyleId>
              </a:tblPr>
              <a:tblGrid>
                <a:gridCol w="1342619">
                  <a:extLst>
                    <a:ext uri="{9D8B030D-6E8A-4147-A177-3AD203B41FA5}">
                      <a16:colId xmlns:a16="http://schemas.microsoft.com/office/drawing/2014/main" xmlns="" val="20000"/>
                    </a:ext>
                  </a:extLst>
                </a:gridCol>
                <a:gridCol w="2125348">
                  <a:extLst>
                    <a:ext uri="{9D8B030D-6E8A-4147-A177-3AD203B41FA5}">
                      <a16:colId xmlns:a16="http://schemas.microsoft.com/office/drawing/2014/main" xmlns="" val="20001"/>
                    </a:ext>
                  </a:extLst>
                </a:gridCol>
                <a:gridCol w="824087">
                  <a:extLst>
                    <a:ext uri="{9D8B030D-6E8A-4147-A177-3AD203B41FA5}">
                      <a16:colId xmlns:a16="http://schemas.microsoft.com/office/drawing/2014/main" xmlns="" val="20002"/>
                    </a:ext>
                  </a:extLst>
                </a:gridCol>
                <a:gridCol w="824512">
                  <a:extLst>
                    <a:ext uri="{9D8B030D-6E8A-4147-A177-3AD203B41FA5}">
                      <a16:colId xmlns:a16="http://schemas.microsoft.com/office/drawing/2014/main" xmlns="" val="20003"/>
                    </a:ext>
                  </a:extLst>
                </a:gridCol>
                <a:gridCol w="1002099">
                  <a:extLst>
                    <a:ext uri="{9D8B030D-6E8A-4147-A177-3AD203B41FA5}">
                      <a16:colId xmlns:a16="http://schemas.microsoft.com/office/drawing/2014/main" xmlns="" val="20004"/>
                    </a:ext>
                  </a:extLst>
                </a:gridCol>
                <a:gridCol w="749557">
                  <a:extLst>
                    <a:ext uri="{9D8B030D-6E8A-4147-A177-3AD203B41FA5}">
                      <a16:colId xmlns:a16="http://schemas.microsoft.com/office/drawing/2014/main" xmlns="" val="20005"/>
                    </a:ext>
                  </a:extLst>
                </a:gridCol>
              </a:tblGrid>
              <a:tr h="342762">
                <a:tc rowSpan="2">
                  <a:txBody>
                    <a:bodyPr/>
                    <a:lstStyle/>
                    <a:p>
                      <a:pPr algn="ctr">
                        <a:spcAft>
                          <a:spcPts val="600"/>
                        </a:spcAft>
                      </a:pPr>
                      <a:r>
                        <a:rPr lang="es-ES" sz="1400" dirty="0">
                          <a:effectLst/>
                          <a:latin typeface="Roboto Slab Light" pitchFamily="2" charset="0"/>
                          <a:ea typeface="Roboto Slab Light" pitchFamily="2" charset="0"/>
                        </a:rPr>
                        <a:t>Nivel</a:t>
                      </a:r>
                      <a:endParaRPr lang="es-ES_tradnl" sz="1400" dirty="0">
                        <a:effectLst/>
                        <a:latin typeface="Roboto Slab Light" pitchFamily="2" charset="0"/>
                        <a:ea typeface="Roboto Slab Light" pitchFamily="2" charset="0"/>
                      </a:endParaRPr>
                    </a:p>
                    <a:p>
                      <a:pPr algn="ctr">
                        <a:spcAft>
                          <a:spcPts val="600"/>
                        </a:spcAft>
                      </a:pPr>
                      <a:r>
                        <a:rPr lang="es-ES" sz="1400" dirty="0">
                          <a:effectLst/>
                          <a:latin typeface="Roboto Slab Light" pitchFamily="2" charset="0"/>
                          <a:ea typeface="Roboto Slab Light" pitchFamily="2" charset="0"/>
                        </a:rPr>
                        <a:t>Primario</a:t>
                      </a:r>
                      <a:endParaRPr lang="es-ES_tradnl" sz="1400" b="1" dirty="0">
                        <a:solidFill>
                          <a:schemeClr val="bg1"/>
                        </a:solidFill>
                        <a:effectLst/>
                        <a:latin typeface="Roboto Slab Light" pitchFamily="2" charset="0"/>
                        <a:ea typeface="Roboto Slab Light" pitchFamily="2" charset="0"/>
                      </a:endParaRPr>
                    </a:p>
                  </a:txBody>
                  <a:tcPr marL="51435" marR="51435" marT="0" marB="0" anchor="ctr"/>
                </a:tc>
                <a:tc>
                  <a:txBody>
                    <a:bodyPr/>
                    <a:lstStyle/>
                    <a:p>
                      <a:pPr algn="ctr">
                        <a:spcAft>
                          <a:spcPts val="600"/>
                        </a:spcAft>
                      </a:pPr>
                      <a:r>
                        <a:rPr lang="es-ES" sz="1050" dirty="0">
                          <a:effectLst/>
                          <a:latin typeface="Roboto Slab Light" pitchFamily="2" charset="0"/>
                          <a:ea typeface="Roboto Slab Light" pitchFamily="2" charset="0"/>
                        </a:rPr>
                        <a:t>3° grado (Muestral)</a:t>
                      </a:r>
                      <a:endParaRPr lang="es-ES_tradnl" sz="1050" dirty="0">
                        <a:solidFill>
                          <a:schemeClr val="tx1">
                            <a:lumMod val="85000"/>
                            <a:lumOff val="15000"/>
                          </a:schemeClr>
                        </a:solidFill>
                        <a:effectLst/>
                        <a:latin typeface="Roboto Slab Light" pitchFamily="2" charset="0"/>
                        <a:ea typeface="Roboto Slab Light" pitchFamily="2" charset="0"/>
                      </a:endParaRPr>
                    </a:p>
                  </a:txBody>
                  <a:tcPr marL="51435" marR="51435" marT="0" marB="0" anchor="ctr"/>
                </a:tc>
                <a:tc rowSpan="2" gridSpan="2">
                  <a:txBody>
                    <a:bodyPr/>
                    <a:lstStyle/>
                    <a:p>
                      <a:pPr algn="ctr">
                        <a:spcAft>
                          <a:spcPts val="600"/>
                        </a:spcAft>
                      </a:pPr>
                      <a:r>
                        <a:rPr lang="es-ES" sz="1050" dirty="0">
                          <a:effectLst/>
                          <a:latin typeface="Roboto Slab Light" pitchFamily="2" charset="0"/>
                          <a:ea typeface="Roboto Slab Light" pitchFamily="2" charset="0"/>
                        </a:rPr>
                        <a:t>Lengua</a:t>
                      </a:r>
                      <a:endParaRPr lang="es-ES_tradnl" sz="1050" dirty="0">
                        <a:solidFill>
                          <a:schemeClr val="tx1">
                            <a:lumMod val="85000"/>
                            <a:lumOff val="15000"/>
                          </a:schemeClr>
                        </a:solidFill>
                        <a:effectLst/>
                        <a:latin typeface="Roboto Slab Light" pitchFamily="2" charset="0"/>
                        <a:ea typeface="Roboto Slab Light" pitchFamily="2" charset="0"/>
                      </a:endParaRPr>
                    </a:p>
                  </a:txBody>
                  <a:tcPr marL="51435" marR="51435" marT="0" marB="0" anchor="ctr"/>
                </a:tc>
                <a:tc rowSpan="2" hMerge="1">
                  <a:txBody>
                    <a:bodyPr/>
                    <a:lstStyle/>
                    <a:p>
                      <a:endParaRPr lang="es-ES"/>
                    </a:p>
                  </a:txBody>
                  <a:tcPr/>
                </a:tc>
                <a:tc rowSpan="2" gridSpan="2">
                  <a:txBody>
                    <a:bodyPr/>
                    <a:lstStyle/>
                    <a:p>
                      <a:pPr algn="ctr">
                        <a:spcAft>
                          <a:spcPts val="600"/>
                        </a:spcAft>
                      </a:pPr>
                      <a:r>
                        <a:rPr lang="es-ES" sz="1050" dirty="0">
                          <a:effectLst/>
                          <a:latin typeface="Roboto Slab Light" pitchFamily="2" charset="0"/>
                          <a:ea typeface="Roboto Slab Light" pitchFamily="2" charset="0"/>
                        </a:rPr>
                        <a:t>Matemática</a:t>
                      </a:r>
                      <a:endParaRPr lang="es-ES_tradnl" sz="1050" dirty="0">
                        <a:solidFill>
                          <a:schemeClr val="tx1">
                            <a:lumMod val="85000"/>
                            <a:lumOff val="15000"/>
                          </a:schemeClr>
                        </a:solidFill>
                        <a:effectLst/>
                        <a:latin typeface="Roboto Slab Light" pitchFamily="2" charset="0"/>
                        <a:ea typeface="Roboto Slab Light" pitchFamily="2" charset="0"/>
                      </a:endParaRPr>
                    </a:p>
                  </a:txBody>
                  <a:tcPr marL="51435" marR="51435" marT="0" marB="0" anchor="ctr"/>
                </a:tc>
                <a:tc rowSpan="2" hMerge="1">
                  <a:txBody>
                    <a:bodyPr/>
                    <a:lstStyle/>
                    <a:p>
                      <a:endParaRPr lang="es-ES"/>
                    </a:p>
                  </a:txBody>
                  <a:tcPr/>
                </a:tc>
                <a:extLst>
                  <a:ext uri="{0D108BD9-81ED-4DB2-BD59-A6C34878D82A}">
                    <a16:rowId xmlns:a16="http://schemas.microsoft.com/office/drawing/2014/main" xmlns="" val="10000"/>
                  </a:ext>
                </a:extLst>
              </a:tr>
              <a:tr h="342762">
                <a:tc vMerge="1">
                  <a:txBody>
                    <a:bodyPr/>
                    <a:lstStyle/>
                    <a:p>
                      <a:endParaRPr lang="es-ES"/>
                    </a:p>
                  </a:txBody>
                  <a:tcPr/>
                </a:tc>
                <a:tc>
                  <a:txBody>
                    <a:bodyPr/>
                    <a:lstStyle/>
                    <a:p>
                      <a:pPr algn="ctr">
                        <a:spcAft>
                          <a:spcPts val="600"/>
                        </a:spcAft>
                      </a:pPr>
                      <a:r>
                        <a:rPr lang="es-ES" sz="1050" dirty="0">
                          <a:effectLst/>
                          <a:latin typeface="Roboto Slab Light" pitchFamily="2" charset="0"/>
                          <a:ea typeface="Roboto Slab Light" pitchFamily="2" charset="0"/>
                        </a:rPr>
                        <a:t>6° grado  (Censal)</a:t>
                      </a:r>
                      <a:endParaRPr lang="es-ES_tradnl" sz="1050" dirty="0">
                        <a:solidFill>
                          <a:schemeClr val="tx1">
                            <a:lumMod val="85000"/>
                            <a:lumOff val="15000"/>
                          </a:schemeClr>
                        </a:solidFill>
                        <a:effectLst/>
                        <a:latin typeface="Roboto Slab Light" pitchFamily="2" charset="0"/>
                        <a:ea typeface="Roboto Slab Light" pitchFamily="2" charset="0"/>
                      </a:endParaRPr>
                    </a:p>
                  </a:txBody>
                  <a:tcPr marL="51435" marR="51435" marT="0" marB="0" anchor="ctr"/>
                </a:tc>
                <a:tc gridSpan="2" vMerge="1">
                  <a:txBody>
                    <a:bodyPr/>
                    <a:lstStyle/>
                    <a:p>
                      <a:endParaRPr lang="es-ES"/>
                    </a:p>
                  </a:txBody>
                  <a:tcPr/>
                </a:tc>
                <a:tc hMerge="1" vMerge="1">
                  <a:txBody>
                    <a:bodyPr/>
                    <a:lstStyle/>
                    <a:p>
                      <a:endParaRPr lang="es-ES"/>
                    </a:p>
                  </a:txBody>
                  <a:tcPr/>
                </a:tc>
                <a:tc gridSpan="2"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xmlns="" val="10001"/>
                  </a:ext>
                </a:extLst>
              </a:tr>
              <a:tr h="342762">
                <a:tc rowSpan="2">
                  <a:txBody>
                    <a:bodyPr/>
                    <a:lstStyle/>
                    <a:p>
                      <a:pPr algn="ctr">
                        <a:spcAft>
                          <a:spcPts val="600"/>
                        </a:spcAft>
                      </a:pPr>
                      <a:r>
                        <a:rPr lang="es-ES" sz="1400" dirty="0">
                          <a:effectLst/>
                          <a:latin typeface="Roboto Slab Light" pitchFamily="2" charset="0"/>
                          <a:ea typeface="Roboto Slab Light" pitchFamily="2" charset="0"/>
                        </a:rPr>
                        <a:t>Nivel</a:t>
                      </a:r>
                      <a:endParaRPr lang="es-ES_tradnl" sz="1400" dirty="0">
                        <a:effectLst/>
                        <a:latin typeface="Roboto Slab Light" pitchFamily="2" charset="0"/>
                        <a:ea typeface="Roboto Slab Light" pitchFamily="2" charset="0"/>
                      </a:endParaRPr>
                    </a:p>
                    <a:p>
                      <a:pPr algn="ctr">
                        <a:spcAft>
                          <a:spcPts val="600"/>
                        </a:spcAft>
                      </a:pPr>
                      <a:r>
                        <a:rPr lang="es-ES" sz="1400" dirty="0">
                          <a:effectLst/>
                          <a:latin typeface="Roboto Slab Light" pitchFamily="2" charset="0"/>
                          <a:ea typeface="Roboto Slab Light" pitchFamily="2" charset="0"/>
                        </a:rPr>
                        <a:t>Secundario</a:t>
                      </a:r>
                      <a:endParaRPr lang="es-ES_tradnl" sz="1400" b="1" dirty="0">
                        <a:solidFill>
                          <a:schemeClr val="bg1"/>
                        </a:solidFill>
                        <a:effectLst/>
                        <a:latin typeface="Roboto Slab Light" pitchFamily="2" charset="0"/>
                        <a:ea typeface="Roboto Slab Light" pitchFamily="2" charset="0"/>
                      </a:endParaRPr>
                    </a:p>
                  </a:txBody>
                  <a:tcPr marL="51435" marR="51435" marT="0" marB="0" anchor="ctr"/>
                </a:tc>
                <a:tc>
                  <a:txBody>
                    <a:bodyPr/>
                    <a:lstStyle/>
                    <a:p>
                      <a:pPr algn="ctr">
                        <a:spcAft>
                          <a:spcPts val="600"/>
                        </a:spcAft>
                      </a:pPr>
                      <a:r>
                        <a:rPr lang="es-ES" sz="1050" dirty="0">
                          <a:effectLst/>
                          <a:latin typeface="Roboto Slab Light" pitchFamily="2" charset="0"/>
                          <a:ea typeface="Roboto Slab Light" pitchFamily="2" charset="0"/>
                        </a:rPr>
                        <a:t>2°/3° año (Muestral)</a:t>
                      </a:r>
                      <a:endParaRPr lang="es-ES_tradnl" sz="1050" dirty="0">
                        <a:solidFill>
                          <a:schemeClr val="tx1">
                            <a:lumMod val="85000"/>
                            <a:lumOff val="15000"/>
                          </a:schemeClr>
                        </a:solidFill>
                        <a:effectLst/>
                        <a:latin typeface="Roboto Slab Light" pitchFamily="2" charset="0"/>
                        <a:ea typeface="Roboto Slab Light" pitchFamily="2" charset="0"/>
                      </a:endParaRPr>
                    </a:p>
                  </a:txBody>
                  <a:tcPr marL="51435" marR="51435" marT="0" marB="0" anchor="ctr"/>
                </a:tc>
                <a:tc gridSpan="2">
                  <a:txBody>
                    <a:bodyPr/>
                    <a:lstStyle/>
                    <a:p>
                      <a:pPr algn="ctr">
                        <a:spcAft>
                          <a:spcPts val="600"/>
                        </a:spcAft>
                      </a:pPr>
                      <a:r>
                        <a:rPr lang="es-ES" sz="1050" dirty="0">
                          <a:effectLst/>
                          <a:latin typeface="Roboto Slab Light" pitchFamily="2" charset="0"/>
                          <a:ea typeface="Roboto Slab Light" pitchFamily="2" charset="0"/>
                        </a:rPr>
                        <a:t>Lengua</a:t>
                      </a:r>
                      <a:endParaRPr lang="es-ES_tradnl" sz="1050" dirty="0">
                        <a:solidFill>
                          <a:schemeClr val="tx1">
                            <a:lumMod val="85000"/>
                            <a:lumOff val="15000"/>
                          </a:schemeClr>
                        </a:solidFill>
                        <a:effectLst/>
                        <a:latin typeface="Roboto Slab Light" pitchFamily="2" charset="0"/>
                        <a:ea typeface="Roboto Slab Light" pitchFamily="2" charset="0"/>
                      </a:endParaRPr>
                    </a:p>
                  </a:txBody>
                  <a:tcPr marL="51435" marR="51435" marT="0" marB="0" anchor="ctr"/>
                </a:tc>
                <a:tc hMerge="1">
                  <a:txBody>
                    <a:bodyPr/>
                    <a:lstStyle/>
                    <a:p>
                      <a:endParaRPr lang="es-ES"/>
                    </a:p>
                  </a:txBody>
                  <a:tcPr/>
                </a:tc>
                <a:tc gridSpan="2">
                  <a:txBody>
                    <a:bodyPr/>
                    <a:lstStyle/>
                    <a:p>
                      <a:pPr algn="ctr">
                        <a:spcAft>
                          <a:spcPts val="600"/>
                        </a:spcAft>
                      </a:pPr>
                      <a:r>
                        <a:rPr lang="es-ES" sz="1050" dirty="0">
                          <a:effectLst/>
                          <a:latin typeface="Roboto Slab Light" pitchFamily="2" charset="0"/>
                          <a:ea typeface="Roboto Slab Light" pitchFamily="2" charset="0"/>
                        </a:rPr>
                        <a:t>Matemática</a:t>
                      </a:r>
                      <a:endParaRPr lang="es-ES_tradnl" sz="1050" dirty="0">
                        <a:solidFill>
                          <a:schemeClr val="tx1">
                            <a:lumMod val="85000"/>
                            <a:lumOff val="15000"/>
                          </a:schemeClr>
                        </a:solidFill>
                        <a:effectLst/>
                        <a:latin typeface="Roboto Slab Light" pitchFamily="2" charset="0"/>
                        <a:ea typeface="Roboto Slab Light" pitchFamily="2" charset="0"/>
                      </a:endParaRPr>
                    </a:p>
                  </a:txBody>
                  <a:tcPr marL="51435" marR="51435" marT="0" marB="0" anchor="ctr"/>
                </a:tc>
                <a:tc hMerge="1">
                  <a:txBody>
                    <a:bodyPr/>
                    <a:lstStyle/>
                    <a:p>
                      <a:endParaRPr lang="es-ES"/>
                    </a:p>
                  </a:txBody>
                  <a:tcPr/>
                </a:tc>
                <a:extLst>
                  <a:ext uri="{0D108BD9-81ED-4DB2-BD59-A6C34878D82A}">
                    <a16:rowId xmlns:a16="http://schemas.microsoft.com/office/drawing/2014/main" xmlns="" val="10002"/>
                  </a:ext>
                </a:extLst>
              </a:tr>
              <a:tr h="342762">
                <a:tc vMerge="1">
                  <a:txBody>
                    <a:bodyPr/>
                    <a:lstStyle/>
                    <a:p>
                      <a:endParaRPr lang="es-ES"/>
                    </a:p>
                  </a:txBody>
                  <a:tcPr/>
                </a:tc>
                <a:tc>
                  <a:txBody>
                    <a:bodyPr/>
                    <a:lstStyle/>
                    <a:p>
                      <a:pPr algn="ctr">
                        <a:spcAft>
                          <a:spcPts val="600"/>
                        </a:spcAft>
                      </a:pPr>
                      <a:r>
                        <a:rPr lang="es-ES" sz="1050" dirty="0">
                          <a:effectLst/>
                          <a:latin typeface="Roboto Slab Light" pitchFamily="2" charset="0"/>
                          <a:ea typeface="Roboto Slab Light" pitchFamily="2" charset="0"/>
                        </a:rPr>
                        <a:t>5°/6° año (Censal)</a:t>
                      </a:r>
                      <a:endParaRPr lang="es-ES_tradnl" sz="1050" dirty="0">
                        <a:solidFill>
                          <a:schemeClr val="tx1">
                            <a:lumMod val="85000"/>
                            <a:lumOff val="15000"/>
                          </a:schemeClr>
                        </a:solidFill>
                        <a:effectLst/>
                        <a:latin typeface="Roboto Slab Light" pitchFamily="2" charset="0"/>
                        <a:ea typeface="Roboto Slab Light" pitchFamily="2" charset="0"/>
                      </a:endParaRPr>
                    </a:p>
                  </a:txBody>
                  <a:tcPr marL="51435" marR="51435" marT="0" marB="0" anchor="ctr"/>
                </a:tc>
                <a:tc>
                  <a:txBody>
                    <a:bodyPr/>
                    <a:lstStyle/>
                    <a:p>
                      <a:pPr algn="ctr">
                        <a:spcAft>
                          <a:spcPts val="600"/>
                        </a:spcAft>
                      </a:pPr>
                      <a:r>
                        <a:rPr lang="es-ES" sz="1050" dirty="0">
                          <a:effectLst/>
                          <a:latin typeface="Roboto Slab Light" pitchFamily="2" charset="0"/>
                          <a:ea typeface="Roboto Slab Light" pitchFamily="2" charset="0"/>
                        </a:rPr>
                        <a:t>Lengua</a:t>
                      </a:r>
                      <a:endParaRPr lang="es-ES_tradnl" sz="1050" dirty="0">
                        <a:solidFill>
                          <a:schemeClr val="tx1">
                            <a:lumMod val="85000"/>
                            <a:lumOff val="15000"/>
                          </a:schemeClr>
                        </a:solidFill>
                        <a:effectLst/>
                        <a:latin typeface="Roboto Slab Light" pitchFamily="2" charset="0"/>
                        <a:ea typeface="Roboto Slab Light" pitchFamily="2" charset="0"/>
                      </a:endParaRPr>
                    </a:p>
                  </a:txBody>
                  <a:tcPr marL="51435" marR="51435" marT="0" marB="0" anchor="ctr"/>
                </a:tc>
                <a:tc>
                  <a:txBody>
                    <a:bodyPr/>
                    <a:lstStyle/>
                    <a:p>
                      <a:pPr algn="ctr">
                        <a:spcAft>
                          <a:spcPts val="600"/>
                        </a:spcAft>
                      </a:pPr>
                      <a:r>
                        <a:rPr lang="es-ES" sz="1050" dirty="0">
                          <a:effectLst/>
                          <a:latin typeface="Roboto Slab Light" pitchFamily="2" charset="0"/>
                          <a:ea typeface="Roboto Slab Light" pitchFamily="2" charset="0"/>
                        </a:rPr>
                        <a:t>Ciencias Naturales</a:t>
                      </a:r>
                      <a:endParaRPr lang="es-ES_tradnl" sz="1050" dirty="0">
                        <a:solidFill>
                          <a:schemeClr val="tx1">
                            <a:lumMod val="85000"/>
                            <a:lumOff val="15000"/>
                          </a:schemeClr>
                        </a:solidFill>
                        <a:effectLst/>
                        <a:latin typeface="Roboto Slab Light" pitchFamily="2" charset="0"/>
                        <a:ea typeface="Roboto Slab Light" pitchFamily="2" charset="0"/>
                      </a:endParaRPr>
                    </a:p>
                  </a:txBody>
                  <a:tcPr marL="51435" marR="51435" marT="0" marB="0" anchor="ctr"/>
                </a:tc>
                <a:tc>
                  <a:txBody>
                    <a:bodyPr/>
                    <a:lstStyle/>
                    <a:p>
                      <a:pPr algn="ctr">
                        <a:spcAft>
                          <a:spcPts val="600"/>
                        </a:spcAft>
                      </a:pPr>
                      <a:r>
                        <a:rPr lang="es-ES" sz="1050" dirty="0">
                          <a:effectLst/>
                          <a:latin typeface="Roboto Slab Light" pitchFamily="2" charset="0"/>
                          <a:ea typeface="Roboto Slab Light" pitchFamily="2" charset="0"/>
                        </a:rPr>
                        <a:t>Matemática</a:t>
                      </a:r>
                      <a:endParaRPr lang="es-ES_tradnl" sz="1050" dirty="0">
                        <a:solidFill>
                          <a:schemeClr val="tx1">
                            <a:lumMod val="85000"/>
                            <a:lumOff val="15000"/>
                          </a:schemeClr>
                        </a:solidFill>
                        <a:effectLst/>
                        <a:latin typeface="Roboto Slab Light" pitchFamily="2" charset="0"/>
                        <a:ea typeface="Roboto Slab Light" pitchFamily="2" charset="0"/>
                      </a:endParaRPr>
                    </a:p>
                  </a:txBody>
                  <a:tcPr marL="51435" marR="51435" marT="0" marB="0" anchor="ctr"/>
                </a:tc>
                <a:tc>
                  <a:txBody>
                    <a:bodyPr/>
                    <a:lstStyle/>
                    <a:p>
                      <a:pPr algn="ctr">
                        <a:spcAft>
                          <a:spcPts val="600"/>
                        </a:spcAft>
                      </a:pPr>
                      <a:r>
                        <a:rPr lang="es-ES" sz="1050" dirty="0">
                          <a:effectLst/>
                          <a:latin typeface="Roboto Slab Light" pitchFamily="2" charset="0"/>
                          <a:ea typeface="Roboto Slab Light" pitchFamily="2" charset="0"/>
                        </a:rPr>
                        <a:t>Ciencias Sociales</a:t>
                      </a:r>
                      <a:endParaRPr lang="es-ES_tradnl" sz="1050" dirty="0">
                        <a:solidFill>
                          <a:schemeClr val="tx1">
                            <a:lumMod val="85000"/>
                            <a:lumOff val="15000"/>
                          </a:schemeClr>
                        </a:solidFill>
                        <a:effectLst/>
                        <a:latin typeface="Roboto Slab Light" pitchFamily="2" charset="0"/>
                        <a:ea typeface="Roboto Slab Light" pitchFamily="2" charset="0"/>
                      </a:endParaRPr>
                    </a:p>
                  </a:txBody>
                  <a:tcPr marL="51435" marR="51435" marT="0" marB="0" anchor="ctr"/>
                </a:tc>
                <a:extLst>
                  <a:ext uri="{0D108BD9-81ED-4DB2-BD59-A6C34878D82A}">
                    <a16:rowId xmlns:a16="http://schemas.microsoft.com/office/drawing/2014/main" xmlns="" val="10003"/>
                  </a:ext>
                </a:extLst>
              </a:tr>
            </a:tbl>
          </a:graphicData>
        </a:graphic>
      </p:graphicFrame>
      <p:sp>
        <p:nvSpPr>
          <p:cNvPr id="6" name="Marcador de número de diapositiva 5"/>
          <p:cNvSpPr>
            <a:spLocks noGrp="1"/>
          </p:cNvSpPr>
          <p:nvPr>
            <p:ph type="sldNum" sz="quarter" idx="12"/>
          </p:nvPr>
        </p:nvSpPr>
        <p:spPr/>
        <p:txBody>
          <a:bodyPr/>
          <a:lstStyle/>
          <a:p>
            <a:fld id="{A69369F0-BB74-D946-A12A-35A5CCCC6C14}" type="slidenum">
              <a:rPr lang="es-ES" smtClean="0"/>
              <a:pPr/>
              <a:t>2</a:t>
            </a:fld>
            <a:endParaRPr lang="es-ES"/>
          </a:p>
        </p:txBody>
      </p:sp>
      <p:sp>
        <p:nvSpPr>
          <p:cNvPr id="5" name="Rectangle 1"/>
          <p:cNvSpPr>
            <a:spLocks noChangeArrowheads="1"/>
          </p:cNvSpPr>
          <p:nvPr/>
        </p:nvSpPr>
        <p:spPr bwMode="auto">
          <a:xfrm>
            <a:off x="793920" y="441196"/>
            <a:ext cx="7207593" cy="900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s-ES" altLang="es-ES" dirty="0">
                <a:latin typeface="Gotham XNarrow Medium" charset="0"/>
                <a:ea typeface="Gotham XNarrow Medium" charset="0"/>
                <a:cs typeface="Gotham XNarrow Medium" charset="0"/>
              </a:rPr>
              <a:t>Cuadro 1: Áreas de conocimiento evaluadas en  Aprender 2016 y carácter censal/muestral de la población estudiantil evaluada, por curso</a:t>
            </a:r>
          </a:p>
        </p:txBody>
      </p:sp>
      <p:graphicFrame>
        <p:nvGraphicFramePr>
          <p:cNvPr id="9" name="Tabla 2"/>
          <p:cNvGraphicFramePr>
            <a:graphicFrameLocks noGrp="1"/>
          </p:cNvGraphicFramePr>
          <p:nvPr>
            <p:extLst>
              <p:ext uri="{D42A27DB-BD31-4B8C-83A1-F6EECF244321}">
                <p14:modId xmlns:p14="http://schemas.microsoft.com/office/powerpoint/2010/main" xmlns="" val="157400096"/>
              </p:ext>
            </p:extLst>
          </p:nvPr>
        </p:nvGraphicFramePr>
        <p:xfrm>
          <a:off x="367933" y="5883524"/>
          <a:ext cx="8285023" cy="314325"/>
        </p:xfrm>
        <a:graphic>
          <a:graphicData uri="http://schemas.openxmlformats.org/drawingml/2006/table">
            <a:tbl>
              <a:tblPr/>
              <a:tblGrid>
                <a:gridCol w="3623002">
                  <a:extLst>
                    <a:ext uri="{9D8B030D-6E8A-4147-A177-3AD203B41FA5}">
                      <a16:colId xmlns:a16="http://schemas.microsoft.com/office/drawing/2014/main" xmlns="" val="20000"/>
                    </a:ext>
                  </a:extLst>
                </a:gridCol>
                <a:gridCol w="786037">
                  <a:extLst>
                    <a:ext uri="{9D8B030D-6E8A-4147-A177-3AD203B41FA5}">
                      <a16:colId xmlns:a16="http://schemas.microsoft.com/office/drawing/2014/main" xmlns="" val="20001"/>
                    </a:ext>
                  </a:extLst>
                </a:gridCol>
                <a:gridCol w="3875984">
                  <a:extLst>
                    <a:ext uri="{9D8B030D-6E8A-4147-A177-3AD203B41FA5}">
                      <a16:colId xmlns:a16="http://schemas.microsoft.com/office/drawing/2014/main" xmlns="" val="20002"/>
                    </a:ext>
                  </a:extLst>
                </a:gridCol>
              </a:tblGrid>
              <a:tr h="142875">
                <a:tc rowSpan="2">
                  <a:txBody>
                    <a:bodyPr/>
                    <a:lstStyle/>
                    <a:p>
                      <a:pPr algn="l" fontAlgn="b"/>
                      <a:r>
                        <a:rPr lang="es-ES" sz="1000" b="0" i="0" u="none" strike="noStrike" dirty="0">
                          <a:solidFill>
                            <a:srgbClr val="000000"/>
                          </a:solidFill>
                          <a:effectLst/>
                          <a:latin typeface="Calibri" charset="0"/>
                        </a:rPr>
                        <a:t>* Escuela participante: Al menos un estudiante respondió el 50% o más de alguna evaluación.</a:t>
                      </a:r>
                    </a:p>
                  </a:txBody>
                  <a:tcPr marL="9525" marR="9525" marT="9525" marB="0" anchor="b">
                    <a:lnL>
                      <a:noFill/>
                    </a:lnL>
                    <a:lnR>
                      <a:noFill/>
                    </a:lnR>
                    <a:lnT>
                      <a:noFill/>
                    </a:lnT>
                    <a:lnB>
                      <a:noFill/>
                    </a:lnB>
                  </a:tcPr>
                </a:tc>
                <a:tc>
                  <a:txBody>
                    <a:bodyPr/>
                    <a:lstStyle/>
                    <a:p>
                      <a:pPr algn="l" fontAlgn="b"/>
                      <a:endParaRPr lang="es-ES" sz="800" b="0" i="0" u="none" strike="noStrike" dirty="0">
                        <a:solidFill>
                          <a:srgbClr val="000000"/>
                        </a:solidFill>
                        <a:effectLst/>
                        <a:latin typeface="Calibri" charset="0"/>
                      </a:endParaRPr>
                    </a:p>
                  </a:txBody>
                  <a:tcPr marL="9525" marR="9525" marT="9525" marB="0" anchor="b">
                    <a:lnL>
                      <a:noFill/>
                    </a:lnL>
                    <a:lnR>
                      <a:noFill/>
                    </a:lnR>
                    <a:lnT>
                      <a:noFill/>
                    </a:lnT>
                    <a:lnB>
                      <a:noFill/>
                    </a:lnB>
                  </a:tcPr>
                </a:tc>
                <a:tc rowSpan="2">
                  <a:txBody>
                    <a:bodyPr/>
                    <a:lstStyle/>
                    <a:p>
                      <a:pPr algn="l" fontAlgn="b"/>
                      <a:r>
                        <a:rPr lang="es-ES" sz="1000" b="0" i="0" u="none" strike="noStrike" dirty="0">
                          <a:solidFill>
                            <a:srgbClr val="000000"/>
                          </a:solidFill>
                          <a:effectLst/>
                          <a:latin typeface="Calibri" charset="0"/>
                        </a:rPr>
                        <a:t>** Alumno respondiente: Alumno que respondió el 50% o más de alguna evaluación</a:t>
                      </a:r>
                      <a:r>
                        <a:rPr lang="es-ES" sz="1000" b="0" i="0" u="none" strike="noStrike" dirty="0" smtClean="0">
                          <a:solidFill>
                            <a:srgbClr val="000000"/>
                          </a:solidFill>
                          <a:effectLst/>
                          <a:latin typeface="Calibri" charset="0"/>
                        </a:rPr>
                        <a:t>.</a:t>
                      </a:r>
                    </a:p>
                  </a:txBody>
                  <a:tcPr marL="9525" marR="9525" marT="9525" marB="0" anchor="b">
                    <a:lnL>
                      <a:noFill/>
                    </a:lnL>
                    <a:lnR>
                      <a:noFill/>
                    </a:lnR>
                    <a:lnT>
                      <a:noFill/>
                    </a:lnT>
                    <a:lnB>
                      <a:noFill/>
                    </a:lnB>
                  </a:tcPr>
                </a:tc>
                <a:extLst>
                  <a:ext uri="{0D108BD9-81ED-4DB2-BD59-A6C34878D82A}">
                    <a16:rowId xmlns:a16="http://schemas.microsoft.com/office/drawing/2014/main" xmlns="" val="10000"/>
                  </a:ext>
                </a:extLst>
              </a:tr>
              <a:tr h="142875">
                <a:tc vMerge="1">
                  <a:txBody>
                    <a:bodyPr/>
                    <a:lstStyle/>
                    <a:p>
                      <a:endParaRPr lang="es-ES"/>
                    </a:p>
                  </a:txBody>
                  <a:tcPr/>
                </a:tc>
                <a:tc>
                  <a:txBody>
                    <a:bodyPr/>
                    <a:lstStyle/>
                    <a:p>
                      <a:pPr algn="l" fontAlgn="b"/>
                      <a:endParaRPr lang="es-ES" sz="1000" b="0" i="0" u="none" strike="noStrike" dirty="0">
                        <a:solidFill>
                          <a:srgbClr val="000000"/>
                        </a:solidFill>
                        <a:effectLst/>
                        <a:latin typeface="Calibri" charset="0"/>
                      </a:endParaRPr>
                    </a:p>
                  </a:txBody>
                  <a:tcPr marL="9525" marR="9525" marT="9525" marB="0" anchor="b">
                    <a:lnL>
                      <a:noFill/>
                    </a:lnL>
                    <a:lnR>
                      <a:noFill/>
                    </a:lnR>
                    <a:lnT>
                      <a:noFill/>
                    </a:lnT>
                    <a:lnB>
                      <a:noFill/>
                    </a:lnB>
                  </a:tcPr>
                </a:tc>
                <a:tc vMerge="1">
                  <a:txBody>
                    <a:bodyPr/>
                    <a:lstStyle/>
                    <a:p>
                      <a:endParaRPr lang="es-ES"/>
                    </a:p>
                  </a:txBody>
                  <a:tcPr/>
                </a:tc>
                <a:extLst>
                  <a:ext uri="{0D108BD9-81ED-4DB2-BD59-A6C34878D82A}">
                    <a16:rowId xmlns:a16="http://schemas.microsoft.com/office/drawing/2014/main" xmlns="" val="10001"/>
                  </a:ext>
                </a:extLst>
              </a:tr>
            </a:tbl>
          </a:graphicData>
        </a:graphic>
      </p:graphicFrame>
      <p:sp>
        <p:nvSpPr>
          <p:cNvPr id="11" name="Rectangle 1"/>
          <p:cNvSpPr>
            <a:spLocks noChangeArrowheads="1"/>
          </p:cNvSpPr>
          <p:nvPr/>
        </p:nvSpPr>
        <p:spPr bwMode="auto">
          <a:xfrm>
            <a:off x="507836" y="3193161"/>
            <a:ext cx="8072625"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s-ES" altLang="es-ES" dirty="0">
                <a:latin typeface="Gotham XNarrow Medium" charset="0"/>
                <a:ea typeface="Gotham XNarrow Medium" charset="0"/>
                <a:cs typeface="Gotham XNarrow Medium" charset="0"/>
              </a:rPr>
              <a:t>Cuadro 2: Tasa de participación de escuelas y de respondientes por año y sector. </a:t>
            </a:r>
            <a:r>
              <a:rPr lang="es-ES" altLang="es-ES" dirty="0" smtClean="0">
                <a:latin typeface="Gotham XNarrow Medium" charset="0"/>
                <a:ea typeface="Gotham XNarrow Medium" charset="0"/>
                <a:cs typeface="Gotham XNarrow Medium" charset="0"/>
              </a:rPr>
              <a:t>Mendoza</a:t>
            </a:r>
            <a:endParaRPr lang="es-ES" altLang="es-ES" dirty="0">
              <a:latin typeface="Gotham XNarrow Medium" charset="0"/>
              <a:ea typeface="Gotham XNarrow Medium" charset="0"/>
              <a:cs typeface="Gotham XNarrow Medium" charset="0"/>
            </a:endParaRPr>
          </a:p>
        </p:txBody>
      </p:sp>
      <p:graphicFrame>
        <p:nvGraphicFramePr>
          <p:cNvPr id="3" name="2 Tabla"/>
          <p:cNvGraphicFramePr>
            <a:graphicFrameLocks noGrp="1"/>
          </p:cNvGraphicFramePr>
          <p:nvPr>
            <p:extLst>
              <p:ext uri="{D42A27DB-BD31-4B8C-83A1-F6EECF244321}">
                <p14:modId xmlns:p14="http://schemas.microsoft.com/office/powerpoint/2010/main" xmlns="" val="2149042897"/>
              </p:ext>
            </p:extLst>
          </p:nvPr>
        </p:nvGraphicFramePr>
        <p:xfrm>
          <a:off x="793920" y="3746458"/>
          <a:ext cx="7543797" cy="1202690"/>
        </p:xfrm>
        <a:graphic>
          <a:graphicData uri="http://schemas.openxmlformats.org/drawingml/2006/table">
            <a:tbl>
              <a:tblPr/>
              <a:tblGrid>
                <a:gridCol w="1079046">
                  <a:extLst>
                    <a:ext uri="{9D8B030D-6E8A-4147-A177-3AD203B41FA5}">
                      <a16:colId xmlns:a16="http://schemas.microsoft.com/office/drawing/2014/main" xmlns="" val="20000"/>
                    </a:ext>
                  </a:extLst>
                </a:gridCol>
                <a:gridCol w="371319">
                  <a:extLst>
                    <a:ext uri="{9D8B030D-6E8A-4147-A177-3AD203B41FA5}">
                      <a16:colId xmlns:a16="http://schemas.microsoft.com/office/drawing/2014/main" xmlns="" val="20001"/>
                    </a:ext>
                  </a:extLst>
                </a:gridCol>
                <a:gridCol w="507786">
                  <a:extLst>
                    <a:ext uri="{9D8B030D-6E8A-4147-A177-3AD203B41FA5}">
                      <a16:colId xmlns:a16="http://schemas.microsoft.com/office/drawing/2014/main" xmlns="" val="20002"/>
                    </a:ext>
                  </a:extLst>
                </a:gridCol>
                <a:gridCol w="507786">
                  <a:extLst>
                    <a:ext uri="{9D8B030D-6E8A-4147-A177-3AD203B41FA5}">
                      <a16:colId xmlns:a16="http://schemas.microsoft.com/office/drawing/2014/main" xmlns="" val="20003"/>
                    </a:ext>
                  </a:extLst>
                </a:gridCol>
                <a:gridCol w="507786">
                  <a:extLst>
                    <a:ext uri="{9D8B030D-6E8A-4147-A177-3AD203B41FA5}">
                      <a16:colId xmlns:a16="http://schemas.microsoft.com/office/drawing/2014/main" xmlns="" val="20004"/>
                    </a:ext>
                  </a:extLst>
                </a:gridCol>
                <a:gridCol w="507786">
                  <a:extLst>
                    <a:ext uri="{9D8B030D-6E8A-4147-A177-3AD203B41FA5}">
                      <a16:colId xmlns:a16="http://schemas.microsoft.com/office/drawing/2014/main" xmlns="" val="20005"/>
                    </a:ext>
                  </a:extLst>
                </a:gridCol>
                <a:gridCol w="507786">
                  <a:extLst>
                    <a:ext uri="{9D8B030D-6E8A-4147-A177-3AD203B41FA5}">
                      <a16:colId xmlns:a16="http://schemas.microsoft.com/office/drawing/2014/main" xmlns="" val="20006"/>
                    </a:ext>
                  </a:extLst>
                </a:gridCol>
                <a:gridCol w="507786">
                  <a:extLst>
                    <a:ext uri="{9D8B030D-6E8A-4147-A177-3AD203B41FA5}">
                      <a16:colId xmlns:a16="http://schemas.microsoft.com/office/drawing/2014/main" xmlns="" val="20007"/>
                    </a:ext>
                  </a:extLst>
                </a:gridCol>
                <a:gridCol w="507786">
                  <a:extLst>
                    <a:ext uri="{9D8B030D-6E8A-4147-A177-3AD203B41FA5}">
                      <a16:colId xmlns:a16="http://schemas.microsoft.com/office/drawing/2014/main" xmlns="" val="20008"/>
                    </a:ext>
                  </a:extLst>
                </a:gridCol>
                <a:gridCol w="507786">
                  <a:extLst>
                    <a:ext uri="{9D8B030D-6E8A-4147-A177-3AD203B41FA5}">
                      <a16:colId xmlns:a16="http://schemas.microsoft.com/office/drawing/2014/main" xmlns="" val="20009"/>
                    </a:ext>
                  </a:extLst>
                </a:gridCol>
                <a:gridCol w="507786">
                  <a:extLst>
                    <a:ext uri="{9D8B030D-6E8A-4147-A177-3AD203B41FA5}">
                      <a16:colId xmlns:a16="http://schemas.microsoft.com/office/drawing/2014/main" xmlns="" val="20010"/>
                    </a:ext>
                  </a:extLst>
                </a:gridCol>
                <a:gridCol w="507786">
                  <a:extLst>
                    <a:ext uri="{9D8B030D-6E8A-4147-A177-3AD203B41FA5}">
                      <a16:colId xmlns:a16="http://schemas.microsoft.com/office/drawing/2014/main" xmlns="" val="20011"/>
                    </a:ext>
                  </a:extLst>
                </a:gridCol>
                <a:gridCol w="507786">
                  <a:extLst>
                    <a:ext uri="{9D8B030D-6E8A-4147-A177-3AD203B41FA5}">
                      <a16:colId xmlns:a16="http://schemas.microsoft.com/office/drawing/2014/main" xmlns="" val="20012"/>
                    </a:ext>
                  </a:extLst>
                </a:gridCol>
                <a:gridCol w="507786">
                  <a:extLst>
                    <a:ext uri="{9D8B030D-6E8A-4147-A177-3AD203B41FA5}">
                      <a16:colId xmlns:a16="http://schemas.microsoft.com/office/drawing/2014/main" xmlns="" val="20013"/>
                    </a:ext>
                  </a:extLst>
                </a:gridCol>
              </a:tblGrid>
              <a:tr h="200025">
                <a:tc rowSpan="2" gridSpan="2">
                  <a:txBody>
                    <a:bodyPr/>
                    <a:lstStyle/>
                    <a:p>
                      <a:pPr algn="ctr" rtl="0" fontAlgn="b"/>
                      <a:r>
                        <a:rPr lang="es-AR" sz="1100" b="0" i="0" u="none" strike="noStrike">
                          <a:solidFill>
                            <a:srgbClr val="000000"/>
                          </a:solidFill>
                          <a:effectLst/>
                          <a:latin typeface="Calibri"/>
                        </a:rPr>
                        <a:t> </a:t>
                      </a:r>
                    </a:p>
                  </a:txBody>
                  <a:tcPr marL="9525" marR="9525" marT="9525" marB="0" anchor="b">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rowSpan="2" hMerge="1">
                  <a:txBody>
                    <a:bodyPr/>
                    <a:lstStyle/>
                    <a:p>
                      <a:endParaRPr lang="es-AR"/>
                    </a:p>
                  </a:txBody>
                  <a:tcPr/>
                </a:tc>
                <a:tc>
                  <a:txBody>
                    <a:bodyPr/>
                    <a:lstStyle/>
                    <a:p>
                      <a:pPr algn="ctr" rtl="0" fontAlgn="b"/>
                      <a:r>
                        <a:rPr lang="es-AR" sz="1100" b="0" i="0" u="none" strike="noStrike">
                          <a:solidFill>
                            <a:srgbClr val="000000"/>
                          </a:solidFill>
                          <a:effectLst/>
                          <a:latin typeface="Calibri"/>
                        </a:rPr>
                        <a:t> </a:t>
                      </a:r>
                    </a:p>
                  </a:txBody>
                  <a:tcPr marL="9525" marR="9525" marT="9525" marB="0" anchor="b">
                    <a:lnL>
                      <a:noFill/>
                    </a:lnL>
                    <a:lnR>
                      <a:noFill/>
                    </a:lnR>
                    <a:lnT w="12700" cap="flat" cmpd="sng" algn="ctr">
                      <a:solidFill>
                        <a:srgbClr val="5B9BD5"/>
                      </a:solidFill>
                      <a:prstDash val="solid"/>
                      <a:round/>
                      <a:headEnd type="none" w="med" len="med"/>
                      <a:tailEnd type="none" w="med" len="med"/>
                    </a:lnT>
                    <a:lnB>
                      <a:noFill/>
                    </a:lnB>
                    <a:solidFill>
                      <a:srgbClr val="FFFFFF"/>
                    </a:solidFill>
                  </a:tcPr>
                </a:tc>
                <a:tc gridSpan="5">
                  <a:txBody>
                    <a:bodyPr/>
                    <a:lstStyle/>
                    <a:p>
                      <a:pPr algn="ctr" rtl="0" fontAlgn="ctr"/>
                      <a:r>
                        <a:rPr lang="es-AR" sz="1100" b="0" i="0" u="none" strike="noStrike">
                          <a:solidFill>
                            <a:srgbClr val="000000"/>
                          </a:solidFill>
                          <a:effectLst/>
                          <a:latin typeface="Calibri"/>
                        </a:rPr>
                        <a:t>Tasa de escuelas participantes*</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a:txBody>
                    <a:bodyPr/>
                    <a:lstStyle/>
                    <a:p>
                      <a:pPr algn="ctr" rtl="0" fontAlgn="ctr"/>
                      <a:r>
                        <a:rPr lang="es-AR" sz="1100" b="0" i="0" u="none" strike="noStrike">
                          <a:solidFill>
                            <a:srgbClr val="000000"/>
                          </a:solidFill>
                          <a:effectLst/>
                          <a:latin typeface="Calibri"/>
                        </a:rPr>
                        <a:t> </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gridSpan="5">
                  <a:txBody>
                    <a:bodyPr/>
                    <a:lstStyle/>
                    <a:p>
                      <a:pPr algn="ctr" rtl="0" fontAlgn="ctr"/>
                      <a:r>
                        <a:rPr lang="es-AR" sz="1100" b="0" i="0" u="none" strike="noStrike">
                          <a:solidFill>
                            <a:srgbClr val="000000"/>
                          </a:solidFill>
                          <a:effectLst/>
                          <a:latin typeface="Calibri"/>
                        </a:rPr>
                        <a:t>Tasa de alumnos respondientes**</a:t>
                      </a:r>
                    </a:p>
                  </a:txBody>
                  <a:tcPr marL="9525" marR="9525" marT="9525"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xmlns="" val="10000"/>
                  </a:ext>
                </a:extLst>
              </a:tr>
              <a:tr h="200025">
                <a:tc gridSpan="2" vMerge="1">
                  <a:txBody>
                    <a:bodyPr/>
                    <a:lstStyle/>
                    <a:p>
                      <a:endParaRPr lang="es-AR"/>
                    </a:p>
                  </a:txBody>
                  <a:tcPr/>
                </a:tc>
                <a:tc hMerge="1" vMerge="1">
                  <a:txBody>
                    <a:bodyPr/>
                    <a:lstStyle/>
                    <a:p>
                      <a:endParaRPr lang="es-AR"/>
                    </a:p>
                  </a:txBody>
                  <a:tcPr/>
                </a:tc>
                <a:tc gridSpan="2">
                  <a:txBody>
                    <a:bodyPr/>
                    <a:lstStyle/>
                    <a:p>
                      <a:pPr algn="ctr" rtl="0" fontAlgn="b"/>
                      <a:r>
                        <a:rPr lang="es-AR" sz="1100" b="0" i="0" u="none" strike="noStrike">
                          <a:solidFill>
                            <a:srgbClr val="000000"/>
                          </a:solidFill>
                          <a:effectLst/>
                          <a:latin typeface="Calibri"/>
                        </a:rPr>
                        <a:t>Estatal</a:t>
                      </a:r>
                    </a:p>
                  </a:txBody>
                  <a:tcPr marL="9525" marR="9525" marT="9525" marB="0" anchor="b">
                    <a:lnL>
                      <a:noFill/>
                    </a:lnL>
                    <a:lnR>
                      <a:noFill/>
                    </a:lnR>
                    <a:lnT>
                      <a:noFill/>
                    </a:lnT>
                    <a:lnB w="12700" cap="flat" cmpd="sng" algn="ctr">
                      <a:solidFill>
                        <a:srgbClr val="5B9BD5"/>
                      </a:solidFill>
                      <a:prstDash val="solid"/>
                      <a:round/>
                      <a:headEnd type="none" w="med" len="med"/>
                      <a:tailEnd type="none" w="med" len="med"/>
                    </a:lnB>
                    <a:solidFill>
                      <a:srgbClr val="FFFFFF"/>
                    </a:solidFill>
                  </a:tcPr>
                </a:tc>
                <a:tc hMerge="1">
                  <a:txBody>
                    <a:bodyPr/>
                    <a:lstStyle/>
                    <a:p>
                      <a:endParaRPr lang="es-AR"/>
                    </a:p>
                  </a:txBody>
                  <a:tcPr/>
                </a:tc>
                <a:tc gridSpan="2">
                  <a:txBody>
                    <a:bodyPr/>
                    <a:lstStyle/>
                    <a:p>
                      <a:pPr algn="ctr" rtl="0" fontAlgn="b"/>
                      <a:r>
                        <a:rPr lang="es-AR" sz="1100" b="0" i="0" u="none" strike="noStrike">
                          <a:solidFill>
                            <a:srgbClr val="000000"/>
                          </a:solidFill>
                          <a:effectLst/>
                          <a:latin typeface="Calibri"/>
                        </a:rPr>
                        <a:t>Privado</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hMerge="1">
                  <a:txBody>
                    <a:bodyPr/>
                    <a:lstStyle/>
                    <a:p>
                      <a:endParaRPr lang="es-AR"/>
                    </a:p>
                  </a:txBody>
                  <a:tcPr/>
                </a:tc>
                <a:tc gridSpan="2">
                  <a:txBody>
                    <a:bodyPr/>
                    <a:lstStyle/>
                    <a:p>
                      <a:pPr algn="ctr" rtl="0" fontAlgn="b"/>
                      <a:r>
                        <a:rPr lang="es-AR" sz="1100" b="0" i="0" u="none" strike="noStrike">
                          <a:solidFill>
                            <a:srgbClr val="000000"/>
                          </a:solidFill>
                          <a:effectLst/>
                          <a:latin typeface="Calibri"/>
                        </a:rPr>
                        <a:t>TOTAL</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hMerge="1">
                  <a:txBody>
                    <a:bodyPr/>
                    <a:lstStyle/>
                    <a:p>
                      <a:endParaRPr lang="es-AR"/>
                    </a:p>
                  </a:txBody>
                  <a:tcPr/>
                </a:tc>
                <a:tc gridSpan="2">
                  <a:txBody>
                    <a:bodyPr/>
                    <a:lstStyle/>
                    <a:p>
                      <a:pPr algn="ctr" rtl="0" fontAlgn="b"/>
                      <a:r>
                        <a:rPr lang="es-AR" sz="1100" b="0" i="0" u="none" strike="noStrike">
                          <a:solidFill>
                            <a:srgbClr val="000000"/>
                          </a:solidFill>
                          <a:effectLst/>
                          <a:latin typeface="Calibri"/>
                        </a:rPr>
                        <a:t>Estatal</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hMerge="1">
                  <a:txBody>
                    <a:bodyPr/>
                    <a:lstStyle/>
                    <a:p>
                      <a:endParaRPr lang="es-AR"/>
                    </a:p>
                  </a:txBody>
                  <a:tcPr/>
                </a:tc>
                <a:tc gridSpan="2">
                  <a:txBody>
                    <a:bodyPr/>
                    <a:lstStyle/>
                    <a:p>
                      <a:pPr algn="ctr" rtl="0" fontAlgn="b"/>
                      <a:r>
                        <a:rPr lang="es-AR" sz="1100" b="0" i="0" u="none" strike="noStrike">
                          <a:solidFill>
                            <a:srgbClr val="000000"/>
                          </a:solidFill>
                          <a:effectLst/>
                          <a:latin typeface="Calibri"/>
                        </a:rPr>
                        <a:t>Privado</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hMerge="1">
                  <a:txBody>
                    <a:bodyPr/>
                    <a:lstStyle/>
                    <a:p>
                      <a:endParaRPr lang="es-AR"/>
                    </a:p>
                  </a:txBody>
                  <a:tcPr/>
                </a:tc>
                <a:tc gridSpan="2">
                  <a:txBody>
                    <a:bodyPr/>
                    <a:lstStyle/>
                    <a:p>
                      <a:pPr algn="ctr" rtl="0" fontAlgn="b"/>
                      <a:r>
                        <a:rPr lang="es-AR" sz="1100" b="0" i="0" u="none" strike="noStrike">
                          <a:solidFill>
                            <a:srgbClr val="000000"/>
                          </a:solidFill>
                          <a:effectLst/>
                          <a:latin typeface="Calibri"/>
                        </a:rPr>
                        <a:t>TOTAL</a:t>
                      </a:r>
                    </a:p>
                  </a:txBody>
                  <a:tcPr marL="9525" marR="9525" marT="9525" marB="0" anchor="b">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hMerge="1">
                  <a:txBody>
                    <a:bodyPr/>
                    <a:lstStyle/>
                    <a:p>
                      <a:endParaRPr lang="es-AR"/>
                    </a:p>
                  </a:txBody>
                  <a:tcPr/>
                </a:tc>
                <a:extLst>
                  <a:ext uri="{0D108BD9-81ED-4DB2-BD59-A6C34878D82A}">
                    <a16:rowId xmlns:a16="http://schemas.microsoft.com/office/drawing/2014/main" xmlns="" val="10001"/>
                  </a:ext>
                </a:extLst>
              </a:tr>
              <a:tr h="202565">
                <a:tc>
                  <a:txBody>
                    <a:bodyPr/>
                    <a:lstStyle/>
                    <a:p>
                      <a:pPr algn="ctr" rtl="0" fontAlgn="b"/>
                      <a:r>
                        <a:rPr lang="es-AR" sz="800" b="0" i="0" u="none" strike="noStrike">
                          <a:solidFill>
                            <a:srgbClr val="000000"/>
                          </a:solidFill>
                          <a:effectLst/>
                          <a:latin typeface="Calibri"/>
                        </a:rPr>
                        <a:t> </a:t>
                      </a:r>
                    </a:p>
                  </a:txBody>
                  <a:tcPr marL="9525" marR="9525" marT="9525" marB="0" anchor="b">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b"/>
                      <a:r>
                        <a:rPr lang="es-AR" sz="800" b="0" i="0" u="none" strike="noStrike">
                          <a:solidFill>
                            <a:srgbClr val="000000"/>
                          </a:solidFill>
                          <a:effectLst/>
                          <a:latin typeface="Calibri"/>
                        </a:rPr>
                        <a:t> </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b"/>
                      <a:r>
                        <a:rPr lang="es-AR" sz="800" b="0" i="0" u="none" strike="noStrike">
                          <a:solidFill>
                            <a:srgbClr val="000000"/>
                          </a:solidFill>
                          <a:effectLst/>
                          <a:latin typeface="Calibri"/>
                        </a:rPr>
                        <a:t>Absoluto</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b"/>
                      <a:r>
                        <a:rPr lang="es-AR" sz="1000" b="0" i="0" u="none" strike="noStrike">
                          <a:solidFill>
                            <a:srgbClr val="000000"/>
                          </a:solidFill>
                          <a:effectLst/>
                          <a:latin typeface="Calibri"/>
                        </a:rPr>
                        <a:t>%</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b"/>
                      <a:r>
                        <a:rPr lang="es-AR" sz="800" b="0" i="0" u="none" strike="noStrike">
                          <a:solidFill>
                            <a:srgbClr val="000000"/>
                          </a:solidFill>
                          <a:effectLst/>
                          <a:latin typeface="Calibri"/>
                        </a:rPr>
                        <a:t>Absoluto</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b"/>
                      <a:r>
                        <a:rPr lang="es-AR" sz="1000" b="0" i="0" u="none" strike="noStrike">
                          <a:solidFill>
                            <a:srgbClr val="000000"/>
                          </a:solidFill>
                          <a:effectLst/>
                          <a:latin typeface="Calibri"/>
                        </a:rPr>
                        <a:t>%</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b"/>
                      <a:r>
                        <a:rPr lang="es-AR" sz="800" b="0" i="0" u="none" strike="noStrike">
                          <a:solidFill>
                            <a:srgbClr val="000000"/>
                          </a:solidFill>
                          <a:effectLst/>
                          <a:latin typeface="Calibri"/>
                        </a:rPr>
                        <a:t>Absoluto</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b"/>
                      <a:r>
                        <a:rPr lang="es-AR" sz="1000" b="0" i="0" u="none" strike="noStrike">
                          <a:solidFill>
                            <a:srgbClr val="000000"/>
                          </a:solidFill>
                          <a:effectLst/>
                          <a:latin typeface="Calibri"/>
                        </a:rPr>
                        <a:t>%</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b"/>
                      <a:r>
                        <a:rPr lang="es-AR" sz="800" b="0" i="0" u="none" strike="noStrike">
                          <a:solidFill>
                            <a:srgbClr val="000000"/>
                          </a:solidFill>
                          <a:effectLst/>
                          <a:latin typeface="Calibri"/>
                        </a:rPr>
                        <a:t>Absoluto</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b"/>
                      <a:r>
                        <a:rPr lang="es-AR" sz="1000" b="0" i="0" u="none" strike="noStrike">
                          <a:solidFill>
                            <a:srgbClr val="000000"/>
                          </a:solidFill>
                          <a:effectLst/>
                          <a:latin typeface="Calibri"/>
                        </a:rPr>
                        <a:t>%</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b"/>
                      <a:r>
                        <a:rPr lang="es-AR" sz="800" b="0" i="0" u="none" strike="noStrike">
                          <a:solidFill>
                            <a:srgbClr val="000000"/>
                          </a:solidFill>
                          <a:effectLst/>
                          <a:latin typeface="Calibri"/>
                        </a:rPr>
                        <a:t>Absoluto</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b"/>
                      <a:r>
                        <a:rPr lang="es-AR" sz="1000" b="0" i="0" u="none" strike="noStrike">
                          <a:solidFill>
                            <a:srgbClr val="000000"/>
                          </a:solidFill>
                          <a:effectLst/>
                          <a:latin typeface="Calibri"/>
                        </a:rPr>
                        <a:t>%</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b"/>
                      <a:r>
                        <a:rPr lang="es-AR" sz="800" b="0" i="0" u="none" strike="noStrike">
                          <a:solidFill>
                            <a:srgbClr val="000000"/>
                          </a:solidFill>
                          <a:effectLst/>
                          <a:latin typeface="Calibri"/>
                        </a:rPr>
                        <a:t>Absoluto</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ctr"/>
                      <a:r>
                        <a:rPr lang="es-AR" sz="1100" b="0" i="0" u="none" strike="noStrike">
                          <a:solidFill>
                            <a:srgbClr val="000000"/>
                          </a:solidFill>
                          <a:effectLst/>
                          <a:latin typeface="Calibri"/>
                        </a:rPr>
                        <a:t>%</a:t>
                      </a:r>
                    </a:p>
                  </a:txBody>
                  <a:tcPr marL="9525" marR="9525" marT="9525"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00025">
                <a:tc>
                  <a:txBody>
                    <a:bodyPr/>
                    <a:lstStyle/>
                    <a:p>
                      <a:pPr algn="l" rtl="0" fontAlgn="ctr"/>
                      <a:r>
                        <a:rPr lang="es-AR" sz="1100" b="0" i="0" u="none" strike="noStrike">
                          <a:solidFill>
                            <a:srgbClr val="000000"/>
                          </a:solidFill>
                          <a:effectLst/>
                          <a:latin typeface="Calibri"/>
                        </a:rPr>
                        <a:t>Nivel Primario</a:t>
                      </a:r>
                    </a:p>
                  </a:txBody>
                  <a:tcPr marL="9525" marR="9525" marT="9525"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ctr"/>
                      <a:r>
                        <a:rPr lang="es-AR" sz="1100" b="0" i="0" u="none" strike="noStrike">
                          <a:solidFill>
                            <a:srgbClr val="000000"/>
                          </a:solidFill>
                          <a:effectLst/>
                          <a:latin typeface="Calibri"/>
                        </a:rPr>
                        <a:t>6º</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ctr"/>
                      <a:r>
                        <a:rPr lang="es-AR" sz="1100" b="0" i="0" u="none" strike="noStrike">
                          <a:solidFill>
                            <a:srgbClr val="000000"/>
                          </a:solidFill>
                          <a:effectLst/>
                          <a:latin typeface="Calibri"/>
                        </a:rPr>
                        <a:t>652</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89.9</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118</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95.2</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770</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90.7</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19601</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76.3</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4544</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79.1</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24145</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76.8</a:t>
                      </a:r>
                    </a:p>
                  </a:txBody>
                  <a:tcPr marL="9525" marR="9525" marT="9525"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00025">
                <a:tc>
                  <a:txBody>
                    <a:bodyPr/>
                    <a:lstStyle/>
                    <a:p>
                      <a:pPr algn="l" rtl="0" fontAlgn="ctr"/>
                      <a:r>
                        <a:rPr lang="es-AR" sz="1100" b="0" i="0" u="none" strike="noStrike">
                          <a:solidFill>
                            <a:srgbClr val="000000"/>
                          </a:solidFill>
                          <a:effectLst/>
                          <a:latin typeface="Calibri"/>
                        </a:rPr>
                        <a:t>Nivel Secundario</a:t>
                      </a:r>
                    </a:p>
                  </a:txBody>
                  <a:tcPr marL="9525" marR="9525" marT="9525"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ctr"/>
                      <a:r>
                        <a:rPr lang="es-AR" sz="1100" b="0" i="0" u="none" strike="noStrike">
                          <a:solidFill>
                            <a:srgbClr val="000000"/>
                          </a:solidFill>
                          <a:effectLst/>
                          <a:latin typeface="Calibri"/>
                        </a:rPr>
                        <a:t>5º/6º</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rtl="0" fontAlgn="ctr"/>
                      <a:r>
                        <a:rPr lang="es-AR" sz="1100" b="0" i="0" u="none" strike="noStrike">
                          <a:solidFill>
                            <a:srgbClr val="000000"/>
                          </a:solidFill>
                          <a:effectLst/>
                          <a:latin typeface="Calibri"/>
                        </a:rPr>
                        <a:t>264</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99.2</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110</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94.8</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374</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97.9</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10672</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83.5</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4206</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87.6</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14878</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0" i="0" u="none" strike="noStrike">
                          <a:solidFill>
                            <a:srgbClr val="000000"/>
                          </a:solidFill>
                          <a:effectLst/>
                          <a:latin typeface="Calibri"/>
                        </a:rPr>
                        <a:t>84.6</a:t>
                      </a:r>
                    </a:p>
                  </a:txBody>
                  <a:tcPr marL="9525" marR="9525" marT="9525"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00025">
                <a:tc gridSpan="2">
                  <a:txBody>
                    <a:bodyPr/>
                    <a:lstStyle/>
                    <a:p>
                      <a:pPr algn="ctr" rtl="0" fontAlgn="b"/>
                      <a:r>
                        <a:rPr lang="es-AR" sz="1100" b="0" i="0" u="none" strike="noStrike">
                          <a:solidFill>
                            <a:srgbClr val="000000"/>
                          </a:solidFill>
                          <a:effectLst/>
                          <a:latin typeface="Calibri"/>
                        </a:rPr>
                        <a:t>Total</a:t>
                      </a:r>
                    </a:p>
                  </a:txBody>
                  <a:tcPr marL="9525" marR="9525" marT="9525" marB="0" anchor="b">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hMerge="1">
                  <a:txBody>
                    <a:bodyPr/>
                    <a:lstStyle/>
                    <a:p>
                      <a:endParaRPr lang="es-AR"/>
                    </a:p>
                  </a:txBody>
                  <a:tcPr/>
                </a:tc>
                <a:tc>
                  <a:txBody>
                    <a:bodyPr/>
                    <a:lstStyle/>
                    <a:p>
                      <a:pPr algn="ctr" rtl="0" fontAlgn="b"/>
                      <a:r>
                        <a:rPr lang="es-AR" sz="1100" b="0" i="0" u="none" strike="noStrike">
                          <a:solidFill>
                            <a:srgbClr val="000000"/>
                          </a:solidFill>
                          <a:effectLst/>
                          <a:latin typeface="Calibri"/>
                        </a:rPr>
                        <a:t>915</a:t>
                      </a:r>
                    </a:p>
                  </a:txBody>
                  <a:tcPr marL="9525" marR="9525" marT="9525"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1" i="0" u="none" strike="noStrike">
                          <a:solidFill>
                            <a:srgbClr val="000000"/>
                          </a:solidFill>
                          <a:effectLst/>
                          <a:latin typeface="Calibri"/>
                        </a:rPr>
                        <a:t>92.4</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1" i="0" u="none" strike="noStrike">
                          <a:solidFill>
                            <a:srgbClr val="000000"/>
                          </a:solidFill>
                          <a:effectLst/>
                          <a:latin typeface="Calibri"/>
                        </a:rPr>
                        <a:t>228</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1" i="0" u="none" strike="noStrike">
                          <a:solidFill>
                            <a:srgbClr val="000000"/>
                          </a:solidFill>
                          <a:effectLst/>
                          <a:latin typeface="Calibri"/>
                        </a:rPr>
                        <a:t>95.0</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1" i="0" u="none" strike="noStrike">
                          <a:solidFill>
                            <a:srgbClr val="000000"/>
                          </a:solidFill>
                          <a:effectLst/>
                          <a:latin typeface="Calibri"/>
                        </a:rPr>
                        <a:t>1143</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1" i="0" u="none" strike="noStrike">
                          <a:solidFill>
                            <a:srgbClr val="000000"/>
                          </a:solidFill>
                          <a:effectLst/>
                          <a:latin typeface="Calibri"/>
                        </a:rPr>
                        <a:t>92.9</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1" i="0" u="none" strike="noStrike">
                          <a:solidFill>
                            <a:srgbClr val="000000"/>
                          </a:solidFill>
                          <a:effectLst/>
                          <a:latin typeface="Calibri"/>
                        </a:rPr>
                        <a:t>30273</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1" i="0" u="none" strike="noStrike">
                          <a:solidFill>
                            <a:srgbClr val="000000"/>
                          </a:solidFill>
                          <a:effectLst/>
                          <a:latin typeface="Calibri"/>
                        </a:rPr>
                        <a:t>78.6</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1" i="0" u="none" strike="noStrike">
                          <a:solidFill>
                            <a:srgbClr val="000000"/>
                          </a:solidFill>
                          <a:effectLst/>
                          <a:latin typeface="Calibri"/>
                        </a:rPr>
                        <a:t>8750</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1" i="0" u="none" strike="noStrike">
                          <a:solidFill>
                            <a:srgbClr val="000000"/>
                          </a:solidFill>
                          <a:effectLst/>
                          <a:latin typeface="Calibri"/>
                        </a:rPr>
                        <a:t>82.9</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1" i="0" u="none" strike="noStrike">
                          <a:solidFill>
                            <a:srgbClr val="000000"/>
                          </a:solidFill>
                          <a:effectLst/>
                          <a:latin typeface="Calibri"/>
                        </a:rPr>
                        <a:t>39023</a:t>
                      </a:r>
                    </a:p>
                  </a:txBody>
                  <a:tcPr marL="9525" marR="9525" marT="9525"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r" rtl="0" fontAlgn="ctr"/>
                      <a:r>
                        <a:rPr lang="es-AR" sz="1100" b="1" i="0" u="none" strike="noStrike" dirty="0">
                          <a:solidFill>
                            <a:srgbClr val="000000"/>
                          </a:solidFill>
                          <a:effectLst/>
                          <a:latin typeface="Calibri"/>
                        </a:rPr>
                        <a:t>79.6</a:t>
                      </a:r>
                    </a:p>
                  </a:txBody>
                  <a:tcPr marL="9525" marR="9525" marT="9525"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638784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1897" y="264147"/>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D</a:t>
            </a:r>
            <a:r>
              <a:rPr lang="es-AR" sz="2000" dirty="0" smtClean="0">
                <a:solidFill>
                  <a:srgbClr val="009DD1"/>
                </a:solidFill>
                <a:latin typeface="Gotham Condensed Medium"/>
                <a:cs typeface="Gotham Condensed Medium"/>
              </a:rPr>
              <a:t>esempeño </a:t>
            </a:r>
            <a:r>
              <a:rPr lang="es-AR" sz="2000" dirty="0">
                <a:solidFill>
                  <a:srgbClr val="009DD1"/>
                </a:solidFill>
                <a:latin typeface="Gotham Condensed Medium"/>
                <a:cs typeface="Gotham Condensed Medium"/>
              </a:rPr>
              <a:t>(%) en Ciencias Naturales según Sector de </a:t>
            </a:r>
            <a:r>
              <a:rPr lang="es-AR" sz="2000" dirty="0" smtClean="0">
                <a:solidFill>
                  <a:srgbClr val="009DD1"/>
                </a:solidFill>
                <a:latin typeface="Gotham Condensed Medium"/>
                <a:cs typeface="Gotham Condensed Medium"/>
              </a:rPr>
              <a:t>Gestión-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t>
            </a:r>
            <a:r>
              <a:rPr lang="es-AR" sz="2000" dirty="0" smtClean="0">
                <a:solidFill>
                  <a:srgbClr val="009DD1"/>
                </a:solidFill>
                <a:latin typeface="Gotham Condensed Medium"/>
                <a:cs typeface="Gotham Condensed Medium"/>
              </a:rPr>
              <a:t>año</a:t>
            </a:r>
            <a:endParaRPr lang="es-AR" sz="2000" dirty="0">
              <a:solidFill>
                <a:srgbClr val="009DD1"/>
              </a:solidFill>
              <a:latin typeface="Gotham Condensed Medium"/>
              <a:cs typeface="Gotham Condensed Medium"/>
            </a:endParaRP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20</a:t>
            </a:fld>
            <a:endParaRPr lang="es-ES"/>
          </a:p>
        </p:txBody>
      </p:sp>
      <p:graphicFrame>
        <p:nvGraphicFramePr>
          <p:cNvPr id="7" name="3 Gráfico"/>
          <p:cNvGraphicFramePr>
            <a:graphicFrameLocks/>
          </p:cNvGraphicFramePr>
          <p:nvPr/>
        </p:nvGraphicFramePr>
        <p:xfrm>
          <a:off x="768402" y="1094131"/>
          <a:ext cx="7607196" cy="4669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13104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2642" y="266425"/>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Ciencias Sociales según Sector de Gestión </a:t>
            </a:r>
            <a:r>
              <a:rPr lang="es-AR" sz="2000" dirty="0" smtClean="0">
                <a:solidFill>
                  <a:srgbClr val="009DD1"/>
                </a:solidFill>
                <a:latin typeface="Gotham Condensed Medium"/>
                <a:cs typeface="Gotham Condensed Medium"/>
              </a:rPr>
              <a:t>-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año</a:t>
            </a: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21</a:t>
            </a:fld>
            <a:endParaRPr lang="es-ES"/>
          </a:p>
        </p:txBody>
      </p:sp>
      <p:graphicFrame>
        <p:nvGraphicFramePr>
          <p:cNvPr id="8" name="3 Gráfico"/>
          <p:cNvGraphicFramePr>
            <a:graphicFrameLocks/>
          </p:cNvGraphicFramePr>
          <p:nvPr/>
        </p:nvGraphicFramePr>
        <p:xfrm>
          <a:off x="768402" y="1094131"/>
          <a:ext cx="7607196" cy="4669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05318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09869" y="266132"/>
            <a:ext cx="8627739" cy="386554"/>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Lengua según Sector de G</a:t>
            </a:r>
            <a:r>
              <a:rPr lang="es-AR" sz="2000" dirty="0" smtClean="0">
                <a:solidFill>
                  <a:srgbClr val="009DD1"/>
                </a:solidFill>
                <a:latin typeface="Gotham Condensed Medium"/>
                <a:cs typeface="Gotham Condensed Medium"/>
              </a:rPr>
              <a:t>estión </a:t>
            </a:r>
            <a:r>
              <a:rPr lang="es-AR" sz="2000" dirty="0">
                <a:solidFill>
                  <a:srgbClr val="009DD1"/>
                </a:solidFill>
                <a:latin typeface="Gotham Condensed Medium"/>
                <a:cs typeface="Gotham Condensed Medium"/>
              </a:rPr>
              <a:t>- </a:t>
            </a:r>
            <a:r>
              <a:rPr lang="es-ES_tradnl" sz="2000" dirty="0">
                <a:solidFill>
                  <a:srgbClr val="009DD1"/>
                </a:solidFill>
                <a:latin typeface="Gotham Condensed Medium"/>
                <a:cs typeface="Gotham Condensed Medium"/>
              </a:rPr>
              <a:t>Primaria </a:t>
            </a:r>
            <a:r>
              <a:rPr lang="es-ES_tradnl" sz="2000" dirty="0" smtClean="0">
                <a:solidFill>
                  <a:srgbClr val="009DD1"/>
                </a:solidFill>
                <a:latin typeface="Gotham Condensed Medium"/>
                <a:cs typeface="Gotham Condensed Medium"/>
              </a:rPr>
              <a:t>6º </a:t>
            </a:r>
            <a:r>
              <a:rPr lang="es-ES_tradnl" sz="2000" dirty="0">
                <a:solidFill>
                  <a:srgbClr val="009DD1"/>
                </a:solidFill>
                <a:latin typeface="Gotham Condensed Medium"/>
                <a:cs typeface="Gotham Condensed Medium"/>
              </a:rPr>
              <a:t>grado</a:t>
            </a:r>
            <a:endParaRPr lang="es-AR" sz="2000" dirty="0">
              <a:solidFill>
                <a:srgbClr val="009DD1"/>
              </a:solidFill>
              <a:latin typeface="Gotham Condensed Medium"/>
              <a:cs typeface="Gotham Condensed Medium"/>
            </a:endParaRP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22</a:t>
            </a:fld>
            <a:endParaRPr lang="es-ES"/>
          </a:p>
        </p:txBody>
      </p:sp>
      <p:graphicFrame>
        <p:nvGraphicFramePr>
          <p:cNvPr id="7" name="3 Gráfico"/>
          <p:cNvGraphicFramePr>
            <a:graphicFrameLocks/>
          </p:cNvGraphicFramePr>
          <p:nvPr/>
        </p:nvGraphicFramePr>
        <p:xfrm>
          <a:off x="768402" y="1094131"/>
          <a:ext cx="7607196" cy="4669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34943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6261" y="263639"/>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Matemática según Sector de Gestión </a:t>
            </a:r>
            <a:r>
              <a:rPr lang="es-AR" sz="2000" dirty="0" smtClean="0">
                <a:solidFill>
                  <a:srgbClr val="009DD1"/>
                </a:solidFill>
                <a:latin typeface="Gotham Condensed Medium"/>
                <a:cs typeface="Gotham Condensed Medium"/>
              </a:rPr>
              <a:t>- </a:t>
            </a:r>
            <a:r>
              <a:rPr lang="es-ES_tradnl" sz="2000" dirty="0">
                <a:solidFill>
                  <a:srgbClr val="009DD1"/>
                </a:solidFill>
                <a:latin typeface="Gotham Condensed Medium"/>
                <a:cs typeface="Gotham Condensed Medium"/>
              </a:rPr>
              <a:t>Primaria 6º </a:t>
            </a:r>
            <a:r>
              <a:rPr lang="es-ES_tradnl" sz="2000" dirty="0" smtClean="0">
                <a:solidFill>
                  <a:srgbClr val="009DD1"/>
                </a:solidFill>
                <a:latin typeface="Gotham Condensed Medium"/>
                <a:cs typeface="Gotham Condensed Medium"/>
              </a:rPr>
              <a:t>grado</a:t>
            </a:r>
            <a:endParaRPr lang="es-AR" sz="2000" dirty="0">
              <a:solidFill>
                <a:srgbClr val="009DD1"/>
              </a:solidFill>
              <a:latin typeface="Gotham Condensed Medium"/>
              <a:cs typeface="Gotham Condensed Medium"/>
            </a:endParaRP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23</a:t>
            </a:fld>
            <a:endParaRPr lang="es-ES"/>
          </a:p>
        </p:txBody>
      </p:sp>
      <p:graphicFrame>
        <p:nvGraphicFramePr>
          <p:cNvPr id="7" name="3 Gráfico"/>
          <p:cNvGraphicFramePr>
            <a:graphicFrameLocks/>
          </p:cNvGraphicFramePr>
          <p:nvPr/>
        </p:nvGraphicFramePr>
        <p:xfrm>
          <a:off x="768402" y="1094131"/>
          <a:ext cx="7607196" cy="4669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43331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11875"/>
            <a:ext cx="9144000" cy="5646125"/>
          </a:xfrm>
          <a:prstGeom prst="rect">
            <a:avLst/>
          </a:prstGeom>
          <a:solidFill>
            <a:srgbClr val="009DD1"/>
          </a:solidFill>
          <a:ln>
            <a:solidFill>
              <a:srgbClr val="00A0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3890"/>
            <a:ext cx="9144000" cy="1102081"/>
          </a:xfrm>
          <a:prstGeom prst="rect">
            <a:avLst/>
          </a:prstGeom>
        </p:spPr>
      </p:pic>
      <p:sp>
        <p:nvSpPr>
          <p:cNvPr id="6" name="TextBox 6"/>
          <p:cNvSpPr txBox="1"/>
          <p:nvPr/>
        </p:nvSpPr>
        <p:spPr>
          <a:xfrm>
            <a:off x="300464" y="2082032"/>
            <a:ext cx="8284454" cy="1815882"/>
          </a:xfrm>
          <a:prstGeom prst="rect">
            <a:avLst/>
          </a:prstGeom>
          <a:noFill/>
        </p:spPr>
        <p:txBody>
          <a:bodyPr wrap="square" rtlCol="0">
            <a:spAutoFit/>
          </a:bodyPr>
          <a:lstStyle/>
          <a:p>
            <a:pPr>
              <a:lnSpc>
                <a:spcPct val="80000"/>
              </a:lnSpc>
              <a:spcBef>
                <a:spcPts val="1800"/>
              </a:spcBef>
            </a:pPr>
            <a:r>
              <a:rPr lang="es-AR" sz="7000" dirty="0" smtClean="0">
                <a:solidFill>
                  <a:schemeClr val="bg1"/>
                </a:solidFill>
                <a:latin typeface="Gotham Condensed Medium"/>
                <a:cs typeface="Gotham Condensed Medium"/>
              </a:rPr>
              <a:t>Opinión de estudiantes en torno a la asistencia</a:t>
            </a:r>
            <a:endParaRPr lang="es-AR" sz="7000" dirty="0">
              <a:solidFill>
                <a:schemeClr val="bg1"/>
              </a:solidFill>
              <a:latin typeface="Gotham Condensed Medium"/>
              <a:cs typeface="Gotham Condensed Medium"/>
            </a:endParaRPr>
          </a:p>
        </p:txBody>
      </p:sp>
    </p:spTree>
    <p:extLst>
      <p:ext uri="{BB962C8B-B14F-4D97-AF65-F5344CB8AC3E}">
        <p14:creationId xmlns:p14="http://schemas.microsoft.com/office/powerpoint/2010/main" xmlns="" val="2153481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233915" y="390348"/>
            <a:ext cx="8888819" cy="438582"/>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400" dirty="0" smtClean="0">
                <a:solidFill>
                  <a:srgbClr val="009DD1"/>
                </a:solidFill>
                <a:latin typeface="Gotham Condensed Medium"/>
                <a:cs typeface="Gotham Condensed Medium"/>
              </a:rPr>
              <a:t>Inasistencias declaradas por los Alumnos – Comparación Primaria 6° año/Secundaria 5°/6° año</a:t>
            </a:r>
            <a:endParaRPr lang="es-AR" sz="2400" dirty="0" smtClean="0">
              <a:solidFill>
                <a:prstClr val="black"/>
              </a:solidFill>
            </a:endParaRPr>
          </a:p>
        </p:txBody>
      </p:sp>
      <p:sp>
        <p:nvSpPr>
          <p:cNvPr id="6" name="Marcador de número de diapositiva 5"/>
          <p:cNvSpPr>
            <a:spLocks noGrp="1"/>
          </p:cNvSpPr>
          <p:nvPr>
            <p:ph type="sldNum" sz="quarter" idx="12"/>
          </p:nvPr>
        </p:nvSpPr>
        <p:spPr/>
        <p:txBody>
          <a:bodyPr/>
          <a:lstStyle/>
          <a:p>
            <a:fld id="{A69369F0-BB74-D946-A12A-35A5CCCC6C14}" type="slidenum">
              <a:rPr lang="es-ES" smtClean="0">
                <a:solidFill>
                  <a:prstClr val="black">
                    <a:tint val="75000"/>
                  </a:prstClr>
                </a:solidFill>
              </a:rPr>
              <a:pPr/>
              <a:t>25</a:t>
            </a:fld>
            <a:endParaRPr lang="es-ES">
              <a:solidFill>
                <a:prstClr val="black">
                  <a:tint val="75000"/>
                </a:prstClr>
              </a:solidFill>
            </a:endParaRPr>
          </a:p>
        </p:txBody>
      </p:sp>
      <p:graphicFrame>
        <p:nvGraphicFramePr>
          <p:cNvPr id="2" name="1 Gráfico"/>
          <p:cNvGraphicFramePr/>
          <p:nvPr>
            <p:extLst>
              <p:ext uri="{D42A27DB-BD31-4B8C-83A1-F6EECF244321}">
                <p14:modId xmlns:p14="http://schemas.microsoft.com/office/powerpoint/2010/main" xmlns="" val="3378344635"/>
              </p:ext>
            </p:extLst>
          </p:nvPr>
        </p:nvGraphicFramePr>
        <p:xfrm>
          <a:off x="1524000" y="1974274"/>
          <a:ext cx="6096000" cy="3486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85588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11875"/>
            <a:ext cx="9144000" cy="5646125"/>
          </a:xfrm>
          <a:prstGeom prst="rect">
            <a:avLst/>
          </a:prstGeom>
          <a:solidFill>
            <a:srgbClr val="009DD1"/>
          </a:solidFill>
          <a:ln>
            <a:solidFill>
              <a:srgbClr val="00A0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3890"/>
            <a:ext cx="9144000" cy="1102081"/>
          </a:xfrm>
          <a:prstGeom prst="rect">
            <a:avLst/>
          </a:prstGeom>
        </p:spPr>
      </p:pic>
      <p:sp>
        <p:nvSpPr>
          <p:cNvPr id="6" name="TextBox 6"/>
          <p:cNvSpPr txBox="1"/>
          <p:nvPr/>
        </p:nvSpPr>
        <p:spPr>
          <a:xfrm>
            <a:off x="429773" y="1684868"/>
            <a:ext cx="8284454" cy="1815882"/>
          </a:xfrm>
          <a:prstGeom prst="rect">
            <a:avLst/>
          </a:prstGeom>
          <a:noFill/>
        </p:spPr>
        <p:txBody>
          <a:bodyPr wrap="square" rtlCol="0">
            <a:spAutoFit/>
          </a:bodyPr>
          <a:lstStyle/>
          <a:p>
            <a:pPr>
              <a:lnSpc>
                <a:spcPct val="80000"/>
              </a:lnSpc>
              <a:spcBef>
                <a:spcPts val="1800"/>
              </a:spcBef>
            </a:pPr>
            <a:r>
              <a:rPr lang="es-AR" sz="7000" dirty="0" smtClean="0">
                <a:solidFill>
                  <a:schemeClr val="bg1"/>
                </a:solidFill>
                <a:latin typeface="Gotham Condensed Medium"/>
                <a:cs typeface="Gotham Condensed Medium"/>
              </a:rPr>
              <a:t>Nivel de Desempeño por Asistencia a Nivel Inicial</a:t>
            </a:r>
            <a:endParaRPr lang="es-AR" sz="6000" dirty="0">
              <a:solidFill>
                <a:schemeClr val="bg1"/>
              </a:solidFill>
              <a:latin typeface="Gotham Condensed Medium"/>
              <a:cs typeface="Gotham Condensed Medium"/>
            </a:endParaRPr>
          </a:p>
        </p:txBody>
      </p:sp>
    </p:spTree>
    <p:extLst>
      <p:ext uri="{BB962C8B-B14F-4D97-AF65-F5344CB8AC3E}">
        <p14:creationId xmlns:p14="http://schemas.microsoft.com/office/powerpoint/2010/main" xmlns="" val="380775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6261" y="268896"/>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Lengua según </a:t>
            </a:r>
            <a:r>
              <a:rPr lang="es-AR" sz="2000" dirty="0" smtClean="0">
                <a:solidFill>
                  <a:srgbClr val="009DD1"/>
                </a:solidFill>
                <a:latin typeface="Gotham Condensed Medium"/>
                <a:cs typeface="Gotham Condensed Medium"/>
              </a:rPr>
              <a:t>asistencia </a:t>
            </a:r>
            <a:r>
              <a:rPr lang="es-AR" sz="2000" dirty="0">
                <a:solidFill>
                  <a:srgbClr val="009DD1"/>
                </a:solidFill>
                <a:latin typeface="Gotham Condensed Medium"/>
                <a:cs typeface="Gotham Condensed Medium"/>
              </a:rPr>
              <a:t>al Nivel Inicial  -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año </a:t>
            </a: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27</a:t>
            </a:fld>
            <a:endParaRPr lang="es-ES"/>
          </a:p>
        </p:txBody>
      </p:sp>
      <p:graphicFrame>
        <p:nvGraphicFramePr>
          <p:cNvPr id="9" name="3 Gráfico"/>
          <p:cNvGraphicFramePr>
            <a:graphicFrameLocks/>
          </p:cNvGraphicFramePr>
          <p:nvPr/>
        </p:nvGraphicFramePr>
        <p:xfrm>
          <a:off x="1143494" y="1564574"/>
          <a:ext cx="6857012" cy="37288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36297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0701" y="263935"/>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Matemática según Asistencia al Nivel Inicial  -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año </a:t>
            </a: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28</a:t>
            </a:fld>
            <a:endParaRPr lang="es-ES"/>
          </a:p>
        </p:txBody>
      </p:sp>
      <p:graphicFrame>
        <p:nvGraphicFramePr>
          <p:cNvPr id="9" name="3 Gráfico"/>
          <p:cNvGraphicFramePr>
            <a:graphicFrameLocks/>
          </p:cNvGraphicFramePr>
          <p:nvPr/>
        </p:nvGraphicFramePr>
        <p:xfrm>
          <a:off x="1143494" y="1564574"/>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65479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A69369F0-BB74-D946-A12A-35A5CCCC6C14}" type="slidenum">
              <a:rPr lang="es-ES" smtClean="0">
                <a:solidFill>
                  <a:prstClr val="black">
                    <a:tint val="75000"/>
                  </a:prstClr>
                </a:solidFill>
              </a:rPr>
              <a:pPr/>
              <a:t>29</a:t>
            </a:fld>
            <a:endParaRPr lang="es-ES" dirty="0">
              <a:solidFill>
                <a:prstClr val="black">
                  <a:tint val="75000"/>
                </a:prstClr>
              </a:solidFill>
            </a:endParaRPr>
          </a:p>
        </p:txBody>
      </p:sp>
      <p:sp>
        <p:nvSpPr>
          <p:cNvPr id="5" name="TextBox 6"/>
          <p:cNvSpPr txBox="1"/>
          <p:nvPr/>
        </p:nvSpPr>
        <p:spPr>
          <a:xfrm>
            <a:off x="510445" y="261859"/>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pPr>
              <a:defRPr/>
            </a:pPr>
            <a:r>
              <a:rPr lang="es-AR" sz="2000" dirty="0">
                <a:solidFill>
                  <a:srgbClr val="009DD1"/>
                </a:solidFill>
                <a:latin typeface="Gotham Condensed Medium"/>
                <a:ea typeface="+mj-ea"/>
                <a:cs typeface="Gotham Condensed Medium"/>
              </a:rPr>
              <a:t>Nivel de Desempeño (%) en Ciencias Naturales según Asistencia al Nivel Inicial  - </a:t>
            </a:r>
            <a:r>
              <a:rPr lang="es-ES_tradnl" sz="2000" dirty="0">
                <a:solidFill>
                  <a:srgbClr val="009DD1"/>
                </a:solidFill>
                <a:latin typeface="Gotham Condensed Medium"/>
                <a:ea typeface="+mj-ea"/>
                <a:cs typeface="Gotham Condensed Medium"/>
              </a:rPr>
              <a:t>Secundaria </a:t>
            </a:r>
            <a:r>
              <a:rPr lang="es-AR" sz="2000" dirty="0" smtClean="0">
                <a:solidFill>
                  <a:srgbClr val="009DD1"/>
                </a:solidFill>
                <a:latin typeface="Gotham Condensed Medium"/>
                <a:ea typeface="+mj-ea"/>
                <a:cs typeface="Gotham Condensed Medium"/>
              </a:rPr>
              <a:t>5º/6º </a:t>
            </a:r>
            <a:r>
              <a:rPr lang="es-AR" sz="2000" dirty="0">
                <a:solidFill>
                  <a:srgbClr val="009DD1"/>
                </a:solidFill>
                <a:latin typeface="Gotham Condensed Medium"/>
                <a:ea typeface="+mj-ea"/>
                <a:cs typeface="Gotham Condensed Medium"/>
              </a:rPr>
              <a:t>Año  </a:t>
            </a:r>
          </a:p>
        </p:txBody>
      </p:sp>
      <p:graphicFrame>
        <p:nvGraphicFramePr>
          <p:cNvPr id="8" name="3 Gráfico"/>
          <p:cNvGraphicFramePr>
            <a:graphicFrameLocks/>
          </p:cNvGraphicFramePr>
          <p:nvPr/>
        </p:nvGraphicFramePr>
        <p:xfrm>
          <a:off x="1143494" y="1564574"/>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15031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A69369F0-BB74-D946-A12A-35A5CCCC6C14}" type="slidenum">
              <a:rPr lang="es-ES" smtClean="0"/>
              <a:pPr/>
              <a:t>3</a:t>
            </a:fld>
            <a:endParaRPr lang="es-ES"/>
          </a:p>
        </p:txBody>
      </p:sp>
      <p:sp>
        <p:nvSpPr>
          <p:cNvPr id="5" name="Rectangle 1"/>
          <p:cNvSpPr>
            <a:spLocks noChangeArrowheads="1"/>
          </p:cNvSpPr>
          <p:nvPr/>
        </p:nvSpPr>
        <p:spPr bwMode="auto">
          <a:xfrm>
            <a:off x="793920" y="579695"/>
            <a:ext cx="7207593" cy="623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s-ES" altLang="es-ES" dirty="0">
                <a:latin typeface="Gotham XNarrow Medium" charset="0"/>
                <a:ea typeface="Gotham XNarrow Medium" charset="0"/>
                <a:cs typeface="Gotham XNarrow Medium" charset="0"/>
              </a:rPr>
              <a:t>Cuadro 3</a:t>
            </a:r>
            <a:r>
              <a:rPr lang="es-ES" altLang="es-ES" dirty="0" smtClean="0">
                <a:latin typeface="Gotham XNarrow Medium" charset="0"/>
                <a:ea typeface="Gotham XNarrow Medium" charset="0"/>
                <a:cs typeface="Gotham XNarrow Medium" charset="0"/>
              </a:rPr>
              <a:t>: </a:t>
            </a:r>
            <a:r>
              <a:rPr lang="es-ES" altLang="es-ES" dirty="0">
                <a:latin typeface="Gotham XNarrow Medium" charset="0"/>
                <a:ea typeface="Gotham XNarrow Medium" charset="0"/>
                <a:cs typeface="Gotham XNarrow Medium" charset="0"/>
              </a:rPr>
              <a:t>Tasa de participación de escuelas y de respondientes por año y </a:t>
            </a:r>
            <a:r>
              <a:rPr lang="es-ES" altLang="es-ES" dirty="0" smtClean="0">
                <a:latin typeface="Gotham XNarrow Medium" charset="0"/>
                <a:ea typeface="Gotham XNarrow Medium" charset="0"/>
                <a:cs typeface="Gotham XNarrow Medium" charset="0"/>
              </a:rPr>
              <a:t>sector. Todas las jurisdicciones. 5to/6to año</a:t>
            </a:r>
            <a:endParaRPr lang="es-ES" altLang="es-ES" dirty="0">
              <a:latin typeface="Gotham XNarrow Medium" charset="0"/>
              <a:ea typeface="Gotham XNarrow Medium" charset="0"/>
              <a:cs typeface="Gotham XNarrow Medium" charset="0"/>
            </a:endParaRPr>
          </a:p>
        </p:txBody>
      </p:sp>
      <p:graphicFrame>
        <p:nvGraphicFramePr>
          <p:cNvPr id="9" name="Tabla 2"/>
          <p:cNvGraphicFramePr>
            <a:graphicFrameLocks noGrp="1"/>
          </p:cNvGraphicFramePr>
          <p:nvPr>
            <p:extLst/>
          </p:nvPr>
        </p:nvGraphicFramePr>
        <p:xfrm>
          <a:off x="367933" y="5883524"/>
          <a:ext cx="8285023" cy="314325"/>
        </p:xfrm>
        <a:graphic>
          <a:graphicData uri="http://schemas.openxmlformats.org/drawingml/2006/table">
            <a:tbl>
              <a:tblPr/>
              <a:tblGrid>
                <a:gridCol w="3623002">
                  <a:extLst>
                    <a:ext uri="{9D8B030D-6E8A-4147-A177-3AD203B41FA5}">
                      <a16:colId xmlns:a16="http://schemas.microsoft.com/office/drawing/2014/main" xmlns="" val="20000"/>
                    </a:ext>
                  </a:extLst>
                </a:gridCol>
                <a:gridCol w="786037">
                  <a:extLst>
                    <a:ext uri="{9D8B030D-6E8A-4147-A177-3AD203B41FA5}">
                      <a16:colId xmlns:a16="http://schemas.microsoft.com/office/drawing/2014/main" xmlns="" val="20001"/>
                    </a:ext>
                  </a:extLst>
                </a:gridCol>
                <a:gridCol w="3875984">
                  <a:extLst>
                    <a:ext uri="{9D8B030D-6E8A-4147-A177-3AD203B41FA5}">
                      <a16:colId xmlns:a16="http://schemas.microsoft.com/office/drawing/2014/main" xmlns="" val="20002"/>
                    </a:ext>
                  </a:extLst>
                </a:gridCol>
              </a:tblGrid>
              <a:tr h="142875">
                <a:tc rowSpan="2">
                  <a:txBody>
                    <a:bodyPr/>
                    <a:lstStyle/>
                    <a:p>
                      <a:pPr algn="l" fontAlgn="b"/>
                      <a:r>
                        <a:rPr lang="es-ES" sz="1000" b="0" i="0" u="none" strike="noStrike" dirty="0">
                          <a:solidFill>
                            <a:srgbClr val="000000"/>
                          </a:solidFill>
                          <a:effectLst/>
                          <a:latin typeface="Calibri" charset="0"/>
                        </a:rPr>
                        <a:t>* Escuela participante: Al menos un estudiante respondió el 50% o más de alguna evaluación.</a:t>
                      </a:r>
                    </a:p>
                  </a:txBody>
                  <a:tcPr marL="9525" marR="9525" marT="9525" marB="0" anchor="b">
                    <a:lnL>
                      <a:noFill/>
                    </a:lnL>
                    <a:lnR>
                      <a:noFill/>
                    </a:lnR>
                    <a:lnT>
                      <a:noFill/>
                    </a:lnT>
                    <a:lnB>
                      <a:noFill/>
                    </a:lnB>
                  </a:tcPr>
                </a:tc>
                <a:tc>
                  <a:txBody>
                    <a:bodyPr/>
                    <a:lstStyle/>
                    <a:p>
                      <a:pPr algn="l" fontAlgn="b"/>
                      <a:endParaRPr lang="es-ES" sz="800" b="0" i="0" u="none" strike="noStrike" dirty="0">
                        <a:solidFill>
                          <a:srgbClr val="000000"/>
                        </a:solidFill>
                        <a:effectLst/>
                        <a:latin typeface="Calibri" charset="0"/>
                      </a:endParaRPr>
                    </a:p>
                  </a:txBody>
                  <a:tcPr marL="9525" marR="9525" marT="9525" marB="0" anchor="b">
                    <a:lnL>
                      <a:noFill/>
                    </a:lnL>
                    <a:lnR>
                      <a:noFill/>
                    </a:lnR>
                    <a:lnT>
                      <a:noFill/>
                    </a:lnT>
                    <a:lnB>
                      <a:noFill/>
                    </a:lnB>
                  </a:tcPr>
                </a:tc>
                <a:tc rowSpan="2">
                  <a:txBody>
                    <a:bodyPr/>
                    <a:lstStyle/>
                    <a:p>
                      <a:pPr algn="l" fontAlgn="b"/>
                      <a:r>
                        <a:rPr lang="es-ES" sz="1000" b="0" i="0" u="none" strike="noStrike" dirty="0">
                          <a:solidFill>
                            <a:srgbClr val="000000"/>
                          </a:solidFill>
                          <a:effectLst/>
                          <a:latin typeface="Calibri" charset="0"/>
                        </a:rPr>
                        <a:t>** Alumno respondiente: Alumno que respondió el 50% o más de alguna evaluación</a:t>
                      </a:r>
                      <a:r>
                        <a:rPr lang="es-ES" sz="1000" b="0" i="0" u="none" strike="noStrike" dirty="0" smtClean="0">
                          <a:solidFill>
                            <a:srgbClr val="000000"/>
                          </a:solidFill>
                          <a:effectLst/>
                          <a:latin typeface="Calibri" charset="0"/>
                        </a:rPr>
                        <a:t>.</a:t>
                      </a:r>
                    </a:p>
                  </a:txBody>
                  <a:tcPr marL="9525" marR="9525" marT="9525" marB="0" anchor="b">
                    <a:lnL>
                      <a:noFill/>
                    </a:lnL>
                    <a:lnR>
                      <a:noFill/>
                    </a:lnR>
                    <a:lnT>
                      <a:noFill/>
                    </a:lnT>
                    <a:lnB>
                      <a:noFill/>
                    </a:lnB>
                  </a:tcPr>
                </a:tc>
                <a:extLst>
                  <a:ext uri="{0D108BD9-81ED-4DB2-BD59-A6C34878D82A}">
                    <a16:rowId xmlns:a16="http://schemas.microsoft.com/office/drawing/2014/main" xmlns="" val="10000"/>
                  </a:ext>
                </a:extLst>
              </a:tr>
              <a:tr h="142875">
                <a:tc vMerge="1">
                  <a:txBody>
                    <a:bodyPr/>
                    <a:lstStyle/>
                    <a:p>
                      <a:endParaRPr lang="es-ES"/>
                    </a:p>
                  </a:txBody>
                  <a:tcPr/>
                </a:tc>
                <a:tc>
                  <a:txBody>
                    <a:bodyPr/>
                    <a:lstStyle/>
                    <a:p>
                      <a:pPr algn="l" fontAlgn="b"/>
                      <a:endParaRPr lang="es-ES" sz="1000" b="0" i="0" u="none" strike="noStrike" dirty="0">
                        <a:solidFill>
                          <a:srgbClr val="000000"/>
                        </a:solidFill>
                        <a:effectLst/>
                        <a:latin typeface="Calibri" charset="0"/>
                      </a:endParaRPr>
                    </a:p>
                  </a:txBody>
                  <a:tcPr marL="9525" marR="9525" marT="9525" marB="0" anchor="b">
                    <a:lnL>
                      <a:noFill/>
                    </a:lnL>
                    <a:lnR>
                      <a:noFill/>
                    </a:lnR>
                    <a:lnT>
                      <a:noFill/>
                    </a:lnT>
                    <a:lnB>
                      <a:noFill/>
                    </a:lnB>
                  </a:tcPr>
                </a:tc>
                <a:tc vMerge="1">
                  <a:txBody>
                    <a:bodyPr/>
                    <a:lstStyle/>
                    <a:p>
                      <a:endParaRPr lang="es-ES"/>
                    </a:p>
                  </a:txBody>
                  <a:tcPr/>
                </a:tc>
                <a:extLst>
                  <a:ext uri="{0D108BD9-81ED-4DB2-BD59-A6C34878D82A}">
                    <a16:rowId xmlns:a16="http://schemas.microsoft.com/office/drawing/2014/main" xmlns="" val="10001"/>
                  </a:ext>
                </a:extLst>
              </a:tr>
            </a:tbl>
          </a:graphicData>
        </a:graphic>
      </p:graphicFrame>
      <p:graphicFrame>
        <p:nvGraphicFramePr>
          <p:cNvPr id="3" name="Tabla 2"/>
          <p:cNvGraphicFramePr>
            <a:graphicFrameLocks noGrp="1"/>
          </p:cNvGraphicFramePr>
          <p:nvPr/>
        </p:nvGraphicFramePr>
        <p:xfrm>
          <a:off x="1113117" y="1307784"/>
          <a:ext cx="6794653" cy="4470898"/>
        </p:xfrm>
        <a:graphic>
          <a:graphicData uri="http://schemas.openxmlformats.org/drawingml/2006/table">
            <a:tbl>
              <a:tblPr>
                <a:tableStyleId>{5C22544A-7EE6-4342-B048-85BDC9FD1C3A}</a:tableStyleId>
              </a:tblPr>
              <a:tblGrid>
                <a:gridCol w="1376989">
                  <a:extLst>
                    <a:ext uri="{9D8B030D-6E8A-4147-A177-3AD203B41FA5}">
                      <a16:colId xmlns:a16="http://schemas.microsoft.com/office/drawing/2014/main" xmlns="" val="3797211892"/>
                    </a:ext>
                  </a:extLst>
                </a:gridCol>
                <a:gridCol w="451472">
                  <a:extLst>
                    <a:ext uri="{9D8B030D-6E8A-4147-A177-3AD203B41FA5}">
                      <a16:colId xmlns:a16="http://schemas.microsoft.com/office/drawing/2014/main" xmlns="" val="1479371999"/>
                    </a:ext>
                  </a:extLst>
                </a:gridCol>
                <a:gridCol w="451472">
                  <a:extLst>
                    <a:ext uri="{9D8B030D-6E8A-4147-A177-3AD203B41FA5}">
                      <a16:colId xmlns:a16="http://schemas.microsoft.com/office/drawing/2014/main" xmlns="" val="420538299"/>
                    </a:ext>
                  </a:extLst>
                </a:gridCol>
                <a:gridCol w="451472">
                  <a:extLst>
                    <a:ext uri="{9D8B030D-6E8A-4147-A177-3AD203B41FA5}">
                      <a16:colId xmlns:a16="http://schemas.microsoft.com/office/drawing/2014/main" xmlns="" val="651614187"/>
                    </a:ext>
                  </a:extLst>
                </a:gridCol>
                <a:gridCol w="451472">
                  <a:extLst>
                    <a:ext uri="{9D8B030D-6E8A-4147-A177-3AD203B41FA5}">
                      <a16:colId xmlns:a16="http://schemas.microsoft.com/office/drawing/2014/main" xmlns="" val="3257180880"/>
                    </a:ext>
                  </a:extLst>
                </a:gridCol>
                <a:gridCol w="451472">
                  <a:extLst>
                    <a:ext uri="{9D8B030D-6E8A-4147-A177-3AD203B41FA5}">
                      <a16:colId xmlns:a16="http://schemas.microsoft.com/office/drawing/2014/main" xmlns="" val="3053324552"/>
                    </a:ext>
                  </a:extLst>
                </a:gridCol>
                <a:gridCol w="451472">
                  <a:extLst>
                    <a:ext uri="{9D8B030D-6E8A-4147-A177-3AD203B41FA5}">
                      <a16:colId xmlns:a16="http://schemas.microsoft.com/office/drawing/2014/main" xmlns="" val="1345469853"/>
                    </a:ext>
                  </a:extLst>
                </a:gridCol>
                <a:gridCol w="451472">
                  <a:extLst>
                    <a:ext uri="{9D8B030D-6E8A-4147-A177-3AD203B41FA5}">
                      <a16:colId xmlns:a16="http://schemas.microsoft.com/office/drawing/2014/main" xmlns="" val="2761613666"/>
                    </a:ext>
                  </a:extLst>
                </a:gridCol>
                <a:gridCol w="451472">
                  <a:extLst>
                    <a:ext uri="{9D8B030D-6E8A-4147-A177-3AD203B41FA5}">
                      <a16:colId xmlns:a16="http://schemas.microsoft.com/office/drawing/2014/main" xmlns="" val="1698116175"/>
                    </a:ext>
                  </a:extLst>
                </a:gridCol>
                <a:gridCol w="451472">
                  <a:extLst>
                    <a:ext uri="{9D8B030D-6E8A-4147-A177-3AD203B41FA5}">
                      <a16:colId xmlns:a16="http://schemas.microsoft.com/office/drawing/2014/main" xmlns="" val="3515924271"/>
                    </a:ext>
                  </a:extLst>
                </a:gridCol>
                <a:gridCol w="451472">
                  <a:extLst>
                    <a:ext uri="{9D8B030D-6E8A-4147-A177-3AD203B41FA5}">
                      <a16:colId xmlns:a16="http://schemas.microsoft.com/office/drawing/2014/main" xmlns="" val="907522079"/>
                    </a:ext>
                  </a:extLst>
                </a:gridCol>
                <a:gridCol w="451472">
                  <a:extLst>
                    <a:ext uri="{9D8B030D-6E8A-4147-A177-3AD203B41FA5}">
                      <a16:colId xmlns:a16="http://schemas.microsoft.com/office/drawing/2014/main" xmlns="" val="2203889468"/>
                    </a:ext>
                  </a:extLst>
                </a:gridCol>
                <a:gridCol w="451472">
                  <a:extLst>
                    <a:ext uri="{9D8B030D-6E8A-4147-A177-3AD203B41FA5}">
                      <a16:colId xmlns:a16="http://schemas.microsoft.com/office/drawing/2014/main" xmlns="" val="2318094357"/>
                    </a:ext>
                  </a:extLst>
                </a:gridCol>
              </a:tblGrid>
              <a:tr h="165511">
                <a:tc rowSpan="3">
                  <a:txBody>
                    <a:bodyPr/>
                    <a:lstStyle/>
                    <a:p>
                      <a:pPr algn="ctr" rtl="0" fontAlgn="ctr"/>
                      <a:r>
                        <a:rPr lang="es-AR" sz="900" u="none" strike="noStrike">
                          <a:effectLst/>
                        </a:rPr>
                        <a:t>Jurisdicción</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b"/>
                      <a:r>
                        <a:rPr lang="es-AR" sz="900" u="none" strike="noStrike">
                          <a:effectLst/>
                        </a:rPr>
                        <a:t> </a:t>
                      </a:r>
                      <a:endParaRPr lang="es-AR" sz="900" b="0" i="0" u="none" strike="noStrike">
                        <a:solidFill>
                          <a:srgbClr val="000000"/>
                        </a:solidFill>
                        <a:effectLst/>
                        <a:latin typeface="Calibri" panose="020F0502020204030204" pitchFamily="34" charset="0"/>
                      </a:endParaRPr>
                    </a:p>
                  </a:txBody>
                  <a:tcPr marL="7671" marR="7671" marT="7671" marB="0" anchor="b"/>
                </a:tc>
                <a:tc gridSpan="5">
                  <a:txBody>
                    <a:bodyPr/>
                    <a:lstStyle/>
                    <a:p>
                      <a:pPr algn="ctr" rtl="0" fontAlgn="ctr"/>
                      <a:r>
                        <a:rPr lang="es-AR" sz="900" u="none" strike="noStrike">
                          <a:effectLst/>
                        </a:rPr>
                        <a:t>Tasa de escuelas participantes*</a:t>
                      </a:r>
                      <a:endParaRPr lang="es-AR" sz="900" b="0" i="0" u="none" strike="noStrike">
                        <a:solidFill>
                          <a:srgbClr val="000000"/>
                        </a:solidFill>
                        <a:effectLst/>
                        <a:latin typeface="Calibri" panose="020F0502020204030204" pitchFamily="34" charset="0"/>
                      </a:endParaRPr>
                    </a:p>
                  </a:txBody>
                  <a:tcPr marL="7671" marR="7671" marT="7671" marB="0" anchor="ct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a:txBody>
                    <a:bodyPr/>
                    <a:lstStyle/>
                    <a:p>
                      <a:pPr algn="ctr" rtl="0" fontAlgn="ctr"/>
                      <a:r>
                        <a:rPr lang="es-AR" sz="900" u="none" strike="noStrike">
                          <a:effectLst/>
                        </a:rPr>
                        <a:t> </a:t>
                      </a:r>
                      <a:endParaRPr lang="es-AR" sz="900" b="0" i="0" u="none" strike="noStrike">
                        <a:solidFill>
                          <a:srgbClr val="000000"/>
                        </a:solidFill>
                        <a:effectLst/>
                        <a:latin typeface="Calibri" panose="020F0502020204030204" pitchFamily="34" charset="0"/>
                      </a:endParaRPr>
                    </a:p>
                  </a:txBody>
                  <a:tcPr marL="7671" marR="7671" marT="7671" marB="0" anchor="ctr"/>
                </a:tc>
                <a:tc gridSpan="5">
                  <a:txBody>
                    <a:bodyPr/>
                    <a:lstStyle/>
                    <a:p>
                      <a:pPr algn="ctr" rtl="0" fontAlgn="ctr"/>
                      <a:r>
                        <a:rPr lang="es-AR" sz="900" u="none" strike="noStrike">
                          <a:effectLst/>
                        </a:rPr>
                        <a:t>Tasa de alumnos respondientes**</a:t>
                      </a:r>
                      <a:endParaRPr lang="es-AR" sz="900" b="0" i="0" u="none" strike="noStrike">
                        <a:solidFill>
                          <a:srgbClr val="000000"/>
                        </a:solidFill>
                        <a:effectLst/>
                        <a:latin typeface="Calibri" panose="020F0502020204030204" pitchFamily="34" charset="0"/>
                      </a:endParaRPr>
                    </a:p>
                  </a:txBody>
                  <a:tcPr marL="7671" marR="7671" marT="7671" marB="0" anchor="ct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xmlns="" val="1606107490"/>
                  </a:ext>
                </a:extLst>
              </a:tr>
              <a:tr h="165511">
                <a:tc vMerge="1">
                  <a:txBody>
                    <a:bodyPr/>
                    <a:lstStyle/>
                    <a:p>
                      <a:endParaRPr lang="es-AR"/>
                    </a:p>
                  </a:txBody>
                  <a:tcPr/>
                </a:tc>
                <a:tc gridSpan="2">
                  <a:txBody>
                    <a:bodyPr/>
                    <a:lstStyle/>
                    <a:p>
                      <a:pPr algn="ctr" rtl="0" fontAlgn="b"/>
                      <a:r>
                        <a:rPr lang="es-AR" sz="900" u="none" strike="noStrike">
                          <a:effectLst/>
                        </a:rPr>
                        <a:t>Estatal</a:t>
                      </a:r>
                      <a:endParaRPr lang="es-AR" sz="900" b="0" i="0" u="none" strike="noStrike">
                        <a:solidFill>
                          <a:srgbClr val="000000"/>
                        </a:solidFill>
                        <a:effectLst/>
                        <a:latin typeface="Calibri" panose="020F0502020204030204" pitchFamily="34" charset="0"/>
                      </a:endParaRPr>
                    </a:p>
                  </a:txBody>
                  <a:tcPr marL="7671" marR="7671" marT="7671" marB="0" anchor="b"/>
                </a:tc>
                <a:tc hMerge="1">
                  <a:txBody>
                    <a:bodyPr/>
                    <a:lstStyle/>
                    <a:p>
                      <a:endParaRPr lang="es-AR"/>
                    </a:p>
                  </a:txBody>
                  <a:tcPr/>
                </a:tc>
                <a:tc gridSpan="2">
                  <a:txBody>
                    <a:bodyPr/>
                    <a:lstStyle/>
                    <a:p>
                      <a:pPr algn="ctr" rtl="0" fontAlgn="b"/>
                      <a:r>
                        <a:rPr lang="es-AR" sz="900" u="none" strike="noStrike">
                          <a:effectLst/>
                        </a:rPr>
                        <a:t>Privado</a:t>
                      </a:r>
                      <a:endParaRPr lang="es-AR" sz="900" b="0" i="0" u="none" strike="noStrike">
                        <a:solidFill>
                          <a:srgbClr val="000000"/>
                        </a:solidFill>
                        <a:effectLst/>
                        <a:latin typeface="Calibri" panose="020F0502020204030204" pitchFamily="34" charset="0"/>
                      </a:endParaRPr>
                    </a:p>
                  </a:txBody>
                  <a:tcPr marL="7671" marR="7671" marT="7671" marB="0" anchor="b"/>
                </a:tc>
                <a:tc hMerge="1">
                  <a:txBody>
                    <a:bodyPr/>
                    <a:lstStyle/>
                    <a:p>
                      <a:endParaRPr lang="es-AR"/>
                    </a:p>
                  </a:txBody>
                  <a:tcPr/>
                </a:tc>
                <a:tc gridSpan="2">
                  <a:txBody>
                    <a:bodyPr/>
                    <a:lstStyle/>
                    <a:p>
                      <a:pPr algn="ctr" rtl="0" fontAlgn="b"/>
                      <a:r>
                        <a:rPr lang="es-AR" sz="900" u="none" strike="noStrike">
                          <a:effectLst/>
                        </a:rPr>
                        <a:t>TOTAL</a:t>
                      </a:r>
                      <a:endParaRPr lang="es-AR" sz="900" b="0" i="0" u="none" strike="noStrike">
                        <a:solidFill>
                          <a:srgbClr val="000000"/>
                        </a:solidFill>
                        <a:effectLst/>
                        <a:latin typeface="Calibri" panose="020F0502020204030204" pitchFamily="34" charset="0"/>
                      </a:endParaRPr>
                    </a:p>
                  </a:txBody>
                  <a:tcPr marL="7671" marR="7671" marT="7671" marB="0" anchor="b"/>
                </a:tc>
                <a:tc hMerge="1">
                  <a:txBody>
                    <a:bodyPr/>
                    <a:lstStyle/>
                    <a:p>
                      <a:endParaRPr lang="es-AR"/>
                    </a:p>
                  </a:txBody>
                  <a:tcPr/>
                </a:tc>
                <a:tc gridSpan="2">
                  <a:txBody>
                    <a:bodyPr/>
                    <a:lstStyle/>
                    <a:p>
                      <a:pPr algn="ctr" rtl="0" fontAlgn="b"/>
                      <a:r>
                        <a:rPr lang="es-AR" sz="900" u="none" strike="noStrike">
                          <a:effectLst/>
                        </a:rPr>
                        <a:t>Estatal</a:t>
                      </a:r>
                      <a:endParaRPr lang="es-AR" sz="900" b="0" i="0" u="none" strike="noStrike">
                        <a:solidFill>
                          <a:srgbClr val="000000"/>
                        </a:solidFill>
                        <a:effectLst/>
                        <a:latin typeface="Calibri" panose="020F0502020204030204" pitchFamily="34" charset="0"/>
                      </a:endParaRPr>
                    </a:p>
                  </a:txBody>
                  <a:tcPr marL="7671" marR="7671" marT="7671" marB="0" anchor="b"/>
                </a:tc>
                <a:tc hMerge="1">
                  <a:txBody>
                    <a:bodyPr/>
                    <a:lstStyle/>
                    <a:p>
                      <a:endParaRPr lang="es-AR"/>
                    </a:p>
                  </a:txBody>
                  <a:tcPr/>
                </a:tc>
                <a:tc gridSpan="2">
                  <a:txBody>
                    <a:bodyPr/>
                    <a:lstStyle/>
                    <a:p>
                      <a:pPr algn="ctr" rtl="0" fontAlgn="b"/>
                      <a:r>
                        <a:rPr lang="es-AR" sz="900" u="none" strike="noStrike">
                          <a:effectLst/>
                        </a:rPr>
                        <a:t>Privado</a:t>
                      </a:r>
                      <a:endParaRPr lang="es-AR" sz="900" b="0" i="0" u="none" strike="noStrike">
                        <a:solidFill>
                          <a:srgbClr val="000000"/>
                        </a:solidFill>
                        <a:effectLst/>
                        <a:latin typeface="Calibri" panose="020F0502020204030204" pitchFamily="34" charset="0"/>
                      </a:endParaRPr>
                    </a:p>
                  </a:txBody>
                  <a:tcPr marL="7671" marR="7671" marT="7671" marB="0" anchor="b"/>
                </a:tc>
                <a:tc hMerge="1">
                  <a:txBody>
                    <a:bodyPr/>
                    <a:lstStyle/>
                    <a:p>
                      <a:endParaRPr lang="es-AR"/>
                    </a:p>
                  </a:txBody>
                  <a:tcPr/>
                </a:tc>
                <a:tc gridSpan="2">
                  <a:txBody>
                    <a:bodyPr/>
                    <a:lstStyle/>
                    <a:p>
                      <a:pPr algn="ctr" rtl="0" fontAlgn="b"/>
                      <a:r>
                        <a:rPr lang="es-AR" sz="900" u="none" strike="noStrike">
                          <a:effectLst/>
                        </a:rPr>
                        <a:t>TOTAL</a:t>
                      </a:r>
                      <a:endParaRPr lang="es-AR" sz="900" b="0" i="0" u="none" strike="noStrike">
                        <a:solidFill>
                          <a:srgbClr val="000000"/>
                        </a:solidFill>
                        <a:effectLst/>
                        <a:latin typeface="Calibri" panose="020F0502020204030204" pitchFamily="34" charset="0"/>
                      </a:endParaRPr>
                    </a:p>
                  </a:txBody>
                  <a:tcPr marL="7671" marR="7671" marT="7671" marB="0" anchor="b"/>
                </a:tc>
                <a:tc hMerge="1">
                  <a:txBody>
                    <a:bodyPr/>
                    <a:lstStyle/>
                    <a:p>
                      <a:endParaRPr lang="es-AR"/>
                    </a:p>
                  </a:txBody>
                  <a:tcPr/>
                </a:tc>
                <a:extLst>
                  <a:ext uri="{0D108BD9-81ED-4DB2-BD59-A6C34878D82A}">
                    <a16:rowId xmlns:a16="http://schemas.microsoft.com/office/drawing/2014/main" xmlns="" val="929042886"/>
                  </a:ext>
                </a:extLst>
              </a:tr>
              <a:tr h="167612">
                <a:tc vMerge="1">
                  <a:txBody>
                    <a:bodyPr/>
                    <a:lstStyle/>
                    <a:p>
                      <a:endParaRPr lang="es-AR"/>
                    </a:p>
                  </a:txBody>
                  <a:tcPr/>
                </a:tc>
                <a:tc>
                  <a:txBody>
                    <a:bodyPr/>
                    <a:lstStyle/>
                    <a:p>
                      <a:pPr algn="ctr" rtl="0" fontAlgn="b"/>
                      <a:r>
                        <a:rPr lang="es-AR" sz="600" u="none" strike="noStrike">
                          <a:effectLst/>
                        </a:rPr>
                        <a:t>Absoluto</a:t>
                      </a:r>
                      <a:endParaRPr lang="es-AR" sz="6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800" u="none" strike="noStrike">
                          <a:effectLst/>
                        </a:rPr>
                        <a:t>%</a:t>
                      </a:r>
                      <a:endParaRPr lang="es-AR" sz="8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600" u="none" strike="noStrike">
                          <a:effectLst/>
                        </a:rPr>
                        <a:t>Absoluto</a:t>
                      </a:r>
                      <a:endParaRPr lang="es-AR" sz="6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800" u="none" strike="noStrike">
                          <a:effectLst/>
                        </a:rPr>
                        <a:t>%</a:t>
                      </a:r>
                      <a:endParaRPr lang="es-AR" sz="8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600" u="none" strike="noStrike">
                          <a:effectLst/>
                        </a:rPr>
                        <a:t>Absoluto</a:t>
                      </a:r>
                      <a:endParaRPr lang="es-AR" sz="6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800" u="none" strike="noStrike">
                          <a:effectLst/>
                        </a:rPr>
                        <a:t>%</a:t>
                      </a:r>
                      <a:endParaRPr lang="es-AR" sz="8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600" u="none" strike="noStrike">
                          <a:effectLst/>
                        </a:rPr>
                        <a:t>Absoluto</a:t>
                      </a:r>
                      <a:endParaRPr lang="es-AR" sz="6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800" u="none" strike="noStrike">
                          <a:effectLst/>
                        </a:rPr>
                        <a:t>%</a:t>
                      </a:r>
                      <a:endParaRPr lang="es-AR" sz="8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600" u="none" strike="noStrike">
                          <a:effectLst/>
                        </a:rPr>
                        <a:t>Absoluto</a:t>
                      </a:r>
                      <a:endParaRPr lang="es-AR" sz="6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800" u="none" strike="noStrike">
                          <a:effectLst/>
                        </a:rPr>
                        <a:t>%</a:t>
                      </a:r>
                      <a:endParaRPr lang="es-AR" sz="8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600" u="none" strike="noStrike">
                          <a:effectLst/>
                        </a:rPr>
                        <a:t>Absoluto</a:t>
                      </a:r>
                      <a:endParaRPr lang="es-AR" sz="6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ctr"/>
                      <a:r>
                        <a:rPr lang="es-AR" sz="900" u="none" strike="noStrike">
                          <a:effectLst/>
                        </a:rPr>
                        <a:t>%</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1127038999"/>
                  </a:ext>
                </a:extLst>
              </a:tr>
              <a:tr h="165511">
                <a:tc>
                  <a:txBody>
                    <a:bodyPr/>
                    <a:lstStyle/>
                    <a:p>
                      <a:pPr algn="l" rtl="0" fontAlgn="ctr"/>
                      <a:r>
                        <a:rPr lang="es-AR" sz="900" u="none" strike="noStrike">
                          <a:effectLst/>
                        </a:rPr>
                        <a:t>Ciudad de Buenos Aires</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142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92,2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327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98,2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469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96,3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5881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44,1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14426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88,9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20307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68,7</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2576242227"/>
                  </a:ext>
                </a:extLst>
              </a:tr>
              <a:tr h="165511">
                <a:tc>
                  <a:txBody>
                    <a:bodyPr/>
                    <a:lstStyle/>
                    <a:p>
                      <a:pPr algn="l" rtl="0" fontAlgn="ctr"/>
                      <a:r>
                        <a:rPr lang="es-AR" sz="900" u="none" strike="noStrike">
                          <a:effectLst/>
                        </a:rPr>
                        <a:t>Buenos Aires</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1960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90,4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1523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97,8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3483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93,5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51796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53,6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56679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82,8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108475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65,7</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2578733022"/>
                  </a:ext>
                </a:extLst>
              </a:tr>
              <a:tr h="165511">
                <a:tc>
                  <a:txBody>
                    <a:bodyPr/>
                    <a:lstStyle/>
                    <a:p>
                      <a:pPr algn="l" rtl="0" fontAlgn="ctr"/>
                      <a:r>
                        <a:rPr lang="es-AR" sz="900" u="none" strike="noStrike">
                          <a:effectLst/>
                        </a:rPr>
                        <a:t>Catamarca</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133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97,8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97,4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3291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76,2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874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78,2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4165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76,6</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3389341927"/>
                  </a:ext>
                </a:extLst>
              </a:tr>
              <a:tr h="165511">
                <a:tc>
                  <a:txBody>
                    <a:bodyPr/>
                    <a:lstStyle/>
                    <a:p>
                      <a:pPr algn="l" rtl="0" fontAlgn="ctr"/>
                      <a:r>
                        <a:rPr lang="es-AR" sz="900" u="none" strike="noStrike">
                          <a:effectLst/>
                        </a:rPr>
                        <a:t>Córdoba</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538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92,8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380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96,9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918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94,4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16668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15302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88,5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31970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84,9</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3469162912"/>
                  </a:ext>
                </a:extLst>
              </a:tr>
              <a:tr h="165511">
                <a:tc>
                  <a:txBody>
                    <a:bodyPr/>
                    <a:lstStyle/>
                    <a:p>
                      <a:pPr algn="l" rtl="0" fontAlgn="ctr"/>
                      <a:r>
                        <a:rPr lang="es-AR" sz="900" u="none" strike="noStrike">
                          <a:effectLst/>
                        </a:rPr>
                        <a:t>Corrientes</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204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91,1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89,9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275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90,8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7026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76,3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1949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78,4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8975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76,7</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1985803924"/>
                  </a:ext>
                </a:extLst>
              </a:tr>
              <a:tr h="165511">
                <a:tc>
                  <a:txBody>
                    <a:bodyPr/>
                    <a:lstStyle/>
                    <a:p>
                      <a:pPr algn="l" rtl="0" fontAlgn="ctr"/>
                      <a:r>
                        <a:rPr lang="es-AR" sz="900" u="none" strike="noStrike">
                          <a:effectLst/>
                        </a:rPr>
                        <a:t>Chaco</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242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92,4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89,7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294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91,9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7764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64,0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1663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72,5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9427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65,3</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2917493482"/>
                  </a:ext>
                </a:extLst>
              </a:tr>
              <a:tr h="165511">
                <a:tc>
                  <a:txBody>
                    <a:bodyPr/>
                    <a:lstStyle/>
                    <a:p>
                      <a:pPr algn="l" rtl="0" fontAlgn="ctr"/>
                      <a:r>
                        <a:rPr lang="es-AR" sz="900" u="none" strike="noStrike">
                          <a:effectLst/>
                        </a:rPr>
                        <a:t>Chubut</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91,8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124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92,5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3285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61,2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651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77,3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3936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63,4</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2371779779"/>
                  </a:ext>
                </a:extLst>
              </a:tr>
              <a:tr h="165511">
                <a:tc>
                  <a:txBody>
                    <a:bodyPr/>
                    <a:lstStyle/>
                    <a:p>
                      <a:pPr algn="l" rtl="0" fontAlgn="ctr"/>
                      <a:r>
                        <a:rPr lang="es-AR" sz="900" u="none" strike="noStrike">
                          <a:effectLst/>
                        </a:rPr>
                        <a:t>Entre Ríos</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353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118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471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6631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74,2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3379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83,1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10010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77,0</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4007773518"/>
                  </a:ext>
                </a:extLst>
              </a:tr>
              <a:tr h="165511">
                <a:tc>
                  <a:txBody>
                    <a:bodyPr/>
                    <a:lstStyle/>
                    <a:p>
                      <a:pPr algn="l" rtl="0" fontAlgn="ctr"/>
                      <a:r>
                        <a:rPr lang="es-AR" sz="900" u="none" strike="noStrike">
                          <a:effectLst/>
                        </a:rPr>
                        <a:t>Formosa</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220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100,0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244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5164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92,1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5978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82,9</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3822837462"/>
                  </a:ext>
                </a:extLst>
              </a:tr>
              <a:tr h="165511">
                <a:tc>
                  <a:txBody>
                    <a:bodyPr/>
                    <a:lstStyle/>
                    <a:p>
                      <a:pPr algn="l" rtl="0" fontAlgn="ctr"/>
                      <a:r>
                        <a:rPr lang="es-AR" sz="900" u="none" strike="noStrike">
                          <a:effectLst/>
                        </a:rPr>
                        <a:t>Jujuy</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146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92,4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88,2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176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91,7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6191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1270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70,6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7461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79,4</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2871300540"/>
                  </a:ext>
                </a:extLst>
              </a:tr>
              <a:tr h="165511">
                <a:tc>
                  <a:txBody>
                    <a:bodyPr/>
                    <a:lstStyle/>
                    <a:p>
                      <a:pPr algn="l" rtl="0" fontAlgn="ctr"/>
                      <a:r>
                        <a:rPr lang="es-AR" sz="900" u="none" strike="noStrike">
                          <a:effectLst/>
                        </a:rPr>
                        <a:t>La Pampa</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97,9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100,0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132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98,5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1407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53,6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759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71,2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2166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58,7</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1053086023"/>
                  </a:ext>
                </a:extLst>
              </a:tr>
              <a:tr h="165511">
                <a:tc>
                  <a:txBody>
                    <a:bodyPr/>
                    <a:lstStyle/>
                    <a:p>
                      <a:pPr algn="l" rtl="0" fontAlgn="ctr"/>
                      <a:r>
                        <a:rPr lang="es-AR" sz="900" u="none" strike="noStrike">
                          <a:effectLst/>
                        </a:rPr>
                        <a:t>La Rioja</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88,6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100,0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90,7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2871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69,8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657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82,3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3528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71,8</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3779725316"/>
                  </a:ext>
                </a:extLst>
              </a:tr>
              <a:tr h="165511">
                <a:tc>
                  <a:txBody>
                    <a:bodyPr/>
                    <a:lstStyle/>
                    <a:p>
                      <a:pPr algn="l" rtl="0" fontAlgn="ctr"/>
                      <a:r>
                        <a:rPr lang="es-AR" sz="900" u="none" strike="noStrike">
                          <a:effectLst/>
                        </a:rPr>
                        <a:t>Mendoza</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264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99,2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110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94,8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374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97,9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10672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83,5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4206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87,6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14878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84,6</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1994037620"/>
                  </a:ext>
                </a:extLst>
              </a:tr>
              <a:tr h="165511">
                <a:tc>
                  <a:txBody>
                    <a:bodyPr/>
                    <a:lstStyle/>
                    <a:p>
                      <a:pPr algn="l" rtl="0" fontAlgn="ctr"/>
                      <a:r>
                        <a:rPr lang="es-AR" sz="900" u="none" strike="noStrike">
                          <a:effectLst/>
                        </a:rPr>
                        <a:t>Misiones</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303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94,4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96,2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405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94,8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6979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79,1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3252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87,3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10231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81,5</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2571264712"/>
                  </a:ext>
                </a:extLst>
              </a:tr>
              <a:tr h="165511">
                <a:tc>
                  <a:txBody>
                    <a:bodyPr/>
                    <a:lstStyle/>
                    <a:p>
                      <a:pPr algn="l" rtl="0" fontAlgn="ctr"/>
                      <a:r>
                        <a:rPr lang="es-AR" sz="900" u="none" strike="noStrike">
                          <a:effectLst/>
                        </a:rPr>
                        <a:t>Neuquén</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55,3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82,1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61,5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1623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32,0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636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62,6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2259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37,1</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807247223"/>
                  </a:ext>
                </a:extLst>
              </a:tr>
              <a:tr h="165511">
                <a:tc>
                  <a:txBody>
                    <a:bodyPr/>
                    <a:lstStyle/>
                    <a:p>
                      <a:pPr algn="l" rtl="0" fontAlgn="ctr"/>
                      <a:r>
                        <a:rPr lang="es-AR" sz="900" u="none" strike="noStrike">
                          <a:effectLst/>
                        </a:rPr>
                        <a:t>Río Negro</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112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82,4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93,0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84,9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2794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52,4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1179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71,9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3973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57,0</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1111668682"/>
                  </a:ext>
                </a:extLst>
              </a:tr>
              <a:tr h="165511">
                <a:tc>
                  <a:txBody>
                    <a:bodyPr/>
                    <a:lstStyle/>
                    <a:p>
                      <a:pPr algn="l" rtl="0" fontAlgn="ctr"/>
                      <a:r>
                        <a:rPr lang="es-AR" sz="900" u="none" strike="noStrike">
                          <a:effectLst/>
                        </a:rPr>
                        <a:t>Salta</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222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91,7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96,8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313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93,2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10231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82,7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3482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88,7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13713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84,2</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3648344138"/>
                  </a:ext>
                </a:extLst>
              </a:tr>
              <a:tr h="165511">
                <a:tc>
                  <a:txBody>
                    <a:bodyPr/>
                    <a:lstStyle/>
                    <a:p>
                      <a:pPr algn="l" rtl="0" fontAlgn="ctr"/>
                      <a:r>
                        <a:rPr lang="es-AR" sz="900" u="none" strike="noStrike">
                          <a:effectLst/>
                        </a:rPr>
                        <a:t>San Juan</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100,0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100,0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134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100,0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4216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83,0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1635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84,9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5851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83,5</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1989156591"/>
                  </a:ext>
                </a:extLst>
              </a:tr>
              <a:tr h="165511">
                <a:tc>
                  <a:txBody>
                    <a:bodyPr/>
                    <a:lstStyle/>
                    <a:p>
                      <a:pPr algn="l" rtl="0" fontAlgn="ctr"/>
                      <a:r>
                        <a:rPr lang="es-AR" sz="900" u="none" strike="noStrike">
                          <a:effectLst/>
                        </a:rPr>
                        <a:t>San Luis</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90,8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88,2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138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90,2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3102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71,2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808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76,0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3910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72,1</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114128469"/>
                  </a:ext>
                </a:extLst>
              </a:tr>
              <a:tr h="165511">
                <a:tc>
                  <a:txBody>
                    <a:bodyPr/>
                    <a:lstStyle/>
                    <a:p>
                      <a:pPr algn="l" rtl="0" fontAlgn="ctr"/>
                      <a:r>
                        <a:rPr lang="es-AR" sz="900" u="none" strike="noStrike">
                          <a:effectLst/>
                        </a:rPr>
                        <a:t>Santa Cruz</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86,0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90,0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87,0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746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29,7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349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56,1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1095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35,0</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3747577235"/>
                  </a:ext>
                </a:extLst>
              </a:tr>
              <a:tr h="165511">
                <a:tc>
                  <a:txBody>
                    <a:bodyPr/>
                    <a:lstStyle/>
                    <a:p>
                      <a:pPr algn="l" rtl="0" fontAlgn="ctr"/>
                      <a:r>
                        <a:rPr lang="es-AR" sz="900" u="none" strike="noStrike">
                          <a:effectLst/>
                        </a:rPr>
                        <a:t>Santa Fe</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536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94,5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308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98,1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844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13105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70,0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10260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87,2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23365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76,7</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736677714"/>
                  </a:ext>
                </a:extLst>
              </a:tr>
              <a:tr h="165511">
                <a:tc>
                  <a:txBody>
                    <a:bodyPr/>
                    <a:lstStyle/>
                    <a:p>
                      <a:pPr algn="l" rtl="0" fontAlgn="ctr"/>
                      <a:r>
                        <a:rPr lang="es-AR" sz="900" u="none" strike="noStrike">
                          <a:effectLst/>
                        </a:rPr>
                        <a:t>Santiago del Estero</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150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89,8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94,2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215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91,1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5587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83,9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2583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86,1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8170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84,6</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3314170889"/>
                  </a:ext>
                </a:extLst>
              </a:tr>
              <a:tr h="165511">
                <a:tc>
                  <a:txBody>
                    <a:bodyPr/>
                    <a:lstStyle/>
                    <a:p>
                      <a:pPr algn="l" rtl="0" fontAlgn="ctr"/>
                      <a:r>
                        <a:rPr lang="es-AR" sz="900" u="none" strike="noStrike">
                          <a:effectLst/>
                        </a:rPr>
                        <a:t>Tucumán</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94,7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125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97,7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377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9636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78,6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4960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85,7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14596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80,9</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3305106280"/>
                  </a:ext>
                </a:extLst>
              </a:tr>
              <a:tr h="165511">
                <a:tc>
                  <a:txBody>
                    <a:bodyPr/>
                    <a:lstStyle/>
                    <a:p>
                      <a:pPr algn="l" rtl="0" fontAlgn="ctr"/>
                      <a:r>
                        <a:rPr lang="es-AR" sz="900" u="none" strike="noStrike">
                          <a:effectLst/>
                        </a:rPr>
                        <a:t>Tierra del Fuego</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75,0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92,3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749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57,0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445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69,1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1194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dirty="0">
                          <a:effectLst/>
                        </a:rPr>
                        <a:t>61,0</a:t>
                      </a:r>
                      <a:endParaRPr lang="es-AR" sz="900" b="0" i="0" u="none" strike="noStrike" dirty="0">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1364003215"/>
                  </a:ext>
                </a:extLst>
              </a:tr>
            </a:tbl>
          </a:graphicData>
        </a:graphic>
      </p:graphicFrame>
    </p:spTree>
    <p:extLst>
      <p:ext uri="{BB962C8B-B14F-4D97-AF65-F5344CB8AC3E}">
        <p14:creationId xmlns:p14="http://schemas.microsoft.com/office/powerpoint/2010/main" xmlns="" val="415789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A69369F0-BB74-D946-A12A-35A5CCCC6C14}" type="slidenum">
              <a:rPr lang="es-ES" smtClean="0">
                <a:solidFill>
                  <a:prstClr val="black">
                    <a:tint val="75000"/>
                  </a:prstClr>
                </a:solidFill>
              </a:rPr>
              <a:pPr>
                <a:defRPr/>
              </a:pPr>
              <a:t>30</a:t>
            </a:fld>
            <a:endParaRPr lang="es-ES">
              <a:solidFill>
                <a:prstClr val="black">
                  <a:tint val="75000"/>
                </a:prstClr>
              </a:solidFill>
            </a:endParaRPr>
          </a:p>
        </p:txBody>
      </p:sp>
      <p:sp>
        <p:nvSpPr>
          <p:cNvPr id="5" name="TextBox 6"/>
          <p:cNvSpPr txBox="1"/>
          <p:nvPr/>
        </p:nvSpPr>
        <p:spPr>
          <a:xfrm>
            <a:off x="510444" y="266216"/>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pPr>
              <a:defRPr/>
            </a:pPr>
            <a:r>
              <a:rPr lang="es-AR" sz="2000" dirty="0">
                <a:solidFill>
                  <a:srgbClr val="009DD1"/>
                </a:solidFill>
                <a:latin typeface="Gotham Condensed Medium"/>
                <a:ea typeface="+mj-ea"/>
                <a:cs typeface="Gotham Condensed Medium"/>
              </a:rPr>
              <a:t>Nivel de Desempeño (%) en Ciencias Sociales según Asistencia al Nivel Inicial  - </a:t>
            </a:r>
            <a:r>
              <a:rPr lang="es-ES_tradnl" sz="2000" dirty="0">
                <a:solidFill>
                  <a:srgbClr val="009DD1"/>
                </a:solidFill>
                <a:latin typeface="Gotham Condensed Medium"/>
                <a:ea typeface="+mj-ea"/>
                <a:cs typeface="Gotham Condensed Medium"/>
              </a:rPr>
              <a:t>Secundaria </a:t>
            </a:r>
            <a:r>
              <a:rPr lang="es-AR" sz="2000" dirty="0" smtClean="0">
                <a:solidFill>
                  <a:srgbClr val="009DD1"/>
                </a:solidFill>
                <a:latin typeface="Gotham Condensed Medium"/>
                <a:ea typeface="+mj-ea"/>
                <a:cs typeface="Gotham Condensed Medium"/>
              </a:rPr>
              <a:t>5º/6º </a:t>
            </a:r>
            <a:r>
              <a:rPr lang="es-AR" sz="2000" dirty="0">
                <a:solidFill>
                  <a:srgbClr val="009DD1"/>
                </a:solidFill>
                <a:latin typeface="Gotham Condensed Medium"/>
                <a:ea typeface="+mj-ea"/>
                <a:cs typeface="Gotham Condensed Medium"/>
              </a:rPr>
              <a:t>Año  </a:t>
            </a:r>
          </a:p>
        </p:txBody>
      </p:sp>
      <p:graphicFrame>
        <p:nvGraphicFramePr>
          <p:cNvPr id="7" name="3 Gráfico"/>
          <p:cNvGraphicFramePr>
            <a:graphicFrameLocks/>
          </p:cNvGraphicFramePr>
          <p:nvPr/>
        </p:nvGraphicFramePr>
        <p:xfrm>
          <a:off x="1143494" y="1564574"/>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38015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A69369F0-BB74-D946-A12A-35A5CCCC6C14}" type="slidenum">
              <a:rPr lang="es-ES" smtClean="0">
                <a:solidFill>
                  <a:prstClr val="black">
                    <a:tint val="75000"/>
                  </a:prstClr>
                </a:solidFill>
              </a:rPr>
              <a:pPr>
                <a:defRPr/>
              </a:pPr>
              <a:t>31</a:t>
            </a:fld>
            <a:endParaRPr lang="es-ES">
              <a:solidFill>
                <a:prstClr val="black">
                  <a:tint val="75000"/>
                </a:prstClr>
              </a:solidFill>
            </a:endParaRPr>
          </a:p>
        </p:txBody>
      </p:sp>
      <p:sp>
        <p:nvSpPr>
          <p:cNvPr id="5" name="TextBox 6"/>
          <p:cNvSpPr txBox="1"/>
          <p:nvPr/>
        </p:nvSpPr>
        <p:spPr>
          <a:xfrm>
            <a:off x="510443" y="266216"/>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pPr>
              <a:defRPr/>
            </a:pPr>
            <a:r>
              <a:rPr lang="es-AR" sz="2000" dirty="0">
                <a:solidFill>
                  <a:srgbClr val="009DD1"/>
                </a:solidFill>
                <a:latin typeface="Gotham Condensed Medium"/>
                <a:ea typeface="+mj-ea"/>
                <a:cs typeface="Gotham Condensed Medium"/>
              </a:rPr>
              <a:t>Nivel de Desempeño (%) en Lengua según Asistencia al Nivel Inicial  - </a:t>
            </a:r>
            <a:r>
              <a:rPr lang="es-ES_tradnl" sz="2000" dirty="0">
                <a:solidFill>
                  <a:srgbClr val="009DD1"/>
                </a:solidFill>
                <a:latin typeface="Gotham Condensed Medium"/>
                <a:ea typeface="+mj-ea"/>
                <a:cs typeface="Gotham Condensed Medium"/>
              </a:rPr>
              <a:t>Primaria 6º </a:t>
            </a:r>
            <a:r>
              <a:rPr lang="es-ES_tradnl" sz="2000" dirty="0" smtClean="0">
                <a:solidFill>
                  <a:srgbClr val="009DD1"/>
                </a:solidFill>
                <a:latin typeface="Gotham Condensed Medium"/>
                <a:ea typeface="+mj-ea"/>
                <a:cs typeface="Gotham Condensed Medium"/>
              </a:rPr>
              <a:t>grado</a:t>
            </a:r>
            <a:endParaRPr lang="es-AR" sz="2000" dirty="0">
              <a:solidFill>
                <a:srgbClr val="009DD1"/>
              </a:solidFill>
              <a:latin typeface="Gotham Condensed Medium"/>
              <a:ea typeface="+mj-ea"/>
              <a:cs typeface="Gotham Condensed Medium"/>
            </a:endParaRPr>
          </a:p>
        </p:txBody>
      </p:sp>
      <p:graphicFrame>
        <p:nvGraphicFramePr>
          <p:cNvPr id="6" name="3 Gráfico"/>
          <p:cNvGraphicFramePr>
            <a:graphicFrameLocks/>
          </p:cNvGraphicFramePr>
          <p:nvPr/>
        </p:nvGraphicFramePr>
        <p:xfrm>
          <a:off x="1143494" y="1564574"/>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279380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A69369F0-BB74-D946-A12A-35A5CCCC6C14}" type="slidenum">
              <a:rPr lang="es-ES" smtClean="0">
                <a:solidFill>
                  <a:prstClr val="black">
                    <a:tint val="75000"/>
                  </a:prstClr>
                </a:solidFill>
              </a:rPr>
              <a:pPr>
                <a:defRPr/>
              </a:pPr>
              <a:t>32</a:t>
            </a:fld>
            <a:endParaRPr lang="es-ES">
              <a:solidFill>
                <a:prstClr val="black">
                  <a:tint val="75000"/>
                </a:prstClr>
              </a:solidFill>
            </a:endParaRPr>
          </a:p>
        </p:txBody>
      </p:sp>
      <p:sp>
        <p:nvSpPr>
          <p:cNvPr id="5" name="TextBox 6"/>
          <p:cNvSpPr txBox="1"/>
          <p:nvPr/>
        </p:nvSpPr>
        <p:spPr>
          <a:xfrm>
            <a:off x="510445" y="266214"/>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pPr>
              <a:defRPr/>
            </a:pPr>
            <a:r>
              <a:rPr lang="es-AR" sz="2000" dirty="0">
                <a:solidFill>
                  <a:srgbClr val="009DD1"/>
                </a:solidFill>
                <a:latin typeface="Gotham Condensed Medium"/>
                <a:ea typeface="+mj-ea"/>
                <a:cs typeface="Gotham Condensed Medium"/>
              </a:rPr>
              <a:t>Nivel de Desempeño (%) en Matemática según Asistencia al Nivel Inicial  - </a:t>
            </a:r>
            <a:r>
              <a:rPr lang="es-ES_tradnl" sz="2000" dirty="0">
                <a:solidFill>
                  <a:srgbClr val="009DD1"/>
                </a:solidFill>
                <a:latin typeface="Gotham Condensed Medium"/>
                <a:ea typeface="+mj-ea"/>
                <a:cs typeface="Gotham Condensed Medium"/>
              </a:rPr>
              <a:t>Primaria 6º </a:t>
            </a:r>
            <a:r>
              <a:rPr lang="es-ES_tradnl" sz="2000" dirty="0" smtClean="0">
                <a:solidFill>
                  <a:srgbClr val="009DD1"/>
                </a:solidFill>
                <a:latin typeface="Gotham Condensed Medium"/>
                <a:ea typeface="+mj-ea"/>
                <a:cs typeface="Gotham Condensed Medium"/>
              </a:rPr>
              <a:t>grado</a:t>
            </a:r>
            <a:endParaRPr lang="es-AR" sz="2000" dirty="0">
              <a:solidFill>
                <a:srgbClr val="009DD1"/>
              </a:solidFill>
              <a:latin typeface="Gotham Condensed Medium"/>
              <a:ea typeface="+mj-ea"/>
              <a:cs typeface="Gotham Condensed Medium"/>
            </a:endParaRPr>
          </a:p>
        </p:txBody>
      </p:sp>
      <p:graphicFrame>
        <p:nvGraphicFramePr>
          <p:cNvPr id="6" name="3 Gráfico"/>
          <p:cNvGraphicFramePr>
            <a:graphicFrameLocks/>
          </p:cNvGraphicFramePr>
          <p:nvPr>
            <p:extLst>
              <p:ext uri="{D42A27DB-BD31-4B8C-83A1-F6EECF244321}">
                <p14:modId xmlns:p14="http://schemas.microsoft.com/office/powerpoint/2010/main" xmlns="" val="1764723314"/>
              </p:ext>
            </p:extLst>
          </p:nvPr>
        </p:nvGraphicFramePr>
        <p:xfrm>
          <a:off x="845111" y="1179563"/>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46343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11875"/>
            <a:ext cx="9144000" cy="5646125"/>
          </a:xfrm>
          <a:prstGeom prst="rect">
            <a:avLst/>
          </a:prstGeom>
          <a:solidFill>
            <a:srgbClr val="009DD1"/>
          </a:solidFill>
          <a:ln>
            <a:solidFill>
              <a:srgbClr val="00A0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3890"/>
            <a:ext cx="9144000" cy="1102081"/>
          </a:xfrm>
          <a:prstGeom prst="rect">
            <a:avLst/>
          </a:prstGeom>
        </p:spPr>
      </p:pic>
      <p:sp>
        <p:nvSpPr>
          <p:cNvPr id="6" name="TextBox 6"/>
          <p:cNvSpPr txBox="1"/>
          <p:nvPr/>
        </p:nvSpPr>
        <p:spPr>
          <a:xfrm>
            <a:off x="429773" y="1684868"/>
            <a:ext cx="8284454" cy="2677656"/>
          </a:xfrm>
          <a:prstGeom prst="rect">
            <a:avLst/>
          </a:prstGeom>
          <a:noFill/>
        </p:spPr>
        <p:txBody>
          <a:bodyPr wrap="square" rtlCol="0">
            <a:spAutoFit/>
          </a:bodyPr>
          <a:lstStyle/>
          <a:p>
            <a:pPr>
              <a:lnSpc>
                <a:spcPct val="80000"/>
              </a:lnSpc>
              <a:spcBef>
                <a:spcPts val="1800"/>
              </a:spcBef>
            </a:pPr>
            <a:r>
              <a:rPr lang="es-AR" sz="7000" dirty="0" smtClean="0">
                <a:solidFill>
                  <a:schemeClr val="bg1"/>
                </a:solidFill>
                <a:latin typeface="Gotham Condensed Medium"/>
                <a:cs typeface="Gotham Condensed Medium"/>
              </a:rPr>
              <a:t>Nivel de Desempeño por Ámbito</a:t>
            </a:r>
            <a:endParaRPr lang="es-AR" sz="6000" dirty="0">
              <a:solidFill>
                <a:schemeClr val="bg1"/>
              </a:solidFill>
              <a:latin typeface="Gotham Condensed Medium"/>
              <a:cs typeface="Gotham Condensed Medium"/>
            </a:endParaRPr>
          </a:p>
        </p:txBody>
      </p:sp>
    </p:spTree>
    <p:extLst>
      <p:ext uri="{BB962C8B-B14F-4D97-AF65-F5344CB8AC3E}">
        <p14:creationId xmlns:p14="http://schemas.microsoft.com/office/powerpoint/2010/main" xmlns="" val="1289300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5738" y="261598"/>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D</a:t>
            </a:r>
            <a:r>
              <a:rPr lang="es-AR" sz="2000" dirty="0" smtClean="0">
                <a:solidFill>
                  <a:srgbClr val="009DD1"/>
                </a:solidFill>
                <a:latin typeface="Gotham Condensed Medium"/>
                <a:cs typeface="Gotham Condensed Medium"/>
              </a:rPr>
              <a:t>esempeño </a:t>
            </a:r>
            <a:r>
              <a:rPr lang="es-AR" sz="2000" dirty="0">
                <a:solidFill>
                  <a:srgbClr val="009DD1"/>
                </a:solidFill>
                <a:latin typeface="Gotham Condensed Medium"/>
                <a:cs typeface="Gotham Condensed Medium"/>
              </a:rPr>
              <a:t>(%) en Lengua según Ámbito </a:t>
            </a:r>
            <a:r>
              <a:rPr lang="es-AR" sz="2000" dirty="0" smtClean="0">
                <a:solidFill>
                  <a:srgbClr val="009DD1"/>
                </a:solidFill>
                <a:latin typeface="Gotham Condensed Medium"/>
                <a:cs typeface="Gotham Condensed Medium"/>
              </a:rPr>
              <a:t>-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año </a:t>
            </a: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34</a:t>
            </a:fld>
            <a:endParaRPr lang="es-ES"/>
          </a:p>
        </p:txBody>
      </p:sp>
      <p:graphicFrame>
        <p:nvGraphicFramePr>
          <p:cNvPr id="9" name="3 Gráfico"/>
          <p:cNvGraphicFramePr>
            <a:graphicFrameLocks/>
          </p:cNvGraphicFramePr>
          <p:nvPr/>
        </p:nvGraphicFramePr>
        <p:xfrm>
          <a:off x="1143494" y="1564574"/>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3691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4545" y="263934"/>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D</a:t>
            </a:r>
            <a:r>
              <a:rPr lang="es-AR" sz="2000" dirty="0" smtClean="0">
                <a:solidFill>
                  <a:srgbClr val="009DD1"/>
                </a:solidFill>
                <a:latin typeface="Gotham Condensed Medium"/>
                <a:cs typeface="Gotham Condensed Medium"/>
              </a:rPr>
              <a:t>esempeño </a:t>
            </a:r>
            <a:r>
              <a:rPr lang="es-AR" sz="2000" dirty="0">
                <a:solidFill>
                  <a:srgbClr val="009DD1"/>
                </a:solidFill>
                <a:latin typeface="Gotham Condensed Medium"/>
                <a:cs typeface="Gotham Condensed Medium"/>
              </a:rPr>
              <a:t>(%) en Matemática según Ámbito </a:t>
            </a:r>
            <a:r>
              <a:rPr lang="es-AR" sz="2000" dirty="0" smtClean="0">
                <a:solidFill>
                  <a:srgbClr val="009DD1"/>
                </a:solidFill>
                <a:latin typeface="Gotham Condensed Medium"/>
                <a:cs typeface="Gotham Condensed Medium"/>
              </a:rPr>
              <a:t>-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año </a:t>
            </a: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35</a:t>
            </a:fld>
            <a:endParaRPr lang="es-ES"/>
          </a:p>
        </p:txBody>
      </p:sp>
      <p:graphicFrame>
        <p:nvGraphicFramePr>
          <p:cNvPr id="9" name="3 Gráfico"/>
          <p:cNvGraphicFramePr>
            <a:graphicFrameLocks/>
          </p:cNvGraphicFramePr>
          <p:nvPr>
            <p:extLst>
              <p:ext uri="{D42A27DB-BD31-4B8C-83A1-F6EECF244321}">
                <p14:modId xmlns:p14="http://schemas.microsoft.com/office/powerpoint/2010/main" xmlns="" val="2322060997"/>
              </p:ext>
            </p:extLst>
          </p:nvPr>
        </p:nvGraphicFramePr>
        <p:xfrm>
          <a:off x="1143494" y="1564574"/>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57381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1469" y="264836"/>
            <a:ext cx="8846177"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D</a:t>
            </a:r>
            <a:r>
              <a:rPr lang="es-AR" sz="2000" dirty="0" smtClean="0">
                <a:solidFill>
                  <a:srgbClr val="009DD1"/>
                </a:solidFill>
                <a:latin typeface="Gotham Condensed Medium"/>
                <a:cs typeface="Gotham Condensed Medium"/>
              </a:rPr>
              <a:t>esempeño </a:t>
            </a:r>
            <a:r>
              <a:rPr lang="es-AR" sz="2000" dirty="0">
                <a:solidFill>
                  <a:srgbClr val="009DD1"/>
                </a:solidFill>
                <a:latin typeface="Gotham Condensed Medium"/>
                <a:cs typeface="Gotham Condensed Medium"/>
              </a:rPr>
              <a:t>(%) en Ciencias Naturales según Ámbito </a:t>
            </a:r>
            <a:r>
              <a:rPr lang="es-AR" sz="2000" dirty="0" smtClean="0">
                <a:solidFill>
                  <a:srgbClr val="009DD1"/>
                </a:solidFill>
                <a:latin typeface="Gotham Condensed Medium"/>
                <a:cs typeface="Gotham Condensed Medium"/>
              </a:rPr>
              <a:t>-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año </a:t>
            </a: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36</a:t>
            </a:fld>
            <a:endParaRPr lang="es-ES" dirty="0"/>
          </a:p>
        </p:txBody>
      </p:sp>
      <p:graphicFrame>
        <p:nvGraphicFramePr>
          <p:cNvPr id="9" name="3 Gráfico"/>
          <p:cNvGraphicFramePr>
            <a:graphicFrameLocks/>
          </p:cNvGraphicFramePr>
          <p:nvPr/>
        </p:nvGraphicFramePr>
        <p:xfrm>
          <a:off x="1143494" y="1564574"/>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4434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6261" y="265533"/>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Ciencias Sociales según Ámbito </a:t>
            </a:r>
            <a:r>
              <a:rPr lang="es-AR" sz="2000" dirty="0" smtClean="0">
                <a:solidFill>
                  <a:srgbClr val="009DD1"/>
                </a:solidFill>
                <a:latin typeface="Gotham Condensed Medium"/>
                <a:cs typeface="Gotham Condensed Medium"/>
              </a:rPr>
              <a:t>-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año</a:t>
            </a:r>
            <a:endParaRPr lang="es-AR" sz="2000" dirty="0" smtClean="0">
              <a:solidFill>
                <a:prstClr val="black"/>
              </a:solidFill>
            </a:endParaRP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37</a:t>
            </a:fld>
            <a:endParaRPr lang="es-ES"/>
          </a:p>
        </p:txBody>
      </p:sp>
      <p:graphicFrame>
        <p:nvGraphicFramePr>
          <p:cNvPr id="9" name="3 Gráfico"/>
          <p:cNvGraphicFramePr>
            <a:graphicFrameLocks/>
          </p:cNvGraphicFramePr>
          <p:nvPr/>
        </p:nvGraphicFramePr>
        <p:xfrm>
          <a:off x="1143494" y="1564574"/>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411391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09934" y="265503"/>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Lengua según </a:t>
            </a:r>
            <a:r>
              <a:rPr lang="es-AR" sz="2000" dirty="0" smtClean="0">
                <a:solidFill>
                  <a:srgbClr val="009DD1"/>
                </a:solidFill>
                <a:latin typeface="Gotham Condensed Medium"/>
                <a:cs typeface="Gotham Condensed Medium"/>
              </a:rPr>
              <a:t>Ámbito </a:t>
            </a:r>
            <a:r>
              <a:rPr lang="es-AR" sz="2000" dirty="0">
                <a:solidFill>
                  <a:srgbClr val="009DD1"/>
                </a:solidFill>
                <a:latin typeface="Gotham Condensed Medium"/>
                <a:cs typeface="Gotham Condensed Medium"/>
              </a:rPr>
              <a:t>- </a:t>
            </a:r>
            <a:r>
              <a:rPr lang="es-ES_tradnl" sz="2000" dirty="0">
                <a:solidFill>
                  <a:srgbClr val="009DD1"/>
                </a:solidFill>
                <a:latin typeface="Gotham Condensed Medium"/>
                <a:cs typeface="Gotham Condensed Medium"/>
              </a:rPr>
              <a:t>Primaria 6º </a:t>
            </a:r>
            <a:r>
              <a:rPr lang="es-ES_tradnl" sz="2000" dirty="0" smtClean="0">
                <a:solidFill>
                  <a:srgbClr val="009DD1"/>
                </a:solidFill>
                <a:latin typeface="Gotham Condensed Medium"/>
                <a:cs typeface="Gotham Condensed Medium"/>
              </a:rPr>
              <a:t>grado</a:t>
            </a:r>
            <a:endParaRPr lang="es-AR" sz="2000" dirty="0">
              <a:solidFill>
                <a:srgbClr val="009DD1"/>
              </a:solidFill>
              <a:latin typeface="Gotham Condensed Medium"/>
              <a:cs typeface="Gotham Condensed Medium"/>
            </a:endParaRP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38</a:t>
            </a:fld>
            <a:endParaRPr lang="es-ES"/>
          </a:p>
        </p:txBody>
      </p:sp>
      <p:graphicFrame>
        <p:nvGraphicFramePr>
          <p:cNvPr id="7" name="3 Gráfico"/>
          <p:cNvGraphicFramePr>
            <a:graphicFrameLocks/>
          </p:cNvGraphicFramePr>
          <p:nvPr>
            <p:extLst>
              <p:ext uri="{D42A27DB-BD31-4B8C-83A1-F6EECF244321}">
                <p14:modId xmlns:p14="http://schemas.microsoft.com/office/powerpoint/2010/main" xmlns="" val="656326220"/>
              </p:ext>
            </p:extLst>
          </p:nvPr>
        </p:nvGraphicFramePr>
        <p:xfrm>
          <a:off x="970239" y="1391320"/>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6116117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6261" y="263638"/>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Matemática según Ámbito </a:t>
            </a:r>
            <a:r>
              <a:rPr lang="es-AR" sz="2000" dirty="0" smtClean="0">
                <a:solidFill>
                  <a:srgbClr val="009DD1"/>
                </a:solidFill>
                <a:latin typeface="Gotham Condensed Medium"/>
                <a:cs typeface="Gotham Condensed Medium"/>
              </a:rPr>
              <a:t>- </a:t>
            </a:r>
            <a:r>
              <a:rPr lang="es-ES_tradnl" sz="2000" dirty="0">
                <a:solidFill>
                  <a:srgbClr val="009DD1"/>
                </a:solidFill>
                <a:latin typeface="Gotham Condensed Medium"/>
                <a:cs typeface="Gotham Condensed Medium"/>
              </a:rPr>
              <a:t>Primaria 6º </a:t>
            </a:r>
            <a:r>
              <a:rPr lang="es-ES_tradnl" sz="2000" dirty="0" smtClean="0">
                <a:solidFill>
                  <a:srgbClr val="009DD1"/>
                </a:solidFill>
                <a:latin typeface="Gotham Condensed Medium"/>
                <a:cs typeface="Gotham Condensed Medium"/>
              </a:rPr>
              <a:t>grado</a:t>
            </a:r>
            <a:endParaRPr lang="es-AR" sz="2000" dirty="0">
              <a:solidFill>
                <a:srgbClr val="009DD1"/>
              </a:solidFill>
              <a:latin typeface="Gotham Condensed Medium"/>
              <a:cs typeface="Gotham Condensed Medium"/>
            </a:endParaRP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39</a:t>
            </a:fld>
            <a:endParaRPr lang="es-ES"/>
          </a:p>
        </p:txBody>
      </p:sp>
      <p:graphicFrame>
        <p:nvGraphicFramePr>
          <p:cNvPr id="7" name="3 Gráfico"/>
          <p:cNvGraphicFramePr>
            <a:graphicFrameLocks/>
          </p:cNvGraphicFramePr>
          <p:nvPr/>
        </p:nvGraphicFramePr>
        <p:xfrm>
          <a:off x="1143494" y="1564574"/>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47410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A69369F0-BB74-D946-A12A-35A5CCCC6C14}" type="slidenum">
              <a:rPr lang="es-ES" smtClean="0"/>
              <a:pPr/>
              <a:t>4</a:t>
            </a:fld>
            <a:endParaRPr lang="es-ES"/>
          </a:p>
        </p:txBody>
      </p:sp>
      <p:sp>
        <p:nvSpPr>
          <p:cNvPr id="5" name="Rectangle 1"/>
          <p:cNvSpPr>
            <a:spLocks noChangeArrowheads="1"/>
          </p:cNvSpPr>
          <p:nvPr/>
        </p:nvSpPr>
        <p:spPr bwMode="auto">
          <a:xfrm>
            <a:off x="793920" y="579695"/>
            <a:ext cx="7207593" cy="623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s-ES" altLang="es-ES" dirty="0">
                <a:latin typeface="Gotham XNarrow Medium" charset="0"/>
                <a:ea typeface="Gotham XNarrow Medium" charset="0"/>
                <a:cs typeface="Gotham XNarrow Medium" charset="0"/>
              </a:rPr>
              <a:t>Cuadro </a:t>
            </a:r>
            <a:r>
              <a:rPr lang="es-ES" altLang="es-ES" dirty="0" smtClean="0">
                <a:latin typeface="Gotham XNarrow Medium" charset="0"/>
                <a:ea typeface="Gotham XNarrow Medium" charset="0"/>
                <a:cs typeface="Gotham XNarrow Medium" charset="0"/>
              </a:rPr>
              <a:t>4: </a:t>
            </a:r>
            <a:r>
              <a:rPr lang="es-ES" altLang="es-ES" dirty="0">
                <a:latin typeface="Gotham XNarrow Medium" charset="0"/>
                <a:ea typeface="Gotham XNarrow Medium" charset="0"/>
                <a:cs typeface="Gotham XNarrow Medium" charset="0"/>
              </a:rPr>
              <a:t>Tasa de participación de escuelas y de respondientes por año y </a:t>
            </a:r>
            <a:r>
              <a:rPr lang="es-ES" altLang="es-ES" dirty="0" smtClean="0">
                <a:latin typeface="Gotham XNarrow Medium" charset="0"/>
                <a:ea typeface="Gotham XNarrow Medium" charset="0"/>
                <a:cs typeface="Gotham XNarrow Medium" charset="0"/>
              </a:rPr>
              <a:t>sector. Todas las jurisdicciones. 6to grado</a:t>
            </a:r>
            <a:endParaRPr lang="es-ES" altLang="es-ES" dirty="0">
              <a:latin typeface="Gotham XNarrow Medium" charset="0"/>
              <a:ea typeface="Gotham XNarrow Medium" charset="0"/>
              <a:cs typeface="Gotham XNarrow Medium" charset="0"/>
            </a:endParaRPr>
          </a:p>
        </p:txBody>
      </p:sp>
      <p:graphicFrame>
        <p:nvGraphicFramePr>
          <p:cNvPr id="9" name="Tabla 2"/>
          <p:cNvGraphicFramePr>
            <a:graphicFrameLocks noGrp="1"/>
          </p:cNvGraphicFramePr>
          <p:nvPr>
            <p:extLst/>
          </p:nvPr>
        </p:nvGraphicFramePr>
        <p:xfrm>
          <a:off x="367933" y="5883524"/>
          <a:ext cx="8285023" cy="314325"/>
        </p:xfrm>
        <a:graphic>
          <a:graphicData uri="http://schemas.openxmlformats.org/drawingml/2006/table">
            <a:tbl>
              <a:tblPr/>
              <a:tblGrid>
                <a:gridCol w="3623002">
                  <a:extLst>
                    <a:ext uri="{9D8B030D-6E8A-4147-A177-3AD203B41FA5}">
                      <a16:colId xmlns:a16="http://schemas.microsoft.com/office/drawing/2014/main" xmlns="" val="20000"/>
                    </a:ext>
                  </a:extLst>
                </a:gridCol>
                <a:gridCol w="786037">
                  <a:extLst>
                    <a:ext uri="{9D8B030D-6E8A-4147-A177-3AD203B41FA5}">
                      <a16:colId xmlns:a16="http://schemas.microsoft.com/office/drawing/2014/main" xmlns="" val="20001"/>
                    </a:ext>
                  </a:extLst>
                </a:gridCol>
                <a:gridCol w="3875984">
                  <a:extLst>
                    <a:ext uri="{9D8B030D-6E8A-4147-A177-3AD203B41FA5}">
                      <a16:colId xmlns:a16="http://schemas.microsoft.com/office/drawing/2014/main" xmlns="" val="20002"/>
                    </a:ext>
                  </a:extLst>
                </a:gridCol>
              </a:tblGrid>
              <a:tr h="142875">
                <a:tc rowSpan="2">
                  <a:txBody>
                    <a:bodyPr/>
                    <a:lstStyle/>
                    <a:p>
                      <a:pPr algn="l" fontAlgn="b"/>
                      <a:r>
                        <a:rPr lang="es-ES" sz="1000" b="0" i="0" u="none" strike="noStrike" dirty="0">
                          <a:solidFill>
                            <a:srgbClr val="000000"/>
                          </a:solidFill>
                          <a:effectLst/>
                          <a:latin typeface="Calibri" charset="0"/>
                        </a:rPr>
                        <a:t>* Escuela participante: Al menos un estudiante respondió el 50% o más de alguna evaluación.</a:t>
                      </a:r>
                    </a:p>
                  </a:txBody>
                  <a:tcPr marL="9525" marR="9525" marT="9525" marB="0" anchor="b">
                    <a:lnL>
                      <a:noFill/>
                    </a:lnL>
                    <a:lnR>
                      <a:noFill/>
                    </a:lnR>
                    <a:lnT>
                      <a:noFill/>
                    </a:lnT>
                    <a:lnB>
                      <a:noFill/>
                    </a:lnB>
                  </a:tcPr>
                </a:tc>
                <a:tc>
                  <a:txBody>
                    <a:bodyPr/>
                    <a:lstStyle/>
                    <a:p>
                      <a:pPr algn="l" fontAlgn="b"/>
                      <a:endParaRPr lang="es-ES" sz="800" b="0" i="0" u="none" strike="noStrike" dirty="0">
                        <a:solidFill>
                          <a:srgbClr val="000000"/>
                        </a:solidFill>
                        <a:effectLst/>
                        <a:latin typeface="Calibri" charset="0"/>
                      </a:endParaRPr>
                    </a:p>
                  </a:txBody>
                  <a:tcPr marL="9525" marR="9525" marT="9525" marB="0" anchor="b">
                    <a:lnL>
                      <a:noFill/>
                    </a:lnL>
                    <a:lnR>
                      <a:noFill/>
                    </a:lnR>
                    <a:lnT>
                      <a:noFill/>
                    </a:lnT>
                    <a:lnB>
                      <a:noFill/>
                    </a:lnB>
                  </a:tcPr>
                </a:tc>
                <a:tc rowSpan="2">
                  <a:txBody>
                    <a:bodyPr/>
                    <a:lstStyle/>
                    <a:p>
                      <a:pPr algn="l" fontAlgn="b"/>
                      <a:r>
                        <a:rPr lang="es-ES" sz="1000" b="0" i="0" u="none" strike="noStrike" dirty="0">
                          <a:solidFill>
                            <a:srgbClr val="000000"/>
                          </a:solidFill>
                          <a:effectLst/>
                          <a:latin typeface="Calibri" charset="0"/>
                        </a:rPr>
                        <a:t>** Alumno respondiente: Alumno que respondió el 50% o más de alguna evaluación</a:t>
                      </a:r>
                      <a:r>
                        <a:rPr lang="es-ES" sz="1000" b="0" i="0" u="none" strike="noStrike" dirty="0" smtClean="0">
                          <a:solidFill>
                            <a:srgbClr val="000000"/>
                          </a:solidFill>
                          <a:effectLst/>
                          <a:latin typeface="Calibri" charset="0"/>
                        </a:rPr>
                        <a:t>.</a:t>
                      </a:r>
                    </a:p>
                  </a:txBody>
                  <a:tcPr marL="9525" marR="9525" marT="9525" marB="0" anchor="b">
                    <a:lnL>
                      <a:noFill/>
                    </a:lnL>
                    <a:lnR>
                      <a:noFill/>
                    </a:lnR>
                    <a:lnT>
                      <a:noFill/>
                    </a:lnT>
                    <a:lnB>
                      <a:noFill/>
                    </a:lnB>
                  </a:tcPr>
                </a:tc>
                <a:extLst>
                  <a:ext uri="{0D108BD9-81ED-4DB2-BD59-A6C34878D82A}">
                    <a16:rowId xmlns:a16="http://schemas.microsoft.com/office/drawing/2014/main" xmlns="" val="10000"/>
                  </a:ext>
                </a:extLst>
              </a:tr>
              <a:tr h="142875">
                <a:tc vMerge="1">
                  <a:txBody>
                    <a:bodyPr/>
                    <a:lstStyle/>
                    <a:p>
                      <a:endParaRPr lang="es-ES"/>
                    </a:p>
                  </a:txBody>
                  <a:tcPr/>
                </a:tc>
                <a:tc>
                  <a:txBody>
                    <a:bodyPr/>
                    <a:lstStyle/>
                    <a:p>
                      <a:pPr algn="l" fontAlgn="b"/>
                      <a:endParaRPr lang="es-ES" sz="1000" b="0" i="0" u="none" strike="noStrike" dirty="0">
                        <a:solidFill>
                          <a:srgbClr val="000000"/>
                        </a:solidFill>
                        <a:effectLst/>
                        <a:latin typeface="Calibri" charset="0"/>
                      </a:endParaRPr>
                    </a:p>
                  </a:txBody>
                  <a:tcPr marL="9525" marR="9525" marT="9525" marB="0" anchor="b">
                    <a:lnL>
                      <a:noFill/>
                    </a:lnL>
                    <a:lnR>
                      <a:noFill/>
                    </a:lnR>
                    <a:lnT>
                      <a:noFill/>
                    </a:lnT>
                    <a:lnB>
                      <a:noFill/>
                    </a:lnB>
                  </a:tcPr>
                </a:tc>
                <a:tc vMerge="1">
                  <a:txBody>
                    <a:bodyPr/>
                    <a:lstStyle/>
                    <a:p>
                      <a:endParaRPr lang="es-ES"/>
                    </a:p>
                  </a:txBody>
                  <a:tcPr/>
                </a:tc>
                <a:extLst>
                  <a:ext uri="{0D108BD9-81ED-4DB2-BD59-A6C34878D82A}">
                    <a16:rowId xmlns:a16="http://schemas.microsoft.com/office/drawing/2014/main" xmlns="" val="10001"/>
                  </a:ext>
                </a:extLst>
              </a:tr>
            </a:tbl>
          </a:graphicData>
        </a:graphic>
      </p:graphicFrame>
      <p:graphicFrame>
        <p:nvGraphicFramePr>
          <p:cNvPr id="2" name="Tabla 1"/>
          <p:cNvGraphicFramePr>
            <a:graphicFrameLocks noGrp="1"/>
          </p:cNvGraphicFramePr>
          <p:nvPr/>
        </p:nvGraphicFramePr>
        <p:xfrm>
          <a:off x="881153" y="1254125"/>
          <a:ext cx="7007625" cy="4539835"/>
        </p:xfrm>
        <a:graphic>
          <a:graphicData uri="http://schemas.openxmlformats.org/drawingml/2006/table">
            <a:tbl>
              <a:tblPr>
                <a:tableStyleId>{5C22544A-7EE6-4342-B048-85BDC9FD1C3A}</a:tableStyleId>
              </a:tblPr>
              <a:tblGrid>
                <a:gridCol w="1420149">
                  <a:extLst>
                    <a:ext uri="{9D8B030D-6E8A-4147-A177-3AD203B41FA5}">
                      <a16:colId xmlns:a16="http://schemas.microsoft.com/office/drawing/2014/main" xmlns="" val="1786446347"/>
                    </a:ext>
                  </a:extLst>
                </a:gridCol>
                <a:gridCol w="465623">
                  <a:extLst>
                    <a:ext uri="{9D8B030D-6E8A-4147-A177-3AD203B41FA5}">
                      <a16:colId xmlns:a16="http://schemas.microsoft.com/office/drawing/2014/main" xmlns="" val="1571289995"/>
                    </a:ext>
                  </a:extLst>
                </a:gridCol>
                <a:gridCol w="465623">
                  <a:extLst>
                    <a:ext uri="{9D8B030D-6E8A-4147-A177-3AD203B41FA5}">
                      <a16:colId xmlns:a16="http://schemas.microsoft.com/office/drawing/2014/main" xmlns="" val="3148398862"/>
                    </a:ext>
                  </a:extLst>
                </a:gridCol>
                <a:gridCol w="465623">
                  <a:extLst>
                    <a:ext uri="{9D8B030D-6E8A-4147-A177-3AD203B41FA5}">
                      <a16:colId xmlns:a16="http://schemas.microsoft.com/office/drawing/2014/main" xmlns="" val="1121494052"/>
                    </a:ext>
                  </a:extLst>
                </a:gridCol>
                <a:gridCol w="465623">
                  <a:extLst>
                    <a:ext uri="{9D8B030D-6E8A-4147-A177-3AD203B41FA5}">
                      <a16:colId xmlns:a16="http://schemas.microsoft.com/office/drawing/2014/main" xmlns="" val="4272839701"/>
                    </a:ext>
                  </a:extLst>
                </a:gridCol>
                <a:gridCol w="465623">
                  <a:extLst>
                    <a:ext uri="{9D8B030D-6E8A-4147-A177-3AD203B41FA5}">
                      <a16:colId xmlns:a16="http://schemas.microsoft.com/office/drawing/2014/main" xmlns="" val="3713469043"/>
                    </a:ext>
                  </a:extLst>
                </a:gridCol>
                <a:gridCol w="465623">
                  <a:extLst>
                    <a:ext uri="{9D8B030D-6E8A-4147-A177-3AD203B41FA5}">
                      <a16:colId xmlns:a16="http://schemas.microsoft.com/office/drawing/2014/main" xmlns="" val="3862839435"/>
                    </a:ext>
                  </a:extLst>
                </a:gridCol>
                <a:gridCol w="465623">
                  <a:extLst>
                    <a:ext uri="{9D8B030D-6E8A-4147-A177-3AD203B41FA5}">
                      <a16:colId xmlns:a16="http://schemas.microsoft.com/office/drawing/2014/main" xmlns="" val="3563537548"/>
                    </a:ext>
                  </a:extLst>
                </a:gridCol>
                <a:gridCol w="465623">
                  <a:extLst>
                    <a:ext uri="{9D8B030D-6E8A-4147-A177-3AD203B41FA5}">
                      <a16:colId xmlns:a16="http://schemas.microsoft.com/office/drawing/2014/main" xmlns="" val="3604158892"/>
                    </a:ext>
                  </a:extLst>
                </a:gridCol>
                <a:gridCol w="465623">
                  <a:extLst>
                    <a:ext uri="{9D8B030D-6E8A-4147-A177-3AD203B41FA5}">
                      <a16:colId xmlns:a16="http://schemas.microsoft.com/office/drawing/2014/main" xmlns="" val="1111491550"/>
                    </a:ext>
                  </a:extLst>
                </a:gridCol>
                <a:gridCol w="465623">
                  <a:extLst>
                    <a:ext uri="{9D8B030D-6E8A-4147-A177-3AD203B41FA5}">
                      <a16:colId xmlns:a16="http://schemas.microsoft.com/office/drawing/2014/main" xmlns="" val="40804456"/>
                    </a:ext>
                  </a:extLst>
                </a:gridCol>
                <a:gridCol w="465623">
                  <a:extLst>
                    <a:ext uri="{9D8B030D-6E8A-4147-A177-3AD203B41FA5}">
                      <a16:colId xmlns:a16="http://schemas.microsoft.com/office/drawing/2014/main" xmlns="" val="3901334662"/>
                    </a:ext>
                  </a:extLst>
                </a:gridCol>
                <a:gridCol w="465623">
                  <a:extLst>
                    <a:ext uri="{9D8B030D-6E8A-4147-A177-3AD203B41FA5}">
                      <a16:colId xmlns:a16="http://schemas.microsoft.com/office/drawing/2014/main" xmlns="" val="2114793532"/>
                    </a:ext>
                  </a:extLst>
                </a:gridCol>
              </a:tblGrid>
              <a:tr h="168063">
                <a:tc rowSpan="3">
                  <a:txBody>
                    <a:bodyPr/>
                    <a:lstStyle/>
                    <a:p>
                      <a:pPr algn="ctr" rtl="0" fontAlgn="ctr"/>
                      <a:r>
                        <a:rPr lang="es-AR" sz="900" u="none" strike="noStrike">
                          <a:effectLst/>
                        </a:rPr>
                        <a:t>Jurisdicción</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b"/>
                      <a:r>
                        <a:rPr lang="es-AR" sz="900" u="none" strike="noStrike">
                          <a:effectLst/>
                        </a:rPr>
                        <a:t> </a:t>
                      </a:r>
                      <a:endParaRPr lang="es-AR" sz="900" b="0" i="0" u="none" strike="noStrike">
                        <a:solidFill>
                          <a:srgbClr val="000000"/>
                        </a:solidFill>
                        <a:effectLst/>
                        <a:latin typeface="Calibri" panose="020F0502020204030204" pitchFamily="34" charset="0"/>
                      </a:endParaRPr>
                    </a:p>
                  </a:txBody>
                  <a:tcPr marL="7671" marR="7671" marT="7671" marB="0" anchor="b"/>
                </a:tc>
                <a:tc gridSpan="5">
                  <a:txBody>
                    <a:bodyPr/>
                    <a:lstStyle/>
                    <a:p>
                      <a:pPr algn="ctr" rtl="0" fontAlgn="ctr"/>
                      <a:r>
                        <a:rPr lang="es-AR" sz="900" u="none" strike="noStrike">
                          <a:effectLst/>
                        </a:rPr>
                        <a:t>Tasa de escuelas participantes*</a:t>
                      </a:r>
                      <a:endParaRPr lang="es-AR" sz="900" b="0" i="0" u="none" strike="noStrike">
                        <a:solidFill>
                          <a:srgbClr val="000000"/>
                        </a:solidFill>
                        <a:effectLst/>
                        <a:latin typeface="Calibri" panose="020F0502020204030204" pitchFamily="34" charset="0"/>
                      </a:endParaRPr>
                    </a:p>
                  </a:txBody>
                  <a:tcPr marL="7671" marR="7671" marT="7671" marB="0" anchor="ct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a:txBody>
                    <a:bodyPr/>
                    <a:lstStyle/>
                    <a:p>
                      <a:pPr algn="ctr" rtl="0" fontAlgn="ctr"/>
                      <a:r>
                        <a:rPr lang="es-AR" sz="900" u="none" strike="noStrike">
                          <a:effectLst/>
                        </a:rPr>
                        <a:t> </a:t>
                      </a:r>
                      <a:endParaRPr lang="es-AR" sz="900" b="0" i="0" u="none" strike="noStrike">
                        <a:solidFill>
                          <a:srgbClr val="000000"/>
                        </a:solidFill>
                        <a:effectLst/>
                        <a:latin typeface="Calibri" panose="020F0502020204030204" pitchFamily="34" charset="0"/>
                      </a:endParaRPr>
                    </a:p>
                  </a:txBody>
                  <a:tcPr marL="7671" marR="7671" marT="7671" marB="0" anchor="ctr"/>
                </a:tc>
                <a:tc gridSpan="5">
                  <a:txBody>
                    <a:bodyPr/>
                    <a:lstStyle/>
                    <a:p>
                      <a:pPr algn="ctr" rtl="0" fontAlgn="ctr"/>
                      <a:r>
                        <a:rPr lang="es-AR" sz="900" u="none" strike="noStrike">
                          <a:effectLst/>
                        </a:rPr>
                        <a:t>Tasa de alumnos respondientes**</a:t>
                      </a:r>
                      <a:endParaRPr lang="es-AR" sz="900" b="0" i="0" u="none" strike="noStrike">
                        <a:solidFill>
                          <a:srgbClr val="000000"/>
                        </a:solidFill>
                        <a:effectLst/>
                        <a:latin typeface="Calibri" panose="020F0502020204030204" pitchFamily="34" charset="0"/>
                      </a:endParaRPr>
                    </a:p>
                  </a:txBody>
                  <a:tcPr marL="7671" marR="7671" marT="7671" marB="0" anchor="ct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xmlns="" val="3135426402"/>
                  </a:ext>
                </a:extLst>
              </a:tr>
              <a:tr h="168063">
                <a:tc vMerge="1">
                  <a:txBody>
                    <a:bodyPr/>
                    <a:lstStyle/>
                    <a:p>
                      <a:endParaRPr lang="es-AR"/>
                    </a:p>
                  </a:txBody>
                  <a:tcPr/>
                </a:tc>
                <a:tc gridSpan="2">
                  <a:txBody>
                    <a:bodyPr/>
                    <a:lstStyle/>
                    <a:p>
                      <a:pPr algn="ctr" rtl="0" fontAlgn="b"/>
                      <a:r>
                        <a:rPr lang="es-AR" sz="900" u="none" strike="noStrike">
                          <a:effectLst/>
                        </a:rPr>
                        <a:t>Estatal</a:t>
                      </a:r>
                      <a:endParaRPr lang="es-AR" sz="900" b="0" i="0" u="none" strike="noStrike">
                        <a:solidFill>
                          <a:srgbClr val="000000"/>
                        </a:solidFill>
                        <a:effectLst/>
                        <a:latin typeface="Calibri" panose="020F0502020204030204" pitchFamily="34" charset="0"/>
                      </a:endParaRPr>
                    </a:p>
                  </a:txBody>
                  <a:tcPr marL="7671" marR="7671" marT="7671" marB="0" anchor="b"/>
                </a:tc>
                <a:tc hMerge="1">
                  <a:txBody>
                    <a:bodyPr/>
                    <a:lstStyle/>
                    <a:p>
                      <a:endParaRPr lang="es-AR"/>
                    </a:p>
                  </a:txBody>
                  <a:tcPr/>
                </a:tc>
                <a:tc gridSpan="2">
                  <a:txBody>
                    <a:bodyPr/>
                    <a:lstStyle/>
                    <a:p>
                      <a:pPr algn="ctr" rtl="0" fontAlgn="b"/>
                      <a:r>
                        <a:rPr lang="es-AR" sz="900" u="none" strike="noStrike">
                          <a:effectLst/>
                        </a:rPr>
                        <a:t>Privado</a:t>
                      </a:r>
                      <a:endParaRPr lang="es-AR" sz="900" b="0" i="0" u="none" strike="noStrike">
                        <a:solidFill>
                          <a:srgbClr val="000000"/>
                        </a:solidFill>
                        <a:effectLst/>
                        <a:latin typeface="Calibri" panose="020F0502020204030204" pitchFamily="34" charset="0"/>
                      </a:endParaRPr>
                    </a:p>
                  </a:txBody>
                  <a:tcPr marL="7671" marR="7671" marT="7671" marB="0" anchor="b"/>
                </a:tc>
                <a:tc hMerge="1">
                  <a:txBody>
                    <a:bodyPr/>
                    <a:lstStyle/>
                    <a:p>
                      <a:endParaRPr lang="es-AR"/>
                    </a:p>
                  </a:txBody>
                  <a:tcPr/>
                </a:tc>
                <a:tc gridSpan="2">
                  <a:txBody>
                    <a:bodyPr/>
                    <a:lstStyle/>
                    <a:p>
                      <a:pPr algn="ctr" rtl="0" fontAlgn="b"/>
                      <a:r>
                        <a:rPr lang="es-AR" sz="900" u="none" strike="noStrike">
                          <a:effectLst/>
                        </a:rPr>
                        <a:t>TOTAL</a:t>
                      </a:r>
                      <a:endParaRPr lang="es-AR" sz="900" b="0" i="0" u="none" strike="noStrike">
                        <a:solidFill>
                          <a:srgbClr val="000000"/>
                        </a:solidFill>
                        <a:effectLst/>
                        <a:latin typeface="Calibri" panose="020F0502020204030204" pitchFamily="34" charset="0"/>
                      </a:endParaRPr>
                    </a:p>
                  </a:txBody>
                  <a:tcPr marL="7671" marR="7671" marT="7671" marB="0" anchor="b"/>
                </a:tc>
                <a:tc hMerge="1">
                  <a:txBody>
                    <a:bodyPr/>
                    <a:lstStyle/>
                    <a:p>
                      <a:endParaRPr lang="es-AR"/>
                    </a:p>
                  </a:txBody>
                  <a:tcPr/>
                </a:tc>
                <a:tc gridSpan="2">
                  <a:txBody>
                    <a:bodyPr/>
                    <a:lstStyle/>
                    <a:p>
                      <a:pPr algn="ctr" rtl="0" fontAlgn="b"/>
                      <a:r>
                        <a:rPr lang="es-AR" sz="900" u="none" strike="noStrike">
                          <a:effectLst/>
                        </a:rPr>
                        <a:t>Estatal</a:t>
                      </a:r>
                      <a:endParaRPr lang="es-AR" sz="900" b="0" i="0" u="none" strike="noStrike">
                        <a:solidFill>
                          <a:srgbClr val="000000"/>
                        </a:solidFill>
                        <a:effectLst/>
                        <a:latin typeface="Calibri" panose="020F0502020204030204" pitchFamily="34" charset="0"/>
                      </a:endParaRPr>
                    </a:p>
                  </a:txBody>
                  <a:tcPr marL="7671" marR="7671" marT="7671" marB="0" anchor="b"/>
                </a:tc>
                <a:tc hMerge="1">
                  <a:txBody>
                    <a:bodyPr/>
                    <a:lstStyle/>
                    <a:p>
                      <a:endParaRPr lang="es-AR"/>
                    </a:p>
                  </a:txBody>
                  <a:tcPr/>
                </a:tc>
                <a:tc gridSpan="2">
                  <a:txBody>
                    <a:bodyPr/>
                    <a:lstStyle/>
                    <a:p>
                      <a:pPr algn="ctr" rtl="0" fontAlgn="b"/>
                      <a:r>
                        <a:rPr lang="es-AR" sz="900" u="none" strike="noStrike">
                          <a:effectLst/>
                        </a:rPr>
                        <a:t>Privado</a:t>
                      </a:r>
                      <a:endParaRPr lang="es-AR" sz="900" b="0" i="0" u="none" strike="noStrike">
                        <a:solidFill>
                          <a:srgbClr val="000000"/>
                        </a:solidFill>
                        <a:effectLst/>
                        <a:latin typeface="Calibri" panose="020F0502020204030204" pitchFamily="34" charset="0"/>
                      </a:endParaRPr>
                    </a:p>
                  </a:txBody>
                  <a:tcPr marL="7671" marR="7671" marT="7671" marB="0" anchor="b"/>
                </a:tc>
                <a:tc hMerge="1">
                  <a:txBody>
                    <a:bodyPr/>
                    <a:lstStyle/>
                    <a:p>
                      <a:endParaRPr lang="es-AR"/>
                    </a:p>
                  </a:txBody>
                  <a:tcPr/>
                </a:tc>
                <a:tc gridSpan="2">
                  <a:txBody>
                    <a:bodyPr/>
                    <a:lstStyle/>
                    <a:p>
                      <a:pPr algn="ctr" rtl="0" fontAlgn="b"/>
                      <a:r>
                        <a:rPr lang="es-AR" sz="900" u="none" strike="noStrike">
                          <a:effectLst/>
                        </a:rPr>
                        <a:t>TOTAL</a:t>
                      </a:r>
                      <a:endParaRPr lang="es-AR" sz="900" b="0" i="0" u="none" strike="noStrike">
                        <a:solidFill>
                          <a:srgbClr val="000000"/>
                        </a:solidFill>
                        <a:effectLst/>
                        <a:latin typeface="Calibri" panose="020F0502020204030204" pitchFamily="34" charset="0"/>
                      </a:endParaRPr>
                    </a:p>
                  </a:txBody>
                  <a:tcPr marL="7671" marR="7671" marT="7671" marB="0" anchor="b"/>
                </a:tc>
                <a:tc hMerge="1">
                  <a:txBody>
                    <a:bodyPr/>
                    <a:lstStyle/>
                    <a:p>
                      <a:endParaRPr lang="es-AR"/>
                    </a:p>
                  </a:txBody>
                  <a:tcPr/>
                </a:tc>
                <a:extLst>
                  <a:ext uri="{0D108BD9-81ED-4DB2-BD59-A6C34878D82A}">
                    <a16:rowId xmlns:a16="http://schemas.microsoft.com/office/drawing/2014/main" xmlns="" val="2772948562"/>
                  </a:ext>
                </a:extLst>
              </a:tr>
              <a:tr h="170197">
                <a:tc vMerge="1">
                  <a:txBody>
                    <a:bodyPr/>
                    <a:lstStyle/>
                    <a:p>
                      <a:endParaRPr lang="es-AR"/>
                    </a:p>
                  </a:txBody>
                  <a:tcPr/>
                </a:tc>
                <a:tc>
                  <a:txBody>
                    <a:bodyPr/>
                    <a:lstStyle/>
                    <a:p>
                      <a:pPr algn="ctr" rtl="0" fontAlgn="b"/>
                      <a:r>
                        <a:rPr lang="es-AR" sz="600" u="none" strike="noStrike">
                          <a:effectLst/>
                        </a:rPr>
                        <a:t>Absoluto</a:t>
                      </a:r>
                      <a:endParaRPr lang="es-AR" sz="6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800" u="none" strike="noStrike">
                          <a:effectLst/>
                        </a:rPr>
                        <a:t>%</a:t>
                      </a:r>
                      <a:endParaRPr lang="es-AR" sz="8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600" u="none" strike="noStrike">
                          <a:effectLst/>
                        </a:rPr>
                        <a:t>Absoluto</a:t>
                      </a:r>
                      <a:endParaRPr lang="es-AR" sz="6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800" u="none" strike="noStrike">
                          <a:effectLst/>
                        </a:rPr>
                        <a:t>%</a:t>
                      </a:r>
                      <a:endParaRPr lang="es-AR" sz="8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600" u="none" strike="noStrike">
                          <a:effectLst/>
                        </a:rPr>
                        <a:t>Absoluto</a:t>
                      </a:r>
                      <a:endParaRPr lang="es-AR" sz="6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800" u="none" strike="noStrike">
                          <a:effectLst/>
                        </a:rPr>
                        <a:t>%</a:t>
                      </a:r>
                      <a:endParaRPr lang="es-AR" sz="8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600" u="none" strike="noStrike">
                          <a:effectLst/>
                        </a:rPr>
                        <a:t>Absoluto</a:t>
                      </a:r>
                      <a:endParaRPr lang="es-AR" sz="6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800" u="none" strike="noStrike">
                          <a:effectLst/>
                        </a:rPr>
                        <a:t>%</a:t>
                      </a:r>
                      <a:endParaRPr lang="es-AR" sz="8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600" u="none" strike="noStrike">
                          <a:effectLst/>
                        </a:rPr>
                        <a:t>Absoluto</a:t>
                      </a:r>
                      <a:endParaRPr lang="es-AR" sz="6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800" u="none" strike="noStrike">
                          <a:effectLst/>
                        </a:rPr>
                        <a:t>%</a:t>
                      </a:r>
                      <a:endParaRPr lang="es-AR" sz="8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b"/>
                      <a:r>
                        <a:rPr lang="es-AR" sz="600" u="none" strike="noStrike">
                          <a:effectLst/>
                        </a:rPr>
                        <a:t>Absoluto</a:t>
                      </a:r>
                      <a:endParaRPr lang="es-AR" sz="600" b="0" i="0" u="none" strike="noStrike">
                        <a:solidFill>
                          <a:srgbClr val="000000"/>
                        </a:solidFill>
                        <a:effectLst/>
                        <a:latin typeface="Calibri" panose="020F0502020204030204" pitchFamily="34" charset="0"/>
                      </a:endParaRPr>
                    </a:p>
                  </a:txBody>
                  <a:tcPr marL="7671" marR="7671" marT="7671" marB="0" anchor="b"/>
                </a:tc>
                <a:tc>
                  <a:txBody>
                    <a:bodyPr/>
                    <a:lstStyle/>
                    <a:p>
                      <a:pPr algn="ctr" rtl="0" fontAlgn="ctr"/>
                      <a:r>
                        <a:rPr lang="es-AR" sz="900" u="none" strike="noStrike">
                          <a:effectLst/>
                        </a:rPr>
                        <a:t>%</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2417625122"/>
                  </a:ext>
                </a:extLst>
              </a:tr>
              <a:tr h="168063">
                <a:tc>
                  <a:txBody>
                    <a:bodyPr/>
                    <a:lstStyle/>
                    <a:p>
                      <a:pPr algn="l" rtl="0" fontAlgn="ctr"/>
                      <a:r>
                        <a:rPr lang="es-AR" sz="900" u="none" strike="noStrike">
                          <a:effectLst/>
                        </a:rPr>
                        <a:t>Ciudad de Buenos Aires</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421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91,9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412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98,6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833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7824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37,4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15650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80,6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23474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58,2</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2925669857"/>
                  </a:ext>
                </a:extLst>
              </a:tr>
              <a:tr h="168063">
                <a:tc>
                  <a:txBody>
                    <a:bodyPr/>
                    <a:lstStyle/>
                    <a:p>
                      <a:pPr algn="l" rtl="0" fontAlgn="ctr"/>
                      <a:r>
                        <a:rPr lang="es-AR" sz="900" u="none" strike="noStrike">
                          <a:effectLst/>
                        </a:rPr>
                        <a:t>Buenos Aires</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3559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91,1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1584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98,6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5143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93,3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109697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61,5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84038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83,0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193735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69,3</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1970009559"/>
                  </a:ext>
                </a:extLst>
              </a:tr>
              <a:tr h="168063">
                <a:tc>
                  <a:txBody>
                    <a:bodyPr/>
                    <a:lstStyle/>
                    <a:p>
                      <a:pPr algn="l" rtl="0" fontAlgn="ctr"/>
                      <a:r>
                        <a:rPr lang="es-AR" sz="900" u="none" strike="noStrike">
                          <a:effectLst/>
                        </a:rPr>
                        <a:t>Catamarca</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320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339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82,3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4529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71,8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1031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80,6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5560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73,3</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476123025"/>
                  </a:ext>
                </a:extLst>
              </a:tr>
              <a:tr h="168063">
                <a:tc>
                  <a:txBody>
                    <a:bodyPr/>
                    <a:lstStyle/>
                    <a:p>
                      <a:pPr algn="l" rtl="0" fontAlgn="ctr"/>
                      <a:r>
                        <a:rPr lang="es-AR" sz="900" u="none" strike="noStrike">
                          <a:effectLst/>
                        </a:rPr>
                        <a:t>Córdoba</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1410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86,6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272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97,5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1682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88,2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36943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82,5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13832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89,9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50775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84,4</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3657296922"/>
                  </a:ext>
                </a:extLst>
              </a:tr>
              <a:tr h="168063">
                <a:tc>
                  <a:txBody>
                    <a:bodyPr/>
                    <a:lstStyle/>
                    <a:p>
                      <a:pPr algn="l" rtl="0" fontAlgn="ctr"/>
                      <a:r>
                        <a:rPr lang="es-AR" sz="900" u="none" strike="noStrike">
                          <a:effectLst/>
                        </a:rPr>
                        <a:t>Corrientes</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635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88,3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688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12876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65,5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1869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72,2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14745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66,2</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2789414463"/>
                  </a:ext>
                </a:extLst>
              </a:tr>
              <a:tr h="168063">
                <a:tc>
                  <a:txBody>
                    <a:bodyPr/>
                    <a:lstStyle/>
                    <a:p>
                      <a:pPr algn="l" rtl="0" fontAlgn="ctr"/>
                      <a:r>
                        <a:rPr lang="es-AR" sz="900" u="none" strike="noStrike">
                          <a:effectLst/>
                        </a:rPr>
                        <a:t>Chaco</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799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78,2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85,7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841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78,5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11529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50,7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1303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61,4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12832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51,6</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2294472069"/>
                  </a:ext>
                </a:extLst>
              </a:tr>
              <a:tr h="168063">
                <a:tc>
                  <a:txBody>
                    <a:bodyPr/>
                    <a:lstStyle/>
                    <a:p>
                      <a:pPr algn="l" rtl="0" fontAlgn="ctr"/>
                      <a:r>
                        <a:rPr lang="es-AR" sz="900" u="none" strike="noStrike">
                          <a:effectLst/>
                        </a:rPr>
                        <a:t>Chubut</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194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92,8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92,6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219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92,8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6567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74,1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830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85,0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7397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75,2</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307183170"/>
                  </a:ext>
                </a:extLst>
              </a:tr>
              <a:tr h="168063">
                <a:tc>
                  <a:txBody>
                    <a:bodyPr/>
                    <a:lstStyle/>
                    <a:p>
                      <a:pPr algn="l" rtl="0" fontAlgn="ctr"/>
                      <a:r>
                        <a:rPr lang="es-AR" sz="900" u="none" strike="noStrike">
                          <a:effectLst/>
                        </a:rPr>
                        <a:t>Entre Ríos</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86,8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144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93,5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87,7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12317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69,5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5069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83,1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17386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73,0</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3158138088"/>
                  </a:ext>
                </a:extLst>
              </a:tr>
              <a:tr h="168063">
                <a:tc>
                  <a:txBody>
                    <a:bodyPr/>
                    <a:lstStyle/>
                    <a:p>
                      <a:pPr algn="l" rtl="0" fontAlgn="ctr"/>
                      <a:r>
                        <a:rPr lang="es-AR" sz="900" u="none" strike="noStrike">
                          <a:effectLst/>
                        </a:rPr>
                        <a:t>Formosa</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486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91,0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100,0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512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91,4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8830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74,6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886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77,6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9716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74,9</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3674953780"/>
                  </a:ext>
                </a:extLst>
              </a:tr>
              <a:tr h="168063">
                <a:tc>
                  <a:txBody>
                    <a:bodyPr/>
                    <a:lstStyle/>
                    <a:p>
                      <a:pPr algn="l" rtl="0" fontAlgn="ctr"/>
                      <a:r>
                        <a:rPr lang="es-AR" sz="900" u="none" strike="noStrike">
                          <a:effectLst/>
                        </a:rPr>
                        <a:t>Jujuy</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dirty="0">
                          <a:effectLst/>
                        </a:rPr>
                        <a:t>329</a:t>
                      </a:r>
                      <a:endParaRPr lang="es-AR" sz="900" b="0" i="0" u="none" strike="noStrike" dirty="0">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88,0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93,8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359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88,4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9939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80,5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1363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86,2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11302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81,1</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2416274866"/>
                  </a:ext>
                </a:extLst>
              </a:tr>
              <a:tr h="168063">
                <a:tc>
                  <a:txBody>
                    <a:bodyPr/>
                    <a:lstStyle/>
                    <a:p>
                      <a:pPr algn="l" rtl="0" fontAlgn="ctr"/>
                      <a:r>
                        <a:rPr lang="es-AR" sz="900" u="none" strike="noStrike">
                          <a:effectLst/>
                        </a:rPr>
                        <a:t>La Pampa</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166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94,3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100,0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179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94,7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4033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76,6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421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79,6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4454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76,8</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2339893399"/>
                  </a:ext>
                </a:extLst>
              </a:tr>
              <a:tr h="168063">
                <a:tc>
                  <a:txBody>
                    <a:bodyPr/>
                    <a:lstStyle/>
                    <a:p>
                      <a:pPr algn="l" rtl="0" fontAlgn="ctr"/>
                      <a:r>
                        <a:rPr lang="es-AR" sz="900" u="none" strike="noStrike">
                          <a:effectLst/>
                        </a:rPr>
                        <a:t>La Rioja</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247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84,6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100,0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268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85,6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5065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575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77,6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5640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81,1</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993753292"/>
                  </a:ext>
                </a:extLst>
              </a:tr>
              <a:tr h="168063">
                <a:tc>
                  <a:txBody>
                    <a:bodyPr/>
                    <a:lstStyle/>
                    <a:p>
                      <a:pPr algn="l" rtl="0" fontAlgn="ctr"/>
                      <a:r>
                        <a:rPr lang="es-AR" sz="900" u="none" strike="noStrike">
                          <a:effectLst/>
                        </a:rPr>
                        <a:t>Mendoza</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89,9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118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770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90,7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19601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76,3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4544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79,1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24145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76,8</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1752301494"/>
                  </a:ext>
                </a:extLst>
              </a:tr>
              <a:tr h="168063">
                <a:tc>
                  <a:txBody>
                    <a:bodyPr/>
                    <a:lstStyle/>
                    <a:p>
                      <a:pPr algn="l" rtl="0" fontAlgn="ctr"/>
                      <a:r>
                        <a:rPr lang="es-AR" sz="900" u="none" strike="noStrike">
                          <a:effectLst/>
                        </a:rPr>
                        <a:t>Misiones</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929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89,3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94,2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1027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89,8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13787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65,8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3273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80,1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17060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68,2</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2497738980"/>
                  </a:ext>
                </a:extLst>
              </a:tr>
              <a:tr h="168063">
                <a:tc>
                  <a:txBody>
                    <a:bodyPr/>
                    <a:lstStyle/>
                    <a:p>
                      <a:pPr algn="l" rtl="0" fontAlgn="ctr"/>
                      <a:r>
                        <a:rPr lang="es-AR" sz="900" u="none" strike="noStrike">
                          <a:effectLst/>
                        </a:rPr>
                        <a:t>Neuquén</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137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44,9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85,0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171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49,6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2333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24,8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882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64,4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3215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29,8</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24871011"/>
                  </a:ext>
                </a:extLst>
              </a:tr>
              <a:tr h="168063">
                <a:tc>
                  <a:txBody>
                    <a:bodyPr/>
                    <a:lstStyle/>
                    <a:p>
                      <a:pPr algn="l" rtl="0" fontAlgn="ctr"/>
                      <a:r>
                        <a:rPr lang="es-AR" sz="900" u="none" strike="noStrike">
                          <a:effectLst/>
                        </a:rPr>
                        <a:t>Río Negro</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266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83,9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94,7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320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85,6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6094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60,8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1751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83,0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7845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64,7</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3296619420"/>
                  </a:ext>
                </a:extLst>
              </a:tr>
              <a:tr h="168063">
                <a:tc>
                  <a:txBody>
                    <a:bodyPr/>
                    <a:lstStyle/>
                    <a:p>
                      <a:pPr algn="l" rtl="0" fontAlgn="ctr"/>
                      <a:r>
                        <a:rPr lang="es-AR" sz="900" u="none" strike="noStrike">
                          <a:effectLst/>
                        </a:rPr>
                        <a:t>Salta</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605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86,2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97,5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684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87,4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17599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78,5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3536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93,5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21135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80,6</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3146910831"/>
                  </a:ext>
                </a:extLst>
              </a:tr>
              <a:tr h="168063">
                <a:tc>
                  <a:txBody>
                    <a:bodyPr/>
                    <a:lstStyle/>
                    <a:p>
                      <a:pPr algn="l" rtl="0" fontAlgn="ctr"/>
                      <a:r>
                        <a:rPr lang="es-AR" sz="900" u="none" strike="noStrike">
                          <a:effectLst/>
                        </a:rPr>
                        <a:t>San Juan</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329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100,0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377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9526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2599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88,0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12125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82,8</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810342424"/>
                  </a:ext>
                </a:extLst>
              </a:tr>
              <a:tr h="168063">
                <a:tc>
                  <a:txBody>
                    <a:bodyPr/>
                    <a:lstStyle/>
                    <a:p>
                      <a:pPr algn="l" rtl="0" fontAlgn="ctr"/>
                      <a:r>
                        <a:rPr lang="es-AR" sz="900" u="none" strike="noStrike">
                          <a:effectLst/>
                        </a:rPr>
                        <a:t>San Luis</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218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80,4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97,1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82,4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6055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75,8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1004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80,3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7059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76,4</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1479223113"/>
                  </a:ext>
                </a:extLst>
              </a:tr>
              <a:tr h="168063">
                <a:tc>
                  <a:txBody>
                    <a:bodyPr/>
                    <a:lstStyle/>
                    <a:p>
                      <a:pPr algn="l" rtl="0" fontAlgn="ctr"/>
                      <a:r>
                        <a:rPr lang="es-AR" sz="900" u="none" strike="noStrike">
                          <a:effectLst/>
                        </a:rPr>
                        <a:t>Santa Cruz</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90,0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84,0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102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88,7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2304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71,6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3056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49,7</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2611864617"/>
                  </a:ext>
                </a:extLst>
              </a:tr>
              <a:tr h="168063">
                <a:tc>
                  <a:txBody>
                    <a:bodyPr/>
                    <a:lstStyle/>
                    <a:p>
                      <a:pPr algn="l" rtl="0" fontAlgn="ctr"/>
                      <a:r>
                        <a:rPr lang="es-AR" sz="900" u="none" strike="noStrike">
                          <a:effectLst/>
                        </a:rPr>
                        <a:t>Santa Fe</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1105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82,5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262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94,9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1367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84,6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25641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64,7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12054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37695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69,2</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1617363999"/>
                  </a:ext>
                </a:extLst>
              </a:tr>
              <a:tr h="168063">
                <a:tc>
                  <a:txBody>
                    <a:bodyPr/>
                    <a:lstStyle/>
                    <a:p>
                      <a:pPr algn="l" rtl="0" fontAlgn="ctr"/>
                      <a:r>
                        <a:rPr lang="es-AR" sz="900" u="none" strike="noStrike">
                          <a:effectLst/>
                        </a:rPr>
                        <a:t>Santiago del Estero</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894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79,9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92,9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946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80,5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12938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72,0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2147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84,8</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15085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73,6</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2567021711"/>
                  </a:ext>
                </a:extLst>
              </a:tr>
              <a:tr h="168063">
                <a:tc>
                  <a:txBody>
                    <a:bodyPr/>
                    <a:lstStyle/>
                    <a:p>
                      <a:pPr algn="l" rtl="0" fontAlgn="ctr"/>
                      <a:r>
                        <a:rPr lang="es-AR" sz="900" u="none" strike="noStrike">
                          <a:effectLst/>
                        </a:rPr>
                        <a:t>Tucumán</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579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92,9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117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96,7</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696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93,5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19492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81,1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4579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89,3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24071</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82,5</a:t>
                      </a:r>
                      <a:endParaRPr lang="es-AR" sz="900" b="0" i="0" u="none" strike="noStrike">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3726555508"/>
                  </a:ext>
                </a:extLst>
              </a:tr>
              <a:tr h="168063">
                <a:tc>
                  <a:txBody>
                    <a:bodyPr/>
                    <a:lstStyle/>
                    <a:p>
                      <a:pPr algn="l" rtl="0" fontAlgn="ctr"/>
                      <a:r>
                        <a:rPr lang="es-AR" sz="900" u="none" strike="noStrike">
                          <a:effectLst/>
                        </a:rPr>
                        <a:t>Tierra del Fuego</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40</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97,6</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92,3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96,3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1464</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65,5</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479</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75,2</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a:effectLst/>
                        </a:rPr>
                        <a:t>1943</a:t>
                      </a:r>
                      <a:endParaRPr lang="es-AR" sz="900" b="0" i="0" u="none" strike="noStrike">
                        <a:solidFill>
                          <a:srgbClr val="000000"/>
                        </a:solidFill>
                        <a:effectLst/>
                        <a:latin typeface="Calibri" panose="020F0502020204030204" pitchFamily="34" charset="0"/>
                      </a:endParaRPr>
                    </a:p>
                  </a:txBody>
                  <a:tcPr marL="7671" marR="7671" marT="7671" marB="0" anchor="ctr"/>
                </a:tc>
                <a:tc>
                  <a:txBody>
                    <a:bodyPr/>
                    <a:lstStyle/>
                    <a:p>
                      <a:pPr algn="ctr" rtl="0" fontAlgn="ctr"/>
                      <a:r>
                        <a:rPr lang="es-AR" sz="900" u="none" strike="noStrike" dirty="0">
                          <a:effectLst/>
                        </a:rPr>
                        <a:t>67,6</a:t>
                      </a:r>
                      <a:endParaRPr lang="es-AR" sz="900" b="0" i="0" u="none" strike="noStrike" dirty="0">
                        <a:solidFill>
                          <a:srgbClr val="000000"/>
                        </a:solidFill>
                        <a:effectLst/>
                        <a:latin typeface="Calibri" panose="020F0502020204030204" pitchFamily="34" charset="0"/>
                      </a:endParaRPr>
                    </a:p>
                  </a:txBody>
                  <a:tcPr marL="7671" marR="7671" marT="7671" marB="0" anchor="ctr"/>
                </a:tc>
                <a:extLst>
                  <a:ext uri="{0D108BD9-81ED-4DB2-BD59-A6C34878D82A}">
                    <a16:rowId xmlns:a16="http://schemas.microsoft.com/office/drawing/2014/main" xmlns="" val="4073754696"/>
                  </a:ext>
                </a:extLst>
              </a:tr>
            </a:tbl>
          </a:graphicData>
        </a:graphic>
      </p:graphicFrame>
    </p:spTree>
    <p:extLst>
      <p:ext uri="{BB962C8B-B14F-4D97-AF65-F5344CB8AC3E}">
        <p14:creationId xmlns:p14="http://schemas.microsoft.com/office/powerpoint/2010/main" xmlns="" val="2735711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11875"/>
            <a:ext cx="9144000" cy="5646125"/>
          </a:xfrm>
          <a:prstGeom prst="rect">
            <a:avLst/>
          </a:prstGeom>
          <a:solidFill>
            <a:srgbClr val="009DD1"/>
          </a:solidFill>
          <a:ln>
            <a:solidFill>
              <a:srgbClr val="00A0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3890"/>
            <a:ext cx="9144000" cy="1102081"/>
          </a:xfrm>
          <a:prstGeom prst="rect">
            <a:avLst/>
          </a:prstGeom>
        </p:spPr>
      </p:pic>
      <p:sp>
        <p:nvSpPr>
          <p:cNvPr id="6" name="TextBox 6"/>
          <p:cNvSpPr txBox="1"/>
          <p:nvPr/>
        </p:nvSpPr>
        <p:spPr>
          <a:xfrm>
            <a:off x="429773" y="1684868"/>
            <a:ext cx="8284454" cy="2677656"/>
          </a:xfrm>
          <a:prstGeom prst="rect">
            <a:avLst/>
          </a:prstGeom>
          <a:noFill/>
        </p:spPr>
        <p:txBody>
          <a:bodyPr wrap="square" rtlCol="0">
            <a:spAutoFit/>
          </a:bodyPr>
          <a:lstStyle/>
          <a:p>
            <a:pPr>
              <a:lnSpc>
                <a:spcPct val="80000"/>
              </a:lnSpc>
              <a:spcBef>
                <a:spcPts val="1800"/>
              </a:spcBef>
            </a:pPr>
            <a:r>
              <a:rPr lang="es-AR" sz="7000" dirty="0" smtClean="0">
                <a:solidFill>
                  <a:schemeClr val="bg1"/>
                </a:solidFill>
                <a:latin typeface="Gotham Condensed Medium"/>
                <a:cs typeface="Gotham Condensed Medium"/>
              </a:rPr>
              <a:t>Nivel de Desempeño por Género</a:t>
            </a:r>
            <a:endParaRPr lang="es-AR" sz="6000" dirty="0">
              <a:solidFill>
                <a:schemeClr val="bg1"/>
              </a:solidFill>
              <a:latin typeface="Gotham Condensed Medium"/>
              <a:cs typeface="Gotham Condensed Medium"/>
            </a:endParaRPr>
          </a:p>
        </p:txBody>
      </p:sp>
    </p:spTree>
    <p:extLst>
      <p:ext uri="{BB962C8B-B14F-4D97-AF65-F5344CB8AC3E}">
        <p14:creationId xmlns:p14="http://schemas.microsoft.com/office/powerpoint/2010/main" xmlns="" val="418306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3423" y="263244"/>
            <a:ext cx="8217122"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Lengua según Género  -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t>
            </a:r>
            <a:r>
              <a:rPr lang="es-AR" sz="2000" dirty="0" smtClean="0">
                <a:solidFill>
                  <a:srgbClr val="009DD1"/>
                </a:solidFill>
                <a:latin typeface="Gotham Condensed Medium"/>
                <a:cs typeface="Gotham Condensed Medium"/>
              </a:rPr>
              <a:t>año</a:t>
            </a:r>
            <a:endParaRPr lang="es-AR" sz="2000" dirty="0">
              <a:solidFill>
                <a:srgbClr val="009DD1"/>
              </a:solidFill>
              <a:latin typeface="Gotham Condensed Medium"/>
              <a:cs typeface="Gotham Condensed Medium"/>
            </a:endParaRP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41</a:t>
            </a:fld>
            <a:endParaRPr lang="es-ES"/>
          </a:p>
        </p:txBody>
      </p:sp>
      <p:graphicFrame>
        <p:nvGraphicFramePr>
          <p:cNvPr id="9" name="3 Gráfico"/>
          <p:cNvGraphicFramePr>
            <a:graphicFrameLocks/>
          </p:cNvGraphicFramePr>
          <p:nvPr/>
        </p:nvGraphicFramePr>
        <p:xfrm>
          <a:off x="1143494" y="1564574"/>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421739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6261" y="263934"/>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Matemática según Género  - </a:t>
            </a:r>
            <a:r>
              <a:rPr lang="es-ES_tradnl" sz="2000" dirty="0" smtClean="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año </a:t>
            </a: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42</a:t>
            </a:fld>
            <a:endParaRPr lang="es-ES"/>
          </a:p>
        </p:txBody>
      </p:sp>
      <p:graphicFrame>
        <p:nvGraphicFramePr>
          <p:cNvPr id="9" name="3 Gráfico"/>
          <p:cNvGraphicFramePr>
            <a:graphicFrameLocks/>
          </p:cNvGraphicFramePr>
          <p:nvPr/>
        </p:nvGraphicFramePr>
        <p:xfrm>
          <a:off x="1143494" y="1564574"/>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39007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A69369F0-BB74-D946-A12A-35A5CCCC6C14}" type="slidenum">
              <a:rPr lang="es-ES" smtClean="0"/>
              <a:pPr/>
              <a:t>43</a:t>
            </a:fld>
            <a:endParaRPr lang="es-ES"/>
          </a:p>
        </p:txBody>
      </p:sp>
      <p:sp>
        <p:nvSpPr>
          <p:cNvPr id="5" name="TextBox 6"/>
          <p:cNvSpPr txBox="1"/>
          <p:nvPr/>
        </p:nvSpPr>
        <p:spPr>
          <a:xfrm>
            <a:off x="516261" y="263639"/>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D</a:t>
            </a:r>
            <a:r>
              <a:rPr lang="es-AR" sz="2000" dirty="0" smtClean="0">
                <a:solidFill>
                  <a:srgbClr val="009DD1"/>
                </a:solidFill>
                <a:latin typeface="Gotham Condensed Medium"/>
                <a:cs typeface="Gotham Condensed Medium"/>
              </a:rPr>
              <a:t>esempeño </a:t>
            </a:r>
            <a:r>
              <a:rPr lang="es-AR" sz="2000" dirty="0">
                <a:solidFill>
                  <a:srgbClr val="009DD1"/>
                </a:solidFill>
                <a:latin typeface="Gotham Condensed Medium"/>
                <a:cs typeface="Gotham Condensed Medium"/>
              </a:rPr>
              <a:t>(%) en Ciencias Naturales según Género  -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año</a:t>
            </a:r>
            <a:endParaRPr lang="es-AR" sz="2000" dirty="0" smtClean="0">
              <a:solidFill>
                <a:prstClr val="black"/>
              </a:solidFill>
            </a:endParaRPr>
          </a:p>
        </p:txBody>
      </p:sp>
      <p:graphicFrame>
        <p:nvGraphicFramePr>
          <p:cNvPr id="9" name="3 Gráfico"/>
          <p:cNvGraphicFramePr>
            <a:graphicFrameLocks/>
          </p:cNvGraphicFramePr>
          <p:nvPr/>
        </p:nvGraphicFramePr>
        <p:xfrm>
          <a:off x="1143494" y="1564574"/>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133867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6261" y="263934"/>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D</a:t>
            </a:r>
            <a:r>
              <a:rPr lang="es-AR" sz="2000" dirty="0" smtClean="0">
                <a:solidFill>
                  <a:srgbClr val="009DD1"/>
                </a:solidFill>
                <a:latin typeface="Gotham Condensed Medium"/>
                <a:cs typeface="Gotham Condensed Medium"/>
              </a:rPr>
              <a:t>esempeño </a:t>
            </a:r>
            <a:r>
              <a:rPr lang="es-AR" sz="2000" dirty="0">
                <a:solidFill>
                  <a:srgbClr val="009DD1"/>
                </a:solidFill>
                <a:latin typeface="Gotham Condensed Medium"/>
                <a:cs typeface="Gotham Condensed Medium"/>
              </a:rPr>
              <a:t>(%) en Ciencias Sociales según Género  -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año</a:t>
            </a: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44</a:t>
            </a:fld>
            <a:endParaRPr lang="es-ES"/>
          </a:p>
        </p:txBody>
      </p:sp>
      <p:graphicFrame>
        <p:nvGraphicFramePr>
          <p:cNvPr id="9" name="3 Gráfico"/>
          <p:cNvGraphicFramePr>
            <a:graphicFrameLocks/>
          </p:cNvGraphicFramePr>
          <p:nvPr/>
        </p:nvGraphicFramePr>
        <p:xfrm>
          <a:off x="1143494" y="1564574"/>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629130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6261" y="263642"/>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D</a:t>
            </a:r>
            <a:r>
              <a:rPr lang="es-AR" sz="2000" dirty="0" smtClean="0">
                <a:solidFill>
                  <a:srgbClr val="009DD1"/>
                </a:solidFill>
                <a:latin typeface="Gotham Condensed Medium"/>
                <a:cs typeface="Gotham Condensed Medium"/>
              </a:rPr>
              <a:t>esempeño </a:t>
            </a:r>
            <a:r>
              <a:rPr lang="es-AR" sz="2000" dirty="0">
                <a:solidFill>
                  <a:srgbClr val="009DD1"/>
                </a:solidFill>
                <a:latin typeface="Gotham Condensed Medium"/>
                <a:cs typeface="Gotham Condensed Medium"/>
              </a:rPr>
              <a:t>(%) en Lengua según Género  - </a:t>
            </a:r>
            <a:r>
              <a:rPr lang="es-ES_tradnl" sz="2000" dirty="0">
                <a:solidFill>
                  <a:srgbClr val="009DD1"/>
                </a:solidFill>
                <a:latin typeface="Gotham Condensed Medium"/>
                <a:cs typeface="Gotham Condensed Medium"/>
              </a:rPr>
              <a:t>Primaria 6º </a:t>
            </a:r>
            <a:r>
              <a:rPr lang="es-ES_tradnl" sz="2000" dirty="0" smtClean="0">
                <a:solidFill>
                  <a:srgbClr val="009DD1"/>
                </a:solidFill>
                <a:latin typeface="Gotham Condensed Medium"/>
                <a:cs typeface="Gotham Condensed Medium"/>
              </a:rPr>
              <a:t>grado</a:t>
            </a:r>
            <a:endParaRPr lang="es-AR" sz="2000" dirty="0">
              <a:solidFill>
                <a:srgbClr val="009DD1"/>
              </a:solidFill>
              <a:latin typeface="Gotham Condensed Medium"/>
              <a:cs typeface="Gotham Condensed Medium"/>
            </a:endParaRP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45</a:t>
            </a:fld>
            <a:endParaRPr lang="es-ES"/>
          </a:p>
        </p:txBody>
      </p:sp>
      <p:graphicFrame>
        <p:nvGraphicFramePr>
          <p:cNvPr id="7" name="3 Gráfico"/>
          <p:cNvGraphicFramePr>
            <a:graphicFrameLocks/>
          </p:cNvGraphicFramePr>
          <p:nvPr/>
        </p:nvGraphicFramePr>
        <p:xfrm>
          <a:off x="1143494" y="1564574"/>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76278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6261" y="263934"/>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D</a:t>
            </a:r>
            <a:r>
              <a:rPr lang="es-AR" sz="2000" dirty="0" smtClean="0">
                <a:solidFill>
                  <a:srgbClr val="009DD1"/>
                </a:solidFill>
                <a:latin typeface="Gotham Condensed Medium"/>
                <a:cs typeface="Gotham Condensed Medium"/>
              </a:rPr>
              <a:t>esempeño </a:t>
            </a:r>
            <a:r>
              <a:rPr lang="es-AR" sz="2000" dirty="0">
                <a:solidFill>
                  <a:srgbClr val="009DD1"/>
                </a:solidFill>
                <a:latin typeface="Gotham Condensed Medium"/>
                <a:cs typeface="Gotham Condensed Medium"/>
              </a:rPr>
              <a:t>(%) en Matemática según Género  - </a:t>
            </a:r>
            <a:r>
              <a:rPr lang="es-ES_tradnl" sz="2000" dirty="0">
                <a:solidFill>
                  <a:srgbClr val="009DD1"/>
                </a:solidFill>
                <a:latin typeface="Gotham Condensed Medium"/>
                <a:cs typeface="Gotham Condensed Medium"/>
              </a:rPr>
              <a:t>Primaria 6º </a:t>
            </a:r>
            <a:r>
              <a:rPr lang="es-ES_tradnl" sz="2000" dirty="0" smtClean="0">
                <a:solidFill>
                  <a:srgbClr val="009DD1"/>
                </a:solidFill>
                <a:latin typeface="Gotham Condensed Medium"/>
                <a:cs typeface="Gotham Condensed Medium"/>
              </a:rPr>
              <a:t>grado</a:t>
            </a:r>
            <a:endParaRPr lang="es-AR" sz="2000" dirty="0">
              <a:solidFill>
                <a:srgbClr val="009DD1"/>
              </a:solidFill>
              <a:latin typeface="Gotham Condensed Medium"/>
              <a:cs typeface="Gotham Condensed Medium"/>
            </a:endParaRP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46</a:t>
            </a:fld>
            <a:endParaRPr lang="es-ES"/>
          </a:p>
        </p:txBody>
      </p:sp>
      <p:graphicFrame>
        <p:nvGraphicFramePr>
          <p:cNvPr id="7" name="3 Gráfico"/>
          <p:cNvGraphicFramePr>
            <a:graphicFrameLocks/>
          </p:cNvGraphicFramePr>
          <p:nvPr/>
        </p:nvGraphicFramePr>
        <p:xfrm>
          <a:off x="1143494" y="1564574"/>
          <a:ext cx="6857012" cy="3728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92424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11875"/>
            <a:ext cx="9144000" cy="5646125"/>
          </a:xfrm>
          <a:prstGeom prst="rect">
            <a:avLst/>
          </a:prstGeom>
          <a:solidFill>
            <a:srgbClr val="009DD1"/>
          </a:solidFill>
          <a:ln>
            <a:solidFill>
              <a:srgbClr val="00A0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3890"/>
            <a:ext cx="9144000" cy="1102081"/>
          </a:xfrm>
          <a:prstGeom prst="rect">
            <a:avLst/>
          </a:prstGeom>
        </p:spPr>
      </p:pic>
      <p:sp>
        <p:nvSpPr>
          <p:cNvPr id="6" name="TextBox 6"/>
          <p:cNvSpPr txBox="1"/>
          <p:nvPr/>
        </p:nvSpPr>
        <p:spPr>
          <a:xfrm>
            <a:off x="429773" y="1684868"/>
            <a:ext cx="8284454" cy="3539430"/>
          </a:xfrm>
          <a:prstGeom prst="rect">
            <a:avLst/>
          </a:prstGeom>
          <a:noFill/>
        </p:spPr>
        <p:txBody>
          <a:bodyPr wrap="square" rtlCol="0">
            <a:spAutoFit/>
          </a:bodyPr>
          <a:lstStyle/>
          <a:p>
            <a:pPr>
              <a:lnSpc>
                <a:spcPct val="80000"/>
              </a:lnSpc>
              <a:spcBef>
                <a:spcPts val="1800"/>
              </a:spcBef>
            </a:pPr>
            <a:r>
              <a:rPr lang="es-AR" sz="7000" dirty="0" smtClean="0">
                <a:solidFill>
                  <a:schemeClr val="bg1"/>
                </a:solidFill>
                <a:latin typeface="Gotham Condensed Medium"/>
                <a:cs typeface="Gotham Condensed Medium"/>
              </a:rPr>
              <a:t>Nivel de Desempeño por Nivel Socioeconómico</a:t>
            </a:r>
            <a:endParaRPr lang="es-AR" sz="6000" dirty="0">
              <a:solidFill>
                <a:schemeClr val="bg1"/>
              </a:solidFill>
              <a:latin typeface="Gotham Condensed Medium"/>
              <a:cs typeface="Gotham Condensed Medium"/>
            </a:endParaRPr>
          </a:p>
        </p:txBody>
      </p:sp>
    </p:spTree>
    <p:extLst>
      <p:ext uri="{BB962C8B-B14F-4D97-AF65-F5344CB8AC3E}">
        <p14:creationId xmlns:p14="http://schemas.microsoft.com/office/powerpoint/2010/main" xmlns="" val="821717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4959" y="268896"/>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Lengua según Nivel Socioeconómico del Estudiante  - </a:t>
            </a:r>
            <a:r>
              <a:rPr lang="es-ES_tradnl" sz="2000" dirty="0" smtClean="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año </a:t>
            </a: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48</a:t>
            </a:fld>
            <a:endParaRPr lang="es-ES"/>
          </a:p>
        </p:txBody>
      </p:sp>
      <p:graphicFrame>
        <p:nvGraphicFramePr>
          <p:cNvPr id="7" name="3 Gráfico"/>
          <p:cNvGraphicFramePr>
            <a:graphicFrameLocks/>
          </p:cNvGraphicFramePr>
          <p:nvPr/>
        </p:nvGraphicFramePr>
        <p:xfrm>
          <a:off x="703885" y="1323047"/>
          <a:ext cx="7736229" cy="4211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0698697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4959" y="268896"/>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Matemática según Nivel Socioeconómico del Estudiante  -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año </a:t>
            </a:r>
          </a:p>
        </p:txBody>
      </p:sp>
      <p:sp>
        <p:nvSpPr>
          <p:cNvPr id="6" name="Marcador de número de diapositiva 5"/>
          <p:cNvSpPr>
            <a:spLocks noGrp="1"/>
          </p:cNvSpPr>
          <p:nvPr>
            <p:ph type="sldNum" sz="quarter" idx="12"/>
          </p:nvPr>
        </p:nvSpPr>
        <p:spPr/>
        <p:txBody>
          <a:bodyPr/>
          <a:lstStyle/>
          <a:p>
            <a:fld id="{A69369F0-BB74-D946-A12A-35A5CCCC6C14}" type="slidenum">
              <a:rPr lang="es-ES" smtClean="0"/>
              <a:pPr/>
              <a:t>49</a:t>
            </a:fld>
            <a:endParaRPr lang="es-ES"/>
          </a:p>
        </p:txBody>
      </p:sp>
      <p:graphicFrame>
        <p:nvGraphicFramePr>
          <p:cNvPr id="7" name="3 Gráfico"/>
          <p:cNvGraphicFramePr>
            <a:graphicFrameLocks/>
          </p:cNvGraphicFramePr>
          <p:nvPr>
            <p:extLst>
              <p:ext uri="{D42A27DB-BD31-4B8C-83A1-F6EECF244321}">
                <p14:modId xmlns:p14="http://schemas.microsoft.com/office/powerpoint/2010/main" xmlns="" val="1879280559"/>
              </p:ext>
            </p:extLst>
          </p:nvPr>
        </p:nvGraphicFramePr>
        <p:xfrm>
          <a:off x="703885" y="1323047"/>
          <a:ext cx="7736229" cy="4211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92898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p:nvPr/>
        </p:nvSpPr>
        <p:spPr>
          <a:xfrm>
            <a:off x="511647" y="263155"/>
            <a:ext cx="8169935" cy="407804"/>
          </a:xfrm>
          <a:prstGeom prst="rect">
            <a:avLst/>
          </a:prstGeom>
          <a:noFill/>
        </p:spPr>
        <p:txBody>
          <a:bodyPr wrap="square" lIns="68580" tIns="34290" rIns="68580" bIns="34290" rtlCol="0">
            <a:spAutoFit/>
          </a:bodyPr>
          <a:lstStyle/>
          <a:p>
            <a:r>
              <a:rPr lang="es-ES" sz="2200" dirty="0">
                <a:solidFill>
                  <a:srgbClr val="009DD1"/>
                </a:solidFill>
                <a:latin typeface="Gotham Condensed Medium"/>
                <a:cs typeface="Gotham Condensed Medium"/>
              </a:rPr>
              <a:t>N</a:t>
            </a:r>
            <a:r>
              <a:rPr lang="es-ES_tradnl" sz="2200" dirty="0" err="1">
                <a:solidFill>
                  <a:srgbClr val="009DD1"/>
                </a:solidFill>
                <a:latin typeface="Gotham Condensed Medium"/>
                <a:cs typeface="Gotham Condensed Medium"/>
              </a:rPr>
              <a:t>ivel</a:t>
            </a:r>
            <a:r>
              <a:rPr lang="es-ES_tradnl" sz="2200" dirty="0">
                <a:solidFill>
                  <a:srgbClr val="009DD1"/>
                </a:solidFill>
                <a:latin typeface="Gotham Condensed Medium"/>
                <a:cs typeface="Gotham Condensed Medium"/>
              </a:rPr>
              <a:t> de </a:t>
            </a:r>
            <a:r>
              <a:rPr lang="es-ES_tradnl" sz="2200" dirty="0" smtClean="0">
                <a:solidFill>
                  <a:srgbClr val="009DD1"/>
                </a:solidFill>
                <a:latin typeface="Gotham Condensed Medium"/>
                <a:cs typeface="Gotham Condensed Medium"/>
              </a:rPr>
              <a:t>Desempeño </a:t>
            </a:r>
            <a:r>
              <a:rPr lang="es-ES_tradnl" sz="2200" dirty="0">
                <a:solidFill>
                  <a:srgbClr val="009DD1"/>
                </a:solidFill>
                <a:latin typeface="Gotham Condensed Medium"/>
                <a:cs typeface="Gotham Condensed Medium"/>
              </a:rPr>
              <a:t>(%) por área disciplinar evaluada – Secundaria 5º/6º </a:t>
            </a:r>
            <a:r>
              <a:rPr lang="es-ES_tradnl" sz="2200" dirty="0" smtClean="0">
                <a:solidFill>
                  <a:srgbClr val="009DD1"/>
                </a:solidFill>
                <a:latin typeface="Gotham Condensed Medium"/>
                <a:cs typeface="Gotham Condensed Medium"/>
              </a:rPr>
              <a:t>año</a:t>
            </a:r>
            <a:endParaRPr lang="es-ES" sz="2200" dirty="0">
              <a:solidFill>
                <a:srgbClr val="009DD1"/>
              </a:solidFill>
              <a:latin typeface="Gotham Condensed Medium"/>
              <a:cs typeface="Gotham Condensed Medium"/>
            </a:endParaRPr>
          </a:p>
        </p:txBody>
      </p:sp>
      <p:sp>
        <p:nvSpPr>
          <p:cNvPr id="7" name="Marcador de número de diapositiva 6"/>
          <p:cNvSpPr>
            <a:spLocks noGrp="1"/>
          </p:cNvSpPr>
          <p:nvPr>
            <p:ph type="sldNum" sz="quarter" idx="12"/>
          </p:nvPr>
        </p:nvSpPr>
        <p:spPr/>
        <p:txBody>
          <a:bodyPr/>
          <a:lstStyle/>
          <a:p>
            <a:fld id="{A69369F0-BB74-D946-A12A-35A5CCCC6C14}" type="slidenum">
              <a:rPr lang="es-ES" smtClean="0"/>
              <a:pPr/>
              <a:t>5</a:t>
            </a:fld>
            <a:endParaRPr lang="es-ES" dirty="0"/>
          </a:p>
        </p:txBody>
      </p:sp>
      <p:graphicFrame>
        <p:nvGraphicFramePr>
          <p:cNvPr id="9" name="3 Gráfico"/>
          <p:cNvGraphicFramePr>
            <a:graphicFrameLocks/>
          </p:cNvGraphicFramePr>
          <p:nvPr/>
        </p:nvGraphicFramePr>
        <p:xfrm>
          <a:off x="379097" y="898009"/>
          <a:ext cx="8385805" cy="50619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74896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A69369F0-BB74-D946-A12A-35A5CCCC6C14}" type="slidenum">
              <a:rPr lang="es-ES" smtClean="0">
                <a:solidFill>
                  <a:prstClr val="black">
                    <a:tint val="75000"/>
                  </a:prstClr>
                </a:solidFill>
              </a:rPr>
              <a:pPr>
                <a:defRPr/>
              </a:pPr>
              <a:t>50</a:t>
            </a:fld>
            <a:endParaRPr lang="es-ES" dirty="0">
              <a:solidFill>
                <a:prstClr val="black">
                  <a:tint val="75000"/>
                </a:prstClr>
              </a:solidFill>
            </a:endParaRPr>
          </a:p>
        </p:txBody>
      </p:sp>
      <p:sp>
        <p:nvSpPr>
          <p:cNvPr id="5" name="TextBox 6"/>
          <p:cNvSpPr txBox="1"/>
          <p:nvPr/>
        </p:nvSpPr>
        <p:spPr>
          <a:xfrm>
            <a:off x="514959" y="268896"/>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pPr>
              <a:defRPr/>
            </a:pPr>
            <a:r>
              <a:rPr lang="es-AR" sz="2000" dirty="0">
                <a:solidFill>
                  <a:srgbClr val="009DD1"/>
                </a:solidFill>
                <a:latin typeface="Gotham Condensed Medium"/>
                <a:ea typeface="+mj-ea"/>
                <a:cs typeface="Gotham Condensed Medium"/>
              </a:rPr>
              <a:t>Nivel de Desempeño (%) en Ciencias Naturales según Nivel Socioeconómico del Estudiante  - </a:t>
            </a:r>
            <a:r>
              <a:rPr lang="es-ES_tradnl" sz="2000" dirty="0">
                <a:solidFill>
                  <a:srgbClr val="009DD1"/>
                </a:solidFill>
                <a:latin typeface="Gotham Condensed Medium"/>
                <a:ea typeface="+mj-ea"/>
                <a:cs typeface="Gotham Condensed Medium"/>
              </a:rPr>
              <a:t>Secundaria </a:t>
            </a:r>
            <a:r>
              <a:rPr lang="es-AR" sz="2000" dirty="0" smtClean="0">
                <a:solidFill>
                  <a:srgbClr val="009DD1"/>
                </a:solidFill>
                <a:latin typeface="Gotham Condensed Medium"/>
                <a:ea typeface="+mj-ea"/>
                <a:cs typeface="Gotham Condensed Medium"/>
              </a:rPr>
              <a:t>5º/6º </a:t>
            </a:r>
            <a:r>
              <a:rPr lang="es-AR" sz="2000" dirty="0">
                <a:solidFill>
                  <a:srgbClr val="009DD1"/>
                </a:solidFill>
                <a:latin typeface="Gotham Condensed Medium"/>
                <a:ea typeface="+mj-ea"/>
                <a:cs typeface="Gotham Condensed Medium"/>
              </a:rPr>
              <a:t>Año  </a:t>
            </a:r>
          </a:p>
        </p:txBody>
      </p:sp>
      <p:graphicFrame>
        <p:nvGraphicFramePr>
          <p:cNvPr id="6" name="3 Gráfico"/>
          <p:cNvGraphicFramePr>
            <a:graphicFrameLocks/>
          </p:cNvGraphicFramePr>
          <p:nvPr/>
        </p:nvGraphicFramePr>
        <p:xfrm>
          <a:off x="703885" y="1323047"/>
          <a:ext cx="7736229" cy="4211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164056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A69369F0-BB74-D946-A12A-35A5CCCC6C14}" type="slidenum">
              <a:rPr lang="es-ES" smtClean="0">
                <a:solidFill>
                  <a:prstClr val="black">
                    <a:tint val="75000"/>
                  </a:prstClr>
                </a:solidFill>
              </a:rPr>
              <a:pPr>
                <a:defRPr/>
              </a:pPr>
              <a:t>51</a:t>
            </a:fld>
            <a:endParaRPr lang="es-ES">
              <a:solidFill>
                <a:prstClr val="black">
                  <a:tint val="75000"/>
                </a:prstClr>
              </a:solidFill>
            </a:endParaRPr>
          </a:p>
        </p:txBody>
      </p:sp>
      <p:sp>
        <p:nvSpPr>
          <p:cNvPr id="5" name="TextBox 6"/>
          <p:cNvSpPr txBox="1"/>
          <p:nvPr/>
        </p:nvSpPr>
        <p:spPr>
          <a:xfrm>
            <a:off x="516261" y="268896"/>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pPr>
              <a:defRPr/>
            </a:pPr>
            <a:r>
              <a:rPr lang="es-AR" sz="2000" dirty="0">
                <a:solidFill>
                  <a:srgbClr val="009DD1"/>
                </a:solidFill>
                <a:latin typeface="Gotham Condensed Medium"/>
                <a:ea typeface="+mj-ea"/>
                <a:cs typeface="Gotham Condensed Medium"/>
              </a:rPr>
              <a:t>Nivel de Desempeño (%) en Ciencias Sociales según Nivel Socioeconómico del Estudiante  - </a:t>
            </a:r>
            <a:r>
              <a:rPr lang="es-ES_tradnl" sz="2000" dirty="0">
                <a:solidFill>
                  <a:srgbClr val="009DD1"/>
                </a:solidFill>
                <a:latin typeface="Gotham Condensed Medium"/>
                <a:ea typeface="+mj-ea"/>
                <a:cs typeface="Gotham Condensed Medium"/>
              </a:rPr>
              <a:t>Secundaria </a:t>
            </a:r>
            <a:r>
              <a:rPr lang="es-AR" sz="2000" dirty="0" smtClean="0">
                <a:solidFill>
                  <a:srgbClr val="009DD1"/>
                </a:solidFill>
                <a:latin typeface="Gotham Condensed Medium"/>
                <a:ea typeface="+mj-ea"/>
                <a:cs typeface="Gotham Condensed Medium"/>
              </a:rPr>
              <a:t>5º/6º </a:t>
            </a:r>
            <a:r>
              <a:rPr lang="es-AR" sz="2000" dirty="0">
                <a:solidFill>
                  <a:srgbClr val="009DD1"/>
                </a:solidFill>
                <a:latin typeface="Gotham Condensed Medium"/>
                <a:ea typeface="+mj-ea"/>
                <a:cs typeface="Gotham Condensed Medium"/>
              </a:rPr>
              <a:t>Año  </a:t>
            </a:r>
          </a:p>
        </p:txBody>
      </p:sp>
      <p:graphicFrame>
        <p:nvGraphicFramePr>
          <p:cNvPr id="6" name="3 Gráfico"/>
          <p:cNvGraphicFramePr>
            <a:graphicFrameLocks/>
          </p:cNvGraphicFramePr>
          <p:nvPr/>
        </p:nvGraphicFramePr>
        <p:xfrm>
          <a:off x="703885" y="1323047"/>
          <a:ext cx="7736229" cy="4211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813143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A69369F0-BB74-D946-A12A-35A5CCCC6C14}" type="slidenum">
              <a:rPr lang="es-ES" smtClean="0">
                <a:solidFill>
                  <a:prstClr val="black">
                    <a:tint val="75000"/>
                  </a:prstClr>
                </a:solidFill>
              </a:rPr>
              <a:pPr>
                <a:defRPr/>
              </a:pPr>
              <a:t>52</a:t>
            </a:fld>
            <a:endParaRPr lang="es-ES">
              <a:solidFill>
                <a:prstClr val="black">
                  <a:tint val="75000"/>
                </a:prstClr>
              </a:solidFill>
            </a:endParaRPr>
          </a:p>
        </p:txBody>
      </p:sp>
      <p:sp>
        <p:nvSpPr>
          <p:cNvPr id="5" name="TextBox 6"/>
          <p:cNvSpPr txBox="1"/>
          <p:nvPr/>
        </p:nvSpPr>
        <p:spPr>
          <a:xfrm>
            <a:off x="516261" y="268896"/>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pPr>
              <a:defRPr/>
            </a:pPr>
            <a:r>
              <a:rPr lang="es-AR" sz="2000" dirty="0">
                <a:solidFill>
                  <a:srgbClr val="009DD1"/>
                </a:solidFill>
                <a:latin typeface="Gotham Condensed Medium"/>
                <a:ea typeface="+mj-ea"/>
                <a:cs typeface="Gotham Condensed Medium"/>
              </a:rPr>
              <a:t>Nivel de Desempeño (%) en Lengua según Nivel Socioeconómico del Estudiante  - </a:t>
            </a:r>
            <a:r>
              <a:rPr lang="es-ES_tradnl" sz="2000" dirty="0">
                <a:solidFill>
                  <a:srgbClr val="009DD1"/>
                </a:solidFill>
                <a:latin typeface="Gotham Condensed Medium"/>
                <a:ea typeface="+mj-ea"/>
                <a:cs typeface="Gotham Condensed Medium"/>
              </a:rPr>
              <a:t>Primaria 6º </a:t>
            </a:r>
            <a:r>
              <a:rPr lang="es-ES_tradnl" sz="2000" dirty="0" smtClean="0">
                <a:solidFill>
                  <a:srgbClr val="009DD1"/>
                </a:solidFill>
                <a:latin typeface="Gotham Condensed Medium"/>
                <a:ea typeface="+mj-ea"/>
                <a:cs typeface="Gotham Condensed Medium"/>
              </a:rPr>
              <a:t>grado</a:t>
            </a:r>
            <a:endParaRPr lang="es-AR" sz="2000" dirty="0">
              <a:solidFill>
                <a:srgbClr val="009DD1"/>
              </a:solidFill>
              <a:latin typeface="Gotham Condensed Medium"/>
              <a:ea typeface="+mj-ea"/>
              <a:cs typeface="Gotham Condensed Medium"/>
            </a:endParaRPr>
          </a:p>
        </p:txBody>
      </p:sp>
      <p:graphicFrame>
        <p:nvGraphicFramePr>
          <p:cNvPr id="6" name="3 Gráfico"/>
          <p:cNvGraphicFramePr>
            <a:graphicFrameLocks/>
          </p:cNvGraphicFramePr>
          <p:nvPr/>
        </p:nvGraphicFramePr>
        <p:xfrm>
          <a:off x="703885" y="1323047"/>
          <a:ext cx="7736229" cy="4211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025485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A69369F0-BB74-D946-A12A-35A5CCCC6C14}" type="slidenum">
              <a:rPr lang="es-ES" smtClean="0">
                <a:solidFill>
                  <a:prstClr val="black">
                    <a:tint val="75000"/>
                  </a:prstClr>
                </a:solidFill>
              </a:rPr>
              <a:pPr>
                <a:defRPr/>
              </a:pPr>
              <a:t>53</a:t>
            </a:fld>
            <a:endParaRPr lang="es-ES">
              <a:solidFill>
                <a:prstClr val="black">
                  <a:tint val="75000"/>
                </a:prstClr>
              </a:solidFill>
            </a:endParaRPr>
          </a:p>
        </p:txBody>
      </p:sp>
      <p:sp>
        <p:nvSpPr>
          <p:cNvPr id="5" name="TextBox 6"/>
          <p:cNvSpPr txBox="1"/>
          <p:nvPr/>
        </p:nvSpPr>
        <p:spPr>
          <a:xfrm>
            <a:off x="510440" y="268896"/>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pPr>
              <a:defRPr/>
            </a:pPr>
            <a:r>
              <a:rPr lang="es-AR" sz="2000" dirty="0">
                <a:solidFill>
                  <a:srgbClr val="009DD1"/>
                </a:solidFill>
                <a:latin typeface="Gotham Condensed Medium"/>
                <a:ea typeface="+mj-ea"/>
                <a:cs typeface="Gotham Condensed Medium"/>
              </a:rPr>
              <a:t>Nivel de Desempeño (%) en Matemática según Nivel Socioeconómico del Estudiante  - </a:t>
            </a:r>
            <a:r>
              <a:rPr lang="es-ES_tradnl" sz="2000" dirty="0">
                <a:solidFill>
                  <a:srgbClr val="009DD1"/>
                </a:solidFill>
                <a:latin typeface="Gotham Condensed Medium"/>
                <a:ea typeface="+mj-ea"/>
                <a:cs typeface="Gotham Condensed Medium"/>
              </a:rPr>
              <a:t>Primaria 6º </a:t>
            </a:r>
            <a:r>
              <a:rPr lang="es-ES_tradnl" sz="2000" dirty="0" smtClean="0">
                <a:solidFill>
                  <a:srgbClr val="009DD1"/>
                </a:solidFill>
                <a:latin typeface="Gotham Condensed Medium"/>
                <a:ea typeface="+mj-ea"/>
                <a:cs typeface="Gotham Condensed Medium"/>
              </a:rPr>
              <a:t>grado</a:t>
            </a:r>
            <a:endParaRPr lang="es-AR" sz="2000" dirty="0">
              <a:solidFill>
                <a:srgbClr val="009DD1"/>
              </a:solidFill>
              <a:latin typeface="Gotham Condensed Medium"/>
              <a:ea typeface="+mj-ea"/>
              <a:cs typeface="Gotham Condensed Medium"/>
            </a:endParaRPr>
          </a:p>
        </p:txBody>
      </p:sp>
      <p:graphicFrame>
        <p:nvGraphicFramePr>
          <p:cNvPr id="6" name="3 Gráfico"/>
          <p:cNvGraphicFramePr>
            <a:graphicFrameLocks/>
          </p:cNvGraphicFramePr>
          <p:nvPr/>
        </p:nvGraphicFramePr>
        <p:xfrm>
          <a:off x="703885" y="1323047"/>
          <a:ext cx="7736229" cy="4211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7260254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11875"/>
            <a:ext cx="9144000" cy="5646125"/>
          </a:xfrm>
          <a:prstGeom prst="rect">
            <a:avLst/>
          </a:prstGeom>
          <a:solidFill>
            <a:srgbClr val="009DD1"/>
          </a:solidFill>
          <a:ln>
            <a:solidFill>
              <a:srgbClr val="00A0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3890"/>
            <a:ext cx="9144000" cy="1102081"/>
          </a:xfrm>
          <a:prstGeom prst="rect">
            <a:avLst/>
          </a:prstGeom>
        </p:spPr>
      </p:pic>
      <p:sp>
        <p:nvSpPr>
          <p:cNvPr id="6" name="TextBox 6"/>
          <p:cNvSpPr txBox="1"/>
          <p:nvPr/>
        </p:nvSpPr>
        <p:spPr>
          <a:xfrm>
            <a:off x="429773" y="1684868"/>
            <a:ext cx="8284454" cy="6869573"/>
          </a:xfrm>
          <a:prstGeom prst="rect">
            <a:avLst/>
          </a:prstGeom>
          <a:noFill/>
        </p:spPr>
        <p:txBody>
          <a:bodyPr wrap="square" rtlCol="0">
            <a:spAutoFit/>
          </a:bodyPr>
          <a:lstStyle/>
          <a:p>
            <a:pPr>
              <a:lnSpc>
                <a:spcPct val="80000"/>
              </a:lnSpc>
              <a:spcBef>
                <a:spcPts val="1800"/>
              </a:spcBef>
            </a:pPr>
            <a:r>
              <a:rPr lang="es-AR" sz="7000" dirty="0" smtClean="0">
                <a:solidFill>
                  <a:schemeClr val="bg1"/>
                </a:solidFill>
                <a:latin typeface="Gotham Condensed Medium"/>
                <a:cs typeface="Gotham Condensed Medium"/>
              </a:rPr>
              <a:t>El nivel Socioeconómico de los estudiantes por sector de gestión</a:t>
            </a:r>
          </a:p>
          <a:p>
            <a:pPr>
              <a:lnSpc>
                <a:spcPct val="80000"/>
              </a:lnSpc>
              <a:spcBef>
                <a:spcPts val="1800"/>
              </a:spcBef>
            </a:pPr>
            <a:r>
              <a:rPr lang="es-ES_tradnl" b="1" dirty="0" smtClean="0">
                <a:solidFill>
                  <a:schemeClr val="bg1"/>
                </a:solidFill>
                <a:latin typeface="Roboto Slab Light"/>
                <a:cs typeface="Roboto Slab Light"/>
              </a:rPr>
              <a:t>NIVEL SOCIOECONÓMICO (Secundario)</a:t>
            </a:r>
            <a:r>
              <a:rPr lang="es-ES_tradnl" dirty="0" smtClean="0">
                <a:solidFill>
                  <a:schemeClr val="bg1"/>
                </a:solidFill>
                <a:latin typeface="Roboto Slab Light"/>
                <a:cs typeface="Roboto Slab Light"/>
              </a:rPr>
              <a:t>: índice que </a:t>
            </a:r>
            <a:r>
              <a:rPr lang="es-ES_tradnl" dirty="0">
                <a:solidFill>
                  <a:schemeClr val="bg1"/>
                </a:solidFill>
                <a:latin typeface="Roboto Slab Light"/>
                <a:cs typeface="Roboto Slab Light"/>
              </a:rPr>
              <a:t>considera el nivel educativo de ambos padres, el nivel de hacinamiento, la percepción de la Asignación Universal por Hijo u otro programa social similar, </a:t>
            </a:r>
            <a:r>
              <a:rPr lang="es-ES_tradnl" dirty="0" smtClean="0">
                <a:solidFill>
                  <a:schemeClr val="bg1"/>
                </a:solidFill>
                <a:latin typeface="Roboto Slab Light"/>
                <a:cs typeface="Roboto Slab Light"/>
              </a:rPr>
              <a:t>el </a:t>
            </a:r>
            <a:r>
              <a:rPr lang="es-ES_tradnl" dirty="0">
                <a:solidFill>
                  <a:schemeClr val="bg1"/>
                </a:solidFill>
                <a:latin typeface="Roboto Slab Light"/>
                <a:cs typeface="Roboto Slab Light"/>
              </a:rPr>
              <a:t>acceso a Internet </a:t>
            </a:r>
            <a:r>
              <a:rPr lang="es-ES_tradnl" dirty="0" smtClean="0">
                <a:solidFill>
                  <a:schemeClr val="bg1"/>
                </a:solidFill>
                <a:latin typeface="Roboto Slab Light"/>
                <a:cs typeface="Roboto Slab Light"/>
              </a:rPr>
              <a:t>y </a:t>
            </a:r>
            <a:r>
              <a:rPr lang="es-ES_tradnl" dirty="0">
                <a:solidFill>
                  <a:schemeClr val="bg1"/>
                </a:solidFill>
                <a:latin typeface="Roboto Slab Light"/>
                <a:cs typeface="Roboto Slab Light"/>
              </a:rPr>
              <a:t>tecnología del hogar</a:t>
            </a:r>
            <a:r>
              <a:rPr lang="es-ES_tradnl" dirty="0" smtClean="0">
                <a:solidFill>
                  <a:schemeClr val="bg1"/>
                </a:solidFill>
                <a:latin typeface="Roboto Slab Light"/>
                <a:cs typeface="Roboto Slab Light"/>
              </a:rPr>
              <a:t>.</a:t>
            </a:r>
          </a:p>
          <a:p>
            <a:pPr>
              <a:lnSpc>
                <a:spcPct val="80000"/>
              </a:lnSpc>
              <a:spcBef>
                <a:spcPts val="1800"/>
              </a:spcBef>
            </a:pPr>
            <a:r>
              <a:rPr lang="es-ES_tradnl" b="1" dirty="0">
                <a:solidFill>
                  <a:schemeClr val="bg1"/>
                </a:solidFill>
                <a:latin typeface="Roboto Slab Light"/>
                <a:cs typeface="Roboto Slab Light"/>
              </a:rPr>
              <a:t>NIVEL </a:t>
            </a:r>
            <a:r>
              <a:rPr lang="es-ES_tradnl" b="1" dirty="0" smtClean="0">
                <a:solidFill>
                  <a:schemeClr val="bg1"/>
                </a:solidFill>
                <a:latin typeface="Roboto Slab Light"/>
                <a:cs typeface="Roboto Slab Light"/>
              </a:rPr>
              <a:t>SOCIOECONÓMICO (Primario)</a:t>
            </a:r>
            <a:r>
              <a:rPr lang="es-ES_tradnl" dirty="0" smtClean="0">
                <a:solidFill>
                  <a:schemeClr val="bg1"/>
                </a:solidFill>
                <a:latin typeface="Roboto Slab Light"/>
                <a:cs typeface="Roboto Slab Light"/>
              </a:rPr>
              <a:t>: índice que </a:t>
            </a:r>
            <a:r>
              <a:rPr lang="es-ES_tradnl" dirty="0">
                <a:solidFill>
                  <a:schemeClr val="bg1"/>
                </a:solidFill>
                <a:latin typeface="Roboto Slab Light"/>
                <a:cs typeface="Roboto Slab Light"/>
              </a:rPr>
              <a:t>considera el nivel educativo de ambos padres, el nivel de </a:t>
            </a:r>
            <a:r>
              <a:rPr lang="es-ES_tradnl" dirty="0" smtClean="0">
                <a:solidFill>
                  <a:schemeClr val="bg1"/>
                </a:solidFill>
                <a:latin typeface="Roboto Slab Light"/>
                <a:cs typeface="Roboto Slab Light"/>
              </a:rPr>
              <a:t>hacinamiento, el </a:t>
            </a:r>
            <a:r>
              <a:rPr lang="es-ES_tradnl" dirty="0">
                <a:solidFill>
                  <a:schemeClr val="bg1"/>
                </a:solidFill>
                <a:latin typeface="Roboto Slab Light"/>
                <a:cs typeface="Roboto Slab Light"/>
              </a:rPr>
              <a:t>acceso a </a:t>
            </a:r>
            <a:r>
              <a:rPr lang="es-ES_tradnl" dirty="0" smtClean="0">
                <a:solidFill>
                  <a:schemeClr val="bg1"/>
                </a:solidFill>
                <a:latin typeface="Roboto Slab Light"/>
                <a:cs typeface="Roboto Slab Light"/>
              </a:rPr>
              <a:t>Internet y tecnología en el hogar.</a:t>
            </a:r>
            <a:endParaRPr lang="es-ES_tradnl" dirty="0">
              <a:solidFill>
                <a:schemeClr val="bg1"/>
              </a:solidFill>
              <a:latin typeface="Roboto Slab Light"/>
              <a:cs typeface="Roboto Slab Light"/>
            </a:endParaRPr>
          </a:p>
          <a:p>
            <a:pPr>
              <a:lnSpc>
                <a:spcPct val="80000"/>
              </a:lnSpc>
              <a:spcBef>
                <a:spcPts val="1800"/>
              </a:spcBef>
            </a:pPr>
            <a:r>
              <a:rPr lang="es-ES_tradnl" sz="1400" dirty="0" smtClean="0">
                <a:latin typeface="Roboto Slab Light"/>
                <a:cs typeface="Roboto Slab Light"/>
              </a:rPr>
              <a:t>  </a:t>
            </a:r>
          </a:p>
          <a:p>
            <a:pPr>
              <a:lnSpc>
                <a:spcPct val="80000"/>
              </a:lnSpc>
              <a:spcBef>
                <a:spcPts val="1800"/>
              </a:spcBef>
            </a:pPr>
            <a:endParaRPr lang="es-ES_tradnl" sz="1400" dirty="0" smtClean="0">
              <a:latin typeface="Roboto Slab Light"/>
              <a:cs typeface="Roboto Slab Light"/>
            </a:endParaRPr>
          </a:p>
          <a:p>
            <a:pPr>
              <a:lnSpc>
                <a:spcPct val="80000"/>
              </a:lnSpc>
              <a:spcBef>
                <a:spcPts val="1800"/>
              </a:spcBef>
            </a:pPr>
            <a:endParaRPr lang="es-AR" sz="1400" dirty="0">
              <a:latin typeface="Roboto Slab Light"/>
              <a:cs typeface="Roboto Slab Light"/>
            </a:endParaRPr>
          </a:p>
          <a:p>
            <a:pPr>
              <a:lnSpc>
                <a:spcPct val="80000"/>
              </a:lnSpc>
              <a:spcBef>
                <a:spcPts val="1800"/>
              </a:spcBef>
            </a:pPr>
            <a:endParaRPr lang="es-AR" sz="6000" dirty="0">
              <a:solidFill>
                <a:schemeClr val="bg1"/>
              </a:solidFill>
              <a:latin typeface="Gotham Condensed Medium"/>
              <a:cs typeface="Gotham Condensed Medium"/>
            </a:endParaRPr>
          </a:p>
        </p:txBody>
      </p:sp>
    </p:spTree>
    <p:extLst>
      <p:ext uri="{BB962C8B-B14F-4D97-AF65-F5344CB8AC3E}">
        <p14:creationId xmlns:p14="http://schemas.microsoft.com/office/powerpoint/2010/main" xmlns="" val="16274328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905" y="268605"/>
            <a:ext cx="8500145" cy="707886"/>
          </a:xfrm>
          <a:prstGeom prst="rect">
            <a:avLst/>
          </a:prstGeom>
          <a:noFill/>
        </p:spPr>
        <p:txBody>
          <a:bodyPr wrap="square" rtlCol="0">
            <a:spAutoFit/>
          </a:bodyPr>
          <a:lstStyle/>
          <a:p>
            <a:pPr defTabSz="914400"/>
            <a:r>
              <a:rPr lang="es-AR" sz="2000" dirty="0" smtClean="0">
                <a:solidFill>
                  <a:srgbClr val="009DD1"/>
                </a:solidFill>
                <a:latin typeface="Gotham Condensed Medium"/>
                <a:cs typeface="Gotham Condensed Medium"/>
              </a:rPr>
              <a:t>Nivel Socioeconómico de los Estudiantes respondientes por Sector </a:t>
            </a:r>
            <a:r>
              <a:rPr lang="es-AR" sz="2000" dirty="0">
                <a:solidFill>
                  <a:srgbClr val="009DD1"/>
                </a:solidFill>
                <a:latin typeface="Gotham Condensed Medium"/>
                <a:cs typeface="Gotham Condensed Medium"/>
              </a:rPr>
              <a:t>de </a:t>
            </a:r>
            <a:r>
              <a:rPr lang="es-AR" sz="2000" dirty="0" smtClean="0">
                <a:solidFill>
                  <a:srgbClr val="009DD1"/>
                </a:solidFill>
                <a:latin typeface="Gotham Condensed Medium"/>
                <a:cs typeface="Gotham Condensed Medium"/>
              </a:rPr>
              <a:t>Gestión </a:t>
            </a:r>
            <a:r>
              <a:rPr lang="es-AR" sz="2000" dirty="0">
                <a:solidFill>
                  <a:srgbClr val="009DD1"/>
                </a:solidFill>
                <a:latin typeface="Gotham Condensed Medium"/>
                <a:cs typeface="Gotham Condensed Medium"/>
              </a:rPr>
              <a:t>Estatal/Privado </a:t>
            </a:r>
            <a:r>
              <a:rPr lang="es-AR" sz="2000" dirty="0" smtClean="0">
                <a:solidFill>
                  <a:srgbClr val="009DD1"/>
                </a:solidFill>
                <a:latin typeface="Gotham Condensed Medium"/>
                <a:ea typeface="+mj-ea"/>
                <a:cs typeface="Gotham Condensed Medium"/>
              </a:rPr>
              <a:t>5º/6º año </a:t>
            </a:r>
            <a:r>
              <a:rPr lang="es-AR" sz="2000" dirty="0">
                <a:solidFill>
                  <a:srgbClr val="009DD1"/>
                </a:solidFill>
                <a:latin typeface="Gotham Condensed Medium"/>
                <a:ea typeface="+mj-ea"/>
                <a:cs typeface="Gotham Condensed Medium"/>
              </a:rPr>
              <a:t>– Nivel Secundario</a:t>
            </a:r>
            <a:endParaRPr lang="en-US" sz="2000" dirty="0">
              <a:solidFill>
                <a:srgbClr val="009DD1"/>
              </a:solidFill>
              <a:latin typeface="Gotham Condensed Medium"/>
              <a:ea typeface="+mj-ea"/>
              <a:cs typeface="Gotham Condensed Medium"/>
            </a:endParaRPr>
          </a:p>
        </p:txBody>
      </p:sp>
      <p:sp>
        <p:nvSpPr>
          <p:cNvPr id="7" name="Rectangle 6"/>
          <p:cNvSpPr/>
          <p:nvPr/>
        </p:nvSpPr>
        <p:spPr>
          <a:xfrm>
            <a:off x="2648300" y="1309957"/>
            <a:ext cx="3847401" cy="4026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s-AR" sz="1200" dirty="0">
                <a:ln>
                  <a:solidFill>
                    <a:prstClr val="black"/>
                  </a:solidFill>
                </a:ln>
                <a:solidFill>
                  <a:prstClr val="black"/>
                </a:solidFill>
                <a:latin typeface="Roboto Slab" pitchFamily="2" charset="0"/>
                <a:ea typeface="Roboto Slab" pitchFamily="2" charset="0"/>
              </a:rPr>
              <a:t>NSE categorizado</a:t>
            </a:r>
            <a:endParaRPr lang="en-US" sz="1200" dirty="0">
              <a:ln>
                <a:solidFill>
                  <a:prstClr val="black"/>
                </a:solidFill>
              </a:ln>
              <a:solidFill>
                <a:prstClr val="black"/>
              </a:solidFill>
              <a:latin typeface="Roboto Slab" pitchFamily="2" charset="0"/>
              <a:ea typeface="Roboto Slab" pitchFamily="2" charset="0"/>
            </a:endParaRPr>
          </a:p>
        </p:txBody>
      </p:sp>
      <p:sp>
        <p:nvSpPr>
          <p:cNvPr id="6" name="Marcador de número de diapositiva 4"/>
          <p:cNvSpPr>
            <a:spLocks noGrp="1"/>
          </p:cNvSpPr>
          <p:nvPr>
            <p:ph type="sldNum" sz="quarter" idx="12"/>
          </p:nvPr>
        </p:nvSpPr>
        <p:spPr>
          <a:xfrm>
            <a:off x="6457950" y="6356351"/>
            <a:ext cx="2057400" cy="365125"/>
          </a:xfrm>
        </p:spPr>
        <p:txBody>
          <a:bodyPr/>
          <a:lstStyle/>
          <a:p>
            <a:r>
              <a:rPr lang="es-ES" dirty="0" smtClean="0"/>
              <a:t>6</a:t>
            </a:r>
            <a:endParaRPr lang="es-ES" dirty="0"/>
          </a:p>
        </p:txBody>
      </p:sp>
      <p:graphicFrame>
        <p:nvGraphicFramePr>
          <p:cNvPr id="10" name="Chart 4">
            <a:extLst>
              <a:ext uri="{FF2B5EF4-FFF2-40B4-BE49-F238E27FC236}">
                <a16:creationId xmlns:a16="http://schemas.microsoft.com/office/drawing/2014/main" xmlns="" id="{CEB10401-2963-4F72-95DF-C08FB8AB69B4}"/>
              </a:ext>
            </a:extLst>
          </p:cNvPr>
          <p:cNvGraphicFramePr>
            <a:graphicFrameLocks/>
          </p:cNvGraphicFramePr>
          <p:nvPr>
            <p:extLst/>
          </p:nvPr>
        </p:nvGraphicFramePr>
        <p:xfrm>
          <a:off x="2514600" y="2558400"/>
          <a:ext cx="4114800" cy="28384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1"/>
          <p:cNvSpPr txBox="1"/>
          <p:nvPr/>
        </p:nvSpPr>
        <p:spPr>
          <a:xfrm>
            <a:off x="2030185" y="1855886"/>
            <a:ext cx="5284219" cy="523220"/>
          </a:xfrm>
          <a:prstGeom prst="rect">
            <a:avLst/>
          </a:prstGeom>
          <a:noFill/>
        </p:spPr>
        <p:txBody>
          <a:bodyPr wrap="square" rtlCol="0">
            <a:spAutoFit/>
          </a:bodyPr>
          <a:lstStyle/>
          <a:p>
            <a:pPr algn="just"/>
            <a:r>
              <a:rPr lang="es-AR" sz="1400" b="1" dirty="0" smtClean="0"/>
              <a:t>Estudiantes respondientes en Aprender 2016 sector Estatal: 72%</a:t>
            </a:r>
          </a:p>
          <a:p>
            <a:pPr algn="just"/>
            <a:r>
              <a:rPr lang="es-AR" sz="1400" b="1" dirty="0"/>
              <a:t>Estudiantes respondientes en Aprender 2016 sector </a:t>
            </a:r>
            <a:r>
              <a:rPr lang="es-AR" sz="1400" b="1" dirty="0" smtClean="0"/>
              <a:t>Privado: 28%</a:t>
            </a:r>
            <a:endParaRPr lang="es-AR" sz="1400" b="1" dirty="0"/>
          </a:p>
        </p:txBody>
      </p:sp>
    </p:spTree>
    <p:extLst>
      <p:ext uri="{BB962C8B-B14F-4D97-AF65-F5344CB8AC3E}">
        <p14:creationId xmlns:p14="http://schemas.microsoft.com/office/powerpoint/2010/main" xmlns="" val="27146679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905" y="262438"/>
            <a:ext cx="8500145" cy="707886"/>
          </a:xfrm>
          <a:prstGeom prst="rect">
            <a:avLst/>
          </a:prstGeom>
          <a:noFill/>
        </p:spPr>
        <p:txBody>
          <a:bodyPr wrap="square" rtlCol="0">
            <a:spAutoFit/>
          </a:bodyPr>
          <a:lstStyle/>
          <a:p>
            <a:r>
              <a:rPr lang="es-AR" sz="2000" dirty="0">
                <a:solidFill>
                  <a:srgbClr val="009DD1"/>
                </a:solidFill>
                <a:latin typeface="Gotham Condensed Medium"/>
                <a:cs typeface="Gotham Condensed Medium"/>
              </a:rPr>
              <a:t>Nivel Socioeconómico de los Estudiantes respondientes por Sector de Gestión Estatal/Privado </a:t>
            </a:r>
            <a:r>
              <a:rPr lang="es-AR" sz="2000" dirty="0" smtClean="0">
                <a:solidFill>
                  <a:srgbClr val="009DD1"/>
                </a:solidFill>
                <a:latin typeface="Gotham Condensed Medium"/>
                <a:cs typeface="Gotham Condensed Medium"/>
              </a:rPr>
              <a:t>6º </a:t>
            </a:r>
            <a:r>
              <a:rPr lang="es-AR" sz="2000" dirty="0">
                <a:solidFill>
                  <a:srgbClr val="009DD1"/>
                </a:solidFill>
                <a:latin typeface="Gotham Condensed Medium"/>
                <a:cs typeface="Gotham Condensed Medium"/>
              </a:rPr>
              <a:t>grado – Nivel Primario</a:t>
            </a:r>
            <a:endParaRPr lang="en-US" sz="2000" dirty="0">
              <a:solidFill>
                <a:srgbClr val="009DD1"/>
              </a:solidFill>
              <a:latin typeface="Gotham Condensed Medium"/>
              <a:cs typeface="Gotham Condensed Medium"/>
            </a:endParaRPr>
          </a:p>
        </p:txBody>
      </p:sp>
      <p:sp>
        <p:nvSpPr>
          <p:cNvPr id="7" name="Rectangle 6"/>
          <p:cNvSpPr/>
          <p:nvPr/>
        </p:nvSpPr>
        <p:spPr>
          <a:xfrm>
            <a:off x="2648300" y="1314604"/>
            <a:ext cx="3847401" cy="4026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s-AR" sz="1200">
                <a:ln>
                  <a:solidFill>
                    <a:prstClr val="black"/>
                  </a:solidFill>
                </a:ln>
                <a:solidFill>
                  <a:prstClr val="black"/>
                </a:solidFill>
                <a:latin typeface="Roboto Slab" pitchFamily="2" charset="0"/>
                <a:ea typeface="Roboto Slab" pitchFamily="2" charset="0"/>
              </a:rPr>
              <a:t>NSE categorizado</a:t>
            </a:r>
            <a:endParaRPr lang="en-US" sz="1200" dirty="0">
              <a:ln>
                <a:solidFill>
                  <a:prstClr val="black"/>
                </a:solidFill>
              </a:ln>
              <a:solidFill>
                <a:prstClr val="black"/>
              </a:solidFill>
              <a:latin typeface="Roboto Slab" pitchFamily="2" charset="0"/>
              <a:ea typeface="Roboto Slab" pitchFamily="2" charset="0"/>
            </a:endParaRPr>
          </a:p>
        </p:txBody>
      </p:sp>
      <p:sp>
        <p:nvSpPr>
          <p:cNvPr id="6" name="Marcador de número de diapositiva 4"/>
          <p:cNvSpPr>
            <a:spLocks noGrp="1"/>
          </p:cNvSpPr>
          <p:nvPr>
            <p:ph type="sldNum" sz="quarter" idx="12"/>
          </p:nvPr>
        </p:nvSpPr>
        <p:spPr>
          <a:xfrm>
            <a:off x="6457950" y="6356351"/>
            <a:ext cx="2057400" cy="365125"/>
          </a:xfrm>
        </p:spPr>
        <p:txBody>
          <a:bodyPr/>
          <a:lstStyle/>
          <a:p>
            <a:r>
              <a:rPr lang="es-ES" dirty="0" smtClean="0"/>
              <a:t>7</a:t>
            </a:r>
            <a:endParaRPr lang="es-ES" dirty="0"/>
          </a:p>
        </p:txBody>
      </p:sp>
      <p:graphicFrame>
        <p:nvGraphicFramePr>
          <p:cNvPr id="8" name="Chart 4">
            <a:extLst>
              <a:ext uri="{FF2B5EF4-FFF2-40B4-BE49-F238E27FC236}">
                <a16:creationId xmlns:a16="http://schemas.microsoft.com/office/drawing/2014/main" xmlns="" id="{CEB10401-2963-4F72-95DF-C08FB8AB69B4}"/>
              </a:ext>
            </a:extLst>
          </p:cNvPr>
          <p:cNvGraphicFramePr>
            <a:graphicFrameLocks/>
          </p:cNvGraphicFramePr>
          <p:nvPr>
            <p:extLst/>
          </p:nvPr>
        </p:nvGraphicFramePr>
        <p:xfrm>
          <a:off x="2514600" y="2462150"/>
          <a:ext cx="4114800" cy="283845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11"/>
          <p:cNvSpPr txBox="1"/>
          <p:nvPr/>
        </p:nvSpPr>
        <p:spPr>
          <a:xfrm>
            <a:off x="2030185" y="1855886"/>
            <a:ext cx="5284219" cy="523220"/>
          </a:xfrm>
          <a:prstGeom prst="rect">
            <a:avLst/>
          </a:prstGeom>
          <a:noFill/>
        </p:spPr>
        <p:txBody>
          <a:bodyPr wrap="square" rtlCol="0">
            <a:spAutoFit/>
          </a:bodyPr>
          <a:lstStyle/>
          <a:p>
            <a:pPr algn="just"/>
            <a:r>
              <a:rPr lang="es-AR" sz="1400" b="1" dirty="0" smtClean="0"/>
              <a:t>Estudiantes respondientes en Aprender 2016 sector Estatal: 81%</a:t>
            </a:r>
          </a:p>
          <a:p>
            <a:pPr algn="just"/>
            <a:r>
              <a:rPr lang="es-AR" sz="1400" b="1" dirty="0"/>
              <a:t>Estudiantes respondientes en Aprender 2016 sector </a:t>
            </a:r>
            <a:r>
              <a:rPr lang="es-AR" sz="1400" b="1" dirty="0" smtClean="0"/>
              <a:t>Privado</a:t>
            </a:r>
            <a:r>
              <a:rPr lang="es-AR" sz="1400" b="1" smtClean="0"/>
              <a:t>: 19%</a:t>
            </a:r>
            <a:endParaRPr lang="es-AR" sz="1400" b="1" dirty="0"/>
          </a:p>
        </p:txBody>
      </p:sp>
    </p:spTree>
    <p:extLst>
      <p:ext uri="{BB962C8B-B14F-4D97-AF65-F5344CB8AC3E}">
        <p14:creationId xmlns:p14="http://schemas.microsoft.com/office/powerpoint/2010/main" xmlns="" val="14083564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11875"/>
            <a:ext cx="9144000" cy="5646125"/>
          </a:xfrm>
          <a:prstGeom prst="rect">
            <a:avLst/>
          </a:prstGeom>
          <a:solidFill>
            <a:srgbClr val="009DD1"/>
          </a:solidFill>
          <a:ln>
            <a:solidFill>
              <a:srgbClr val="00A0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3890"/>
            <a:ext cx="9144000" cy="1102081"/>
          </a:xfrm>
          <a:prstGeom prst="rect">
            <a:avLst/>
          </a:prstGeom>
        </p:spPr>
      </p:pic>
      <p:sp>
        <p:nvSpPr>
          <p:cNvPr id="6" name="TextBox 6"/>
          <p:cNvSpPr txBox="1"/>
          <p:nvPr/>
        </p:nvSpPr>
        <p:spPr>
          <a:xfrm>
            <a:off x="429773" y="2682396"/>
            <a:ext cx="8284454" cy="1815882"/>
          </a:xfrm>
          <a:prstGeom prst="rect">
            <a:avLst/>
          </a:prstGeom>
          <a:noFill/>
        </p:spPr>
        <p:txBody>
          <a:bodyPr wrap="square" rtlCol="0">
            <a:spAutoFit/>
          </a:bodyPr>
          <a:lstStyle/>
          <a:p>
            <a:pPr>
              <a:lnSpc>
                <a:spcPct val="80000"/>
              </a:lnSpc>
              <a:spcBef>
                <a:spcPts val="1800"/>
              </a:spcBef>
            </a:pPr>
            <a:r>
              <a:rPr lang="es-AR" sz="7000" dirty="0" smtClean="0">
                <a:solidFill>
                  <a:prstClr val="white"/>
                </a:solidFill>
                <a:latin typeface="Gotham Condensed Medium"/>
                <a:cs typeface="Gotham Condensed Medium"/>
              </a:rPr>
              <a:t>Desempeño a nivel territorial según cuartil de vulnerabilidad</a:t>
            </a:r>
            <a:endParaRPr lang="es-AR" sz="7000" dirty="0">
              <a:solidFill>
                <a:prstClr val="white"/>
              </a:solidFill>
              <a:latin typeface="Gotham Condensed Medium"/>
              <a:cs typeface="Gotham Condensed Medium"/>
            </a:endParaRPr>
          </a:p>
        </p:txBody>
      </p:sp>
    </p:spTree>
    <p:extLst>
      <p:ext uri="{BB962C8B-B14F-4D97-AF65-F5344CB8AC3E}">
        <p14:creationId xmlns:p14="http://schemas.microsoft.com/office/powerpoint/2010/main" xmlns="" val="23314259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32876" y="5129490"/>
            <a:ext cx="2653975" cy="983073"/>
            <a:chOff x="776706" y="5129201"/>
            <a:chExt cx="3538633" cy="983073"/>
          </a:xfrm>
        </p:grpSpPr>
        <p:pic>
          <p:nvPicPr>
            <p:cNvPr id="5" name="Picture 4"/>
            <p:cNvPicPr>
              <a:picLocks noChangeAspect="1"/>
            </p:cNvPicPr>
            <p:nvPr/>
          </p:nvPicPr>
          <p:blipFill rotWithShape="1">
            <a:blip r:embed="rId2" cstate="print"/>
            <a:srcRect l="403" t="8002" r="98157" b="84570"/>
            <a:stretch/>
          </p:blipFill>
          <p:spPr>
            <a:xfrm>
              <a:off x="776706" y="5154369"/>
              <a:ext cx="324252" cy="940966"/>
            </a:xfrm>
            <a:prstGeom prst="rect">
              <a:avLst/>
            </a:prstGeom>
          </p:spPr>
        </p:pic>
        <p:grpSp>
          <p:nvGrpSpPr>
            <p:cNvPr id="10" name="Group 9"/>
            <p:cNvGrpSpPr/>
            <p:nvPr/>
          </p:nvGrpSpPr>
          <p:grpSpPr>
            <a:xfrm>
              <a:off x="1060411" y="5129201"/>
              <a:ext cx="3254928" cy="983073"/>
              <a:chOff x="1060411" y="5129201"/>
              <a:chExt cx="3254928" cy="983073"/>
            </a:xfrm>
          </p:grpSpPr>
          <p:sp>
            <p:nvSpPr>
              <p:cNvPr id="6" name="TextBox 5"/>
              <p:cNvSpPr txBox="1"/>
              <p:nvPr/>
            </p:nvSpPr>
            <p:spPr>
              <a:xfrm>
                <a:off x="1067402" y="5129201"/>
                <a:ext cx="3246539" cy="276999"/>
              </a:xfrm>
              <a:prstGeom prst="rect">
                <a:avLst/>
              </a:prstGeom>
              <a:noFill/>
            </p:spPr>
            <p:txBody>
              <a:bodyPr wrap="square" rtlCol="0">
                <a:spAutoFit/>
              </a:bodyPr>
              <a:lstStyle/>
              <a:p>
                <a:pPr>
                  <a:defRPr/>
                </a:pPr>
                <a:r>
                  <a:rPr lang="es-AR" sz="1200" dirty="0">
                    <a:solidFill>
                      <a:prstClr val="black"/>
                    </a:solidFill>
                  </a:rPr>
                  <a:t>Cuartil Muy Baja Vulnerabilidad</a:t>
                </a:r>
                <a:endParaRPr lang="en-US" sz="1200" dirty="0">
                  <a:solidFill>
                    <a:prstClr val="black"/>
                  </a:solidFill>
                </a:endParaRPr>
              </a:p>
            </p:txBody>
          </p:sp>
          <p:sp>
            <p:nvSpPr>
              <p:cNvPr id="7" name="TextBox 6"/>
              <p:cNvSpPr txBox="1"/>
              <p:nvPr/>
            </p:nvSpPr>
            <p:spPr>
              <a:xfrm>
                <a:off x="1068800" y="5365491"/>
                <a:ext cx="3246539" cy="276999"/>
              </a:xfrm>
              <a:prstGeom prst="rect">
                <a:avLst/>
              </a:prstGeom>
              <a:noFill/>
            </p:spPr>
            <p:txBody>
              <a:bodyPr wrap="square" rtlCol="0">
                <a:spAutoFit/>
              </a:bodyPr>
              <a:lstStyle/>
              <a:p>
                <a:pPr>
                  <a:defRPr/>
                </a:pPr>
                <a:r>
                  <a:rPr lang="es-AR" sz="1200" dirty="0">
                    <a:solidFill>
                      <a:prstClr val="black"/>
                    </a:solidFill>
                  </a:rPr>
                  <a:t>Cuartil Baja Vulnerabilidad</a:t>
                </a:r>
                <a:endParaRPr lang="en-US" sz="1200" dirty="0">
                  <a:solidFill>
                    <a:prstClr val="black"/>
                  </a:solidFill>
                </a:endParaRPr>
              </a:p>
            </p:txBody>
          </p:sp>
          <p:sp>
            <p:nvSpPr>
              <p:cNvPr id="8" name="TextBox 7"/>
              <p:cNvSpPr txBox="1"/>
              <p:nvPr/>
            </p:nvSpPr>
            <p:spPr>
              <a:xfrm>
                <a:off x="1060411" y="5608772"/>
                <a:ext cx="3246539" cy="276999"/>
              </a:xfrm>
              <a:prstGeom prst="rect">
                <a:avLst/>
              </a:prstGeom>
              <a:noFill/>
            </p:spPr>
            <p:txBody>
              <a:bodyPr wrap="square" rtlCol="0">
                <a:spAutoFit/>
              </a:bodyPr>
              <a:lstStyle/>
              <a:p>
                <a:pPr>
                  <a:defRPr/>
                </a:pPr>
                <a:r>
                  <a:rPr lang="es-AR" sz="1200" dirty="0">
                    <a:solidFill>
                      <a:prstClr val="black"/>
                    </a:solidFill>
                  </a:rPr>
                  <a:t>Cuartil Alta Vulnerabilidad</a:t>
                </a:r>
                <a:endParaRPr lang="en-US" sz="1200" dirty="0">
                  <a:solidFill>
                    <a:prstClr val="black"/>
                  </a:solidFill>
                </a:endParaRPr>
              </a:p>
            </p:txBody>
          </p:sp>
          <p:sp>
            <p:nvSpPr>
              <p:cNvPr id="9" name="TextBox 8"/>
              <p:cNvSpPr txBox="1"/>
              <p:nvPr/>
            </p:nvSpPr>
            <p:spPr>
              <a:xfrm>
                <a:off x="1060411" y="5835275"/>
                <a:ext cx="3246539" cy="276999"/>
              </a:xfrm>
              <a:prstGeom prst="rect">
                <a:avLst/>
              </a:prstGeom>
              <a:noFill/>
            </p:spPr>
            <p:txBody>
              <a:bodyPr wrap="square" rtlCol="0">
                <a:spAutoFit/>
              </a:bodyPr>
              <a:lstStyle/>
              <a:p>
                <a:pPr>
                  <a:defRPr/>
                </a:pPr>
                <a:r>
                  <a:rPr lang="es-AR" sz="1200" dirty="0">
                    <a:solidFill>
                      <a:prstClr val="black"/>
                    </a:solidFill>
                  </a:rPr>
                  <a:t>Cuartil Muy Alta Vulnerabilidad</a:t>
                </a:r>
                <a:endParaRPr lang="en-US" sz="1200" dirty="0">
                  <a:solidFill>
                    <a:prstClr val="black"/>
                  </a:solidFill>
                </a:endParaRPr>
              </a:p>
            </p:txBody>
          </p:sp>
        </p:grpSp>
      </p:grpSp>
      <p:sp>
        <p:nvSpPr>
          <p:cNvPr id="12" name="TextBox 11"/>
          <p:cNvSpPr txBox="1"/>
          <p:nvPr/>
        </p:nvSpPr>
        <p:spPr>
          <a:xfrm>
            <a:off x="75503" y="37535"/>
            <a:ext cx="8789565" cy="461665"/>
          </a:xfrm>
          <a:prstGeom prst="rect">
            <a:avLst/>
          </a:prstGeom>
          <a:noFill/>
        </p:spPr>
        <p:txBody>
          <a:bodyPr wrap="square" rtlCol="0">
            <a:spAutoFit/>
          </a:bodyPr>
          <a:lstStyle/>
          <a:p>
            <a:pPr>
              <a:defRPr/>
            </a:pPr>
            <a:r>
              <a:rPr lang="es-ES" sz="2400" b="1" dirty="0">
                <a:solidFill>
                  <a:prstClr val="black"/>
                </a:solidFill>
              </a:rPr>
              <a:t>Desempeño a nivel territorial según cuartil de vulnerabilidad</a:t>
            </a:r>
            <a:endParaRPr lang="en-US" sz="2400" b="1" dirty="0">
              <a:solidFill>
                <a:prstClr val="black"/>
              </a:solidFill>
            </a:endParaRPr>
          </a:p>
        </p:txBody>
      </p:sp>
      <p:sp>
        <p:nvSpPr>
          <p:cNvPr id="13" name="TextBox 12"/>
          <p:cNvSpPr txBox="1"/>
          <p:nvPr/>
        </p:nvSpPr>
        <p:spPr>
          <a:xfrm>
            <a:off x="295712" y="826424"/>
            <a:ext cx="2865144" cy="523220"/>
          </a:xfrm>
          <a:prstGeom prst="rect">
            <a:avLst/>
          </a:prstGeom>
          <a:noFill/>
        </p:spPr>
        <p:txBody>
          <a:bodyPr wrap="square" rtlCol="0">
            <a:spAutoFit/>
          </a:bodyPr>
          <a:lstStyle/>
          <a:p>
            <a:pPr>
              <a:defRPr/>
            </a:pPr>
            <a:r>
              <a:rPr lang="es-AR" sz="1400" b="1" dirty="0">
                <a:solidFill>
                  <a:prstClr val="black"/>
                </a:solidFill>
              </a:rPr>
              <a:t>Mapa cuartil Jurisdicción </a:t>
            </a:r>
          </a:p>
          <a:p>
            <a:pPr>
              <a:defRPr/>
            </a:pPr>
            <a:r>
              <a:rPr lang="es-AR" sz="1400" b="1" dirty="0">
                <a:solidFill>
                  <a:prstClr val="black"/>
                </a:solidFill>
              </a:rPr>
              <a:t> % alumnos</a:t>
            </a:r>
            <a:endParaRPr lang="en-US" sz="1400" b="1" dirty="0">
              <a:solidFill>
                <a:prstClr val="black"/>
              </a:solidFill>
            </a:endParaRPr>
          </a:p>
        </p:txBody>
      </p:sp>
      <p:sp>
        <p:nvSpPr>
          <p:cNvPr id="14" name="Rectangle 13"/>
          <p:cNvSpPr/>
          <p:nvPr/>
        </p:nvSpPr>
        <p:spPr>
          <a:xfrm>
            <a:off x="295713" y="805343"/>
            <a:ext cx="3749879" cy="565418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2" name="Picture 1"/>
          <p:cNvPicPr>
            <a:picLocks noChangeAspect="1"/>
          </p:cNvPicPr>
          <p:nvPr/>
        </p:nvPicPr>
        <p:blipFill rotWithShape="1">
          <a:blip r:embed="rId3" cstate="print"/>
          <a:srcRect l="36952" t="8633" r="30504" b="14913"/>
          <a:stretch/>
        </p:blipFill>
        <p:spPr>
          <a:xfrm>
            <a:off x="632865" y="1421272"/>
            <a:ext cx="2028544" cy="3574229"/>
          </a:xfrm>
          <a:prstGeom prst="rect">
            <a:avLst/>
          </a:prstGeom>
          <a:ln>
            <a:solidFill>
              <a:schemeClr val="bg2"/>
            </a:solidFill>
          </a:ln>
        </p:spPr>
      </p:pic>
      <p:sp>
        <p:nvSpPr>
          <p:cNvPr id="15" name="TextBox 14"/>
          <p:cNvSpPr txBox="1"/>
          <p:nvPr/>
        </p:nvSpPr>
        <p:spPr>
          <a:xfrm>
            <a:off x="7070708" y="538275"/>
            <a:ext cx="1981899" cy="338554"/>
          </a:xfrm>
          <a:prstGeom prst="rect">
            <a:avLst/>
          </a:prstGeom>
          <a:noFill/>
        </p:spPr>
        <p:txBody>
          <a:bodyPr wrap="square" rtlCol="0">
            <a:spAutoFit/>
          </a:bodyPr>
          <a:lstStyle/>
          <a:p>
            <a:pPr>
              <a:defRPr/>
            </a:pPr>
            <a:r>
              <a:rPr lang="es-AR" sz="1600" b="1" dirty="0">
                <a:solidFill>
                  <a:srgbClr val="0070C0"/>
                </a:solidFill>
              </a:rPr>
              <a:t>MENDOZA</a:t>
            </a:r>
          </a:p>
        </p:txBody>
      </p:sp>
      <p:graphicFrame>
        <p:nvGraphicFramePr>
          <p:cNvPr id="16" name="Table 15"/>
          <p:cNvGraphicFramePr>
            <a:graphicFrameLocks noGrp="1"/>
          </p:cNvGraphicFramePr>
          <p:nvPr>
            <p:extLst/>
          </p:nvPr>
        </p:nvGraphicFramePr>
        <p:xfrm>
          <a:off x="4475355" y="2291609"/>
          <a:ext cx="1315030" cy="2234863"/>
        </p:xfrm>
        <a:graphic>
          <a:graphicData uri="http://schemas.openxmlformats.org/drawingml/2006/table">
            <a:tbl>
              <a:tblPr>
                <a:tableStyleId>{1FECB4D8-DB02-4DC6-A0A2-4F2EBAE1DC90}</a:tableStyleId>
              </a:tblPr>
              <a:tblGrid>
                <a:gridCol w="173220">
                  <a:extLst>
                    <a:ext uri="{9D8B030D-6E8A-4147-A177-3AD203B41FA5}">
                      <a16:colId xmlns:a16="http://schemas.microsoft.com/office/drawing/2014/main" xmlns="" val="3728973633"/>
                    </a:ext>
                  </a:extLst>
                </a:gridCol>
                <a:gridCol w="1141810">
                  <a:extLst>
                    <a:ext uri="{9D8B030D-6E8A-4147-A177-3AD203B41FA5}">
                      <a16:colId xmlns:a16="http://schemas.microsoft.com/office/drawing/2014/main" xmlns="" val="1991936524"/>
                    </a:ext>
                  </a:extLst>
                </a:gridCol>
              </a:tblGrid>
              <a:tr h="201472">
                <a:tc>
                  <a:txBody>
                    <a:bodyPr/>
                    <a:lstStyle/>
                    <a:p>
                      <a:pPr algn="l" fontAlgn="b"/>
                      <a:endParaRPr lang="en-US" sz="900" b="0" i="0" u="none" strike="noStrike" dirty="0">
                        <a:solidFill>
                          <a:srgbClr val="000000"/>
                        </a:solidFill>
                        <a:effectLst/>
                        <a:latin typeface="Arial" panose="020B0604020202020204" pitchFamily="34" charset="0"/>
                      </a:endParaRPr>
                    </a:p>
                  </a:txBody>
                  <a:tcPr marL="7144" marR="7144" marT="9525" marB="0" anchor="b">
                    <a:solidFill>
                      <a:schemeClr val="bg1">
                        <a:lumMod val="95000"/>
                      </a:schemeClr>
                    </a:solidFill>
                  </a:tcPr>
                </a:tc>
                <a:tc>
                  <a:txBody>
                    <a:bodyPr/>
                    <a:lstStyle/>
                    <a:p>
                      <a:pPr algn="l" fontAlgn="b"/>
                      <a:r>
                        <a:rPr lang="en-US" sz="900" u="none" strike="noStrike" dirty="0" err="1">
                          <a:effectLst/>
                        </a:rPr>
                        <a:t>Municipio</a:t>
                      </a:r>
                      <a:endParaRPr lang="en-US" sz="900" u="none" strike="noStrike" dirty="0">
                        <a:effectLst/>
                      </a:endParaRPr>
                    </a:p>
                  </a:txBody>
                  <a:tcPr marL="7144" marR="7144" marT="9525" marB="0" anchor="ctr">
                    <a:solidFill>
                      <a:schemeClr val="bg1">
                        <a:lumMod val="95000"/>
                      </a:schemeClr>
                    </a:solidFill>
                  </a:tcPr>
                </a:tc>
                <a:extLst>
                  <a:ext uri="{0D108BD9-81ED-4DB2-BD59-A6C34878D82A}">
                    <a16:rowId xmlns:a16="http://schemas.microsoft.com/office/drawing/2014/main" xmlns="" val="3397384246"/>
                  </a:ext>
                </a:extLst>
              </a:tr>
              <a:tr h="194394">
                <a:tc>
                  <a:txBody>
                    <a:bodyPr/>
                    <a:lstStyle/>
                    <a:p>
                      <a:pPr algn="l" fontAlgn="t"/>
                      <a:endParaRPr lang="en-US" sz="900" u="none" strike="noStrike" dirty="0">
                        <a:effectLst/>
                      </a:endParaRPr>
                    </a:p>
                  </a:txBody>
                  <a:tcPr marL="7144" marR="7144" marT="9525" marB="0"/>
                </a:tc>
                <a:tc>
                  <a:txBody>
                    <a:bodyPr/>
                    <a:lstStyle/>
                    <a:p>
                      <a:pPr algn="l" fontAlgn="t"/>
                      <a:r>
                        <a:rPr lang="en-US" sz="900" b="0" i="0" u="none" strike="noStrike" dirty="0">
                          <a:solidFill>
                            <a:srgbClr val="000000"/>
                          </a:solidFill>
                          <a:effectLst/>
                          <a:latin typeface="+mn-lt"/>
                          <a:cs typeface="Arial" panose="020B0604020202020204" pitchFamily="34" charset="0"/>
                        </a:rPr>
                        <a:t>Capital </a:t>
                      </a:r>
                    </a:p>
                  </a:txBody>
                  <a:tcPr marL="7144" marR="7144" marT="9525" marB="0" anchor="ctr"/>
                </a:tc>
                <a:extLst>
                  <a:ext uri="{0D108BD9-81ED-4DB2-BD59-A6C34878D82A}">
                    <a16:rowId xmlns:a16="http://schemas.microsoft.com/office/drawing/2014/main" xmlns="" val="3303873142"/>
                  </a:ext>
                </a:extLst>
              </a:tr>
              <a:tr h="194394">
                <a:tc>
                  <a:txBody>
                    <a:bodyPr/>
                    <a:lstStyle/>
                    <a:p>
                      <a:pPr algn="l" fontAlgn="t"/>
                      <a:endParaRPr lang="en-US" sz="900" u="none" strike="noStrike" dirty="0">
                        <a:effectLst/>
                      </a:endParaRPr>
                    </a:p>
                  </a:txBody>
                  <a:tcPr marL="7144" marR="7144" marT="9525" marB="0"/>
                </a:tc>
                <a:tc>
                  <a:txBody>
                    <a:bodyPr/>
                    <a:lstStyle/>
                    <a:p>
                      <a:pPr algn="l" fontAlgn="t"/>
                      <a:r>
                        <a:rPr lang="en-US" sz="900" b="0" i="0" u="none" strike="noStrike">
                          <a:solidFill>
                            <a:srgbClr val="000000"/>
                          </a:solidFill>
                          <a:effectLst/>
                          <a:latin typeface="+mn-lt"/>
                          <a:cs typeface="Arial" panose="020B0604020202020204" pitchFamily="34" charset="0"/>
                        </a:rPr>
                        <a:t>Godoy Cruz </a:t>
                      </a:r>
                    </a:p>
                  </a:txBody>
                  <a:tcPr marL="7144" marR="7144" marT="9525" marB="0" anchor="ctr"/>
                </a:tc>
                <a:extLst>
                  <a:ext uri="{0D108BD9-81ED-4DB2-BD59-A6C34878D82A}">
                    <a16:rowId xmlns:a16="http://schemas.microsoft.com/office/drawing/2014/main" xmlns="" val="1493435565"/>
                  </a:ext>
                </a:extLst>
              </a:tr>
              <a:tr h="194394">
                <a:tc>
                  <a:txBody>
                    <a:bodyPr/>
                    <a:lstStyle/>
                    <a:p>
                      <a:pPr algn="l" fontAlgn="t"/>
                      <a:endParaRPr lang="en-US" sz="900" u="none" strike="noStrike" dirty="0">
                        <a:effectLst/>
                      </a:endParaRPr>
                    </a:p>
                  </a:txBody>
                  <a:tcPr marL="7144" marR="7144" marT="9525" marB="0"/>
                </a:tc>
                <a:tc>
                  <a:txBody>
                    <a:bodyPr/>
                    <a:lstStyle/>
                    <a:p>
                      <a:pPr algn="l" fontAlgn="t"/>
                      <a:r>
                        <a:rPr lang="en-US" sz="900" b="0" i="0" u="none" strike="noStrike">
                          <a:solidFill>
                            <a:srgbClr val="000000"/>
                          </a:solidFill>
                          <a:effectLst/>
                          <a:latin typeface="+mn-lt"/>
                          <a:cs typeface="Arial" panose="020B0604020202020204" pitchFamily="34" charset="0"/>
                        </a:rPr>
                        <a:t>Maipú </a:t>
                      </a:r>
                    </a:p>
                  </a:txBody>
                  <a:tcPr marL="7144" marR="7144" marT="9525" marB="0" anchor="ctr"/>
                </a:tc>
                <a:extLst>
                  <a:ext uri="{0D108BD9-81ED-4DB2-BD59-A6C34878D82A}">
                    <a16:rowId xmlns:a16="http://schemas.microsoft.com/office/drawing/2014/main" xmlns="" val="1810533683"/>
                  </a:ext>
                </a:extLst>
              </a:tr>
              <a:tr h="194394">
                <a:tc>
                  <a:txBody>
                    <a:bodyPr/>
                    <a:lstStyle/>
                    <a:p>
                      <a:pPr algn="l" fontAlgn="t"/>
                      <a:endParaRPr lang="en-US" sz="900" u="none" strike="noStrike" dirty="0">
                        <a:effectLst/>
                      </a:endParaRPr>
                    </a:p>
                  </a:txBody>
                  <a:tcPr marL="7144" marR="7144" marT="9525" marB="0"/>
                </a:tc>
                <a:tc>
                  <a:txBody>
                    <a:bodyPr/>
                    <a:lstStyle/>
                    <a:p>
                      <a:pPr algn="l" fontAlgn="t"/>
                      <a:r>
                        <a:rPr lang="en-US" sz="900" b="0" i="0" u="none" strike="noStrike">
                          <a:solidFill>
                            <a:srgbClr val="000000"/>
                          </a:solidFill>
                          <a:effectLst/>
                          <a:latin typeface="+mn-lt"/>
                          <a:cs typeface="Arial" panose="020B0604020202020204" pitchFamily="34" charset="0"/>
                        </a:rPr>
                        <a:t>Guaymallén </a:t>
                      </a:r>
                    </a:p>
                  </a:txBody>
                  <a:tcPr marL="7144" marR="7144" marT="9525" marB="0" anchor="ctr"/>
                </a:tc>
                <a:extLst>
                  <a:ext uri="{0D108BD9-81ED-4DB2-BD59-A6C34878D82A}">
                    <a16:rowId xmlns:a16="http://schemas.microsoft.com/office/drawing/2014/main" xmlns="" val="723403981"/>
                  </a:ext>
                </a:extLst>
              </a:tr>
              <a:tr h="194394">
                <a:tc>
                  <a:txBody>
                    <a:bodyPr/>
                    <a:lstStyle/>
                    <a:p>
                      <a:pPr algn="l" fontAlgn="t"/>
                      <a:endParaRPr lang="en-US" sz="900" u="none" strike="noStrike" dirty="0">
                        <a:effectLst/>
                      </a:endParaRPr>
                    </a:p>
                  </a:txBody>
                  <a:tcPr marL="7144" marR="7144" marT="9525" marB="0"/>
                </a:tc>
                <a:tc>
                  <a:txBody>
                    <a:bodyPr/>
                    <a:lstStyle/>
                    <a:p>
                      <a:pPr algn="l" fontAlgn="t"/>
                      <a:r>
                        <a:rPr lang="en-US" sz="900" b="0" i="0" u="none" strike="noStrike">
                          <a:solidFill>
                            <a:srgbClr val="000000"/>
                          </a:solidFill>
                          <a:effectLst/>
                          <a:latin typeface="+mn-lt"/>
                          <a:cs typeface="Arial" panose="020B0604020202020204" pitchFamily="34" charset="0"/>
                        </a:rPr>
                        <a:t>Las Heras </a:t>
                      </a:r>
                    </a:p>
                  </a:txBody>
                  <a:tcPr marL="7144" marR="7144" marT="9525" marB="0" anchor="ctr"/>
                </a:tc>
                <a:extLst>
                  <a:ext uri="{0D108BD9-81ED-4DB2-BD59-A6C34878D82A}">
                    <a16:rowId xmlns:a16="http://schemas.microsoft.com/office/drawing/2014/main" xmlns="" val="2656360454"/>
                  </a:ext>
                </a:extLst>
              </a:tr>
              <a:tr h="194394">
                <a:tc>
                  <a:txBody>
                    <a:bodyPr/>
                    <a:lstStyle/>
                    <a:p>
                      <a:pPr algn="l" fontAlgn="t"/>
                      <a:endParaRPr lang="en-US" sz="900" u="none" strike="noStrike" dirty="0">
                        <a:effectLst/>
                      </a:endParaRPr>
                    </a:p>
                  </a:txBody>
                  <a:tcPr marL="7144" marR="7144" marT="9525" marB="0"/>
                </a:tc>
                <a:tc>
                  <a:txBody>
                    <a:bodyPr/>
                    <a:lstStyle/>
                    <a:p>
                      <a:pPr algn="l" fontAlgn="t"/>
                      <a:r>
                        <a:rPr lang="en-US" sz="900" b="0" i="0" u="none" strike="noStrike">
                          <a:solidFill>
                            <a:srgbClr val="000000"/>
                          </a:solidFill>
                          <a:effectLst/>
                          <a:latin typeface="+mn-lt"/>
                          <a:cs typeface="Arial" panose="020B0604020202020204" pitchFamily="34" charset="0"/>
                        </a:rPr>
                        <a:t>San Rafael </a:t>
                      </a:r>
                    </a:p>
                  </a:txBody>
                  <a:tcPr marL="7144" marR="7144" marT="9525" marB="0" anchor="ctr"/>
                </a:tc>
                <a:extLst>
                  <a:ext uri="{0D108BD9-81ED-4DB2-BD59-A6C34878D82A}">
                    <a16:rowId xmlns:a16="http://schemas.microsoft.com/office/drawing/2014/main" xmlns="" val="1219190093"/>
                  </a:ext>
                </a:extLst>
              </a:tr>
              <a:tr h="194394">
                <a:tc>
                  <a:txBody>
                    <a:bodyPr/>
                    <a:lstStyle/>
                    <a:p>
                      <a:pPr algn="l" fontAlgn="t"/>
                      <a:endParaRPr lang="en-US" sz="900" u="none" strike="noStrike" dirty="0">
                        <a:effectLst/>
                      </a:endParaRPr>
                    </a:p>
                  </a:txBody>
                  <a:tcPr marL="7144" marR="7144" marT="9525" marB="0"/>
                </a:tc>
                <a:tc>
                  <a:txBody>
                    <a:bodyPr/>
                    <a:lstStyle/>
                    <a:p>
                      <a:pPr algn="l" fontAlgn="t"/>
                      <a:r>
                        <a:rPr lang="en-US" sz="900" b="0" i="0" u="none" strike="noStrike">
                          <a:solidFill>
                            <a:srgbClr val="000000"/>
                          </a:solidFill>
                          <a:effectLst/>
                          <a:latin typeface="+mn-lt"/>
                          <a:cs typeface="Arial" panose="020B0604020202020204" pitchFamily="34" charset="0"/>
                        </a:rPr>
                        <a:t>Luján de Cuyo </a:t>
                      </a:r>
                    </a:p>
                  </a:txBody>
                  <a:tcPr marL="7144" marR="7144" marT="9525" marB="0" anchor="ctr"/>
                </a:tc>
                <a:extLst>
                  <a:ext uri="{0D108BD9-81ED-4DB2-BD59-A6C34878D82A}">
                    <a16:rowId xmlns:a16="http://schemas.microsoft.com/office/drawing/2014/main" xmlns="" val="845643319"/>
                  </a:ext>
                </a:extLst>
              </a:tr>
              <a:tr h="194394">
                <a:tc>
                  <a:txBody>
                    <a:bodyPr/>
                    <a:lstStyle/>
                    <a:p>
                      <a:pPr algn="l" fontAlgn="t"/>
                      <a:endParaRPr lang="en-US" sz="900" u="none" strike="noStrike" dirty="0">
                        <a:effectLst/>
                      </a:endParaRPr>
                    </a:p>
                  </a:txBody>
                  <a:tcPr marL="7144" marR="7144" marT="9525" marB="0"/>
                </a:tc>
                <a:tc>
                  <a:txBody>
                    <a:bodyPr/>
                    <a:lstStyle/>
                    <a:p>
                      <a:pPr algn="l" fontAlgn="t"/>
                      <a:r>
                        <a:rPr lang="en-US" sz="900" b="0" i="0" u="none" strike="noStrike">
                          <a:solidFill>
                            <a:srgbClr val="000000"/>
                          </a:solidFill>
                          <a:effectLst/>
                          <a:latin typeface="+mn-lt"/>
                          <a:cs typeface="Arial" panose="020B0604020202020204" pitchFamily="34" charset="0"/>
                        </a:rPr>
                        <a:t>Rivadavia </a:t>
                      </a:r>
                    </a:p>
                  </a:txBody>
                  <a:tcPr marL="7144" marR="7144" marT="9525" marB="0" anchor="ctr"/>
                </a:tc>
                <a:extLst>
                  <a:ext uri="{0D108BD9-81ED-4DB2-BD59-A6C34878D82A}">
                    <a16:rowId xmlns:a16="http://schemas.microsoft.com/office/drawing/2014/main" xmlns="" val="3575822900"/>
                  </a:ext>
                </a:extLst>
              </a:tr>
              <a:tr h="194394">
                <a:tc>
                  <a:txBody>
                    <a:bodyPr/>
                    <a:lstStyle/>
                    <a:p>
                      <a:pPr algn="l" fontAlgn="t"/>
                      <a:endParaRPr lang="en-US" sz="900" u="none" strike="noStrike" dirty="0">
                        <a:effectLst/>
                      </a:endParaRPr>
                    </a:p>
                  </a:txBody>
                  <a:tcPr marL="7144" marR="7144" marT="9525" marB="0"/>
                </a:tc>
                <a:tc>
                  <a:txBody>
                    <a:bodyPr/>
                    <a:lstStyle/>
                    <a:p>
                      <a:pPr algn="l" fontAlgn="t"/>
                      <a:r>
                        <a:rPr lang="en-US" sz="900" b="0" i="0" u="none" strike="noStrike">
                          <a:solidFill>
                            <a:srgbClr val="000000"/>
                          </a:solidFill>
                          <a:effectLst/>
                          <a:latin typeface="+mn-lt"/>
                          <a:cs typeface="Arial" panose="020B0604020202020204" pitchFamily="34" charset="0"/>
                        </a:rPr>
                        <a:t>San Martín </a:t>
                      </a:r>
                    </a:p>
                  </a:txBody>
                  <a:tcPr marL="7144" marR="7144" marT="9525" marB="0" anchor="ctr"/>
                </a:tc>
                <a:extLst>
                  <a:ext uri="{0D108BD9-81ED-4DB2-BD59-A6C34878D82A}">
                    <a16:rowId xmlns:a16="http://schemas.microsoft.com/office/drawing/2014/main" xmlns="" val="2851204056"/>
                  </a:ext>
                </a:extLst>
              </a:tr>
              <a:tr h="194394">
                <a:tc>
                  <a:txBody>
                    <a:bodyPr/>
                    <a:lstStyle/>
                    <a:p>
                      <a:pPr algn="l" fontAlgn="t"/>
                      <a:endParaRPr lang="en-US" sz="900" u="none" strike="noStrike" dirty="0">
                        <a:effectLst/>
                      </a:endParaRPr>
                    </a:p>
                  </a:txBody>
                  <a:tcPr marL="7144" marR="7144" marT="9525" marB="0"/>
                </a:tc>
                <a:tc>
                  <a:txBody>
                    <a:bodyPr/>
                    <a:lstStyle/>
                    <a:p>
                      <a:pPr algn="l" fontAlgn="t"/>
                      <a:r>
                        <a:rPr lang="en-US" sz="900" b="0" i="0" u="none" strike="noStrike" dirty="0" err="1">
                          <a:solidFill>
                            <a:srgbClr val="000000"/>
                          </a:solidFill>
                          <a:effectLst/>
                          <a:latin typeface="+mn-lt"/>
                          <a:cs typeface="Arial" panose="020B0604020202020204" pitchFamily="34" charset="0"/>
                        </a:rPr>
                        <a:t>Municipios</a:t>
                      </a:r>
                      <a:r>
                        <a:rPr lang="en-US" sz="900" b="0" i="0" u="none" strike="noStrike" dirty="0">
                          <a:solidFill>
                            <a:srgbClr val="000000"/>
                          </a:solidFill>
                          <a:effectLst/>
                          <a:latin typeface="+mn-lt"/>
                          <a:cs typeface="Arial" panose="020B0604020202020204" pitchFamily="34" charset="0"/>
                        </a:rPr>
                        <a:t> de </a:t>
                      </a:r>
                      <a:r>
                        <a:rPr lang="en-US" sz="900" b="0" i="0" u="none" strike="noStrike" dirty="0" err="1">
                          <a:solidFill>
                            <a:srgbClr val="000000"/>
                          </a:solidFill>
                          <a:effectLst/>
                          <a:latin typeface="+mn-lt"/>
                          <a:cs typeface="Arial" panose="020B0604020202020204" pitchFamily="34" charset="0"/>
                        </a:rPr>
                        <a:t>menos</a:t>
                      </a:r>
                      <a:r>
                        <a:rPr lang="en-US" sz="900" b="0" i="0" u="none" strike="noStrike" dirty="0">
                          <a:solidFill>
                            <a:srgbClr val="000000"/>
                          </a:solidFill>
                          <a:effectLst/>
                          <a:latin typeface="+mn-lt"/>
                          <a:cs typeface="Arial" panose="020B0604020202020204" pitchFamily="34" charset="0"/>
                        </a:rPr>
                        <a:t> de 50</a:t>
                      </a:r>
                    </a:p>
                  </a:txBody>
                  <a:tcPr marL="7144" marR="7144" marT="9525" marB="0" anchor="ctr"/>
                </a:tc>
                <a:extLst>
                  <a:ext uri="{0D108BD9-81ED-4DB2-BD59-A6C34878D82A}">
                    <a16:rowId xmlns:a16="http://schemas.microsoft.com/office/drawing/2014/main" xmlns="" val="1317584371"/>
                  </a:ext>
                </a:extLst>
              </a:tr>
            </a:tbl>
          </a:graphicData>
        </a:graphic>
      </p:graphicFrame>
      <p:graphicFrame>
        <p:nvGraphicFramePr>
          <p:cNvPr id="18" name="Table 17"/>
          <p:cNvGraphicFramePr>
            <a:graphicFrameLocks noGrp="1"/>
          </p:cNvGraphicFramePr>
          <p:nvPr>
            <p:extLst/>
          </p:nvPr>
        </p:nvGraphicFramePr>
        <p:xfrm>
          <a:off x="6689308" y="2289142"/>
          <a:ext cx="625079" cy="2227785"/>
        </p:xfrm>
        <a:graphic>
          <a:graphicData uri="http://schemas.openxmlformats.org/drawingml/2006/table">
            <a:tbl>
              <a:tblPr>
                <a:tableStyleId>{1FECB4D8-DB02-4DC6-A0A2-4F2EBAE1DC90}</a:tableStyleId>
              </a:tblPr>
              <a:tblGrid>
                <a:gridCol w="340519">
                  <a:extLst>
                    <a:ext uri="{9D8B030D-6E8A-4147-A177-3AD203B41FA5}">
                      <a16:colId xmlns:a16="http://schemas.microsoft.com/office/drawing/2014/main" xmlns="" val="2060029229"/>
                    </a:ext>
                  </a:extLst>
                </a:gridCol>
                <a:gridCol w="284560">
                  <a:extLst>
                    <a:ext uri="{9D8B030D-6E8A-4147-A177-3AD203B41FA5}">
                      <a16:colId xmlns:a16="http://schemas.microsoft.com/office/drawing/2014/main" xmlns="" val="1576267073"/>
                    </a:ext>
                  </a:extLst>
                </a:gridCol>
              </a:tblGrid>
              <a:tr h="209919">
                <a:tc>
                  <a:txBody>
                    <a:bodyPr/>
                    <a:lstStyle/>
                    <a:p>
                      <a:pPr algn="ctr" fontAlgn="b"/>
                      <a:r>
                        <a:rPr lang="en-US" sz="900" u="none" strike="noStrike" dirty="0">
                          <a:effectLst/>
                        </a:rPr>
                        <a:t>% DB y B</a:t>
                      </a:r>
                      <a:endParaRPr lang="en-US" sz="900" b="0" i="0" u="none" strike="noStrike" dirty="0">
                        <a:solidFill>
                          <a:srgbClr val="000000"/>
                        </a:solidFill>
                        <a:effectLst/>
                        <a:latin typeface="Arial" panose="020B0604020202020204" pitchFamily="34" charset="0"/>
                      </a:endParaRPr>
                    </a:p>
                  </a:txBody>
                  <a:tcPr marL="7144" marR="7144" marT="9525" marB="0" anchor="ctr">
                    <a:solidFill>
                      <a:schemeClr val="bg1">
                        <a:lumMod val="95000"/>
                      </a:schemeClr>
                    </a:solidFill>
                  </a:tcPr>
                </a:tc>
                <a:tc>
                  <a:txBody>
                    <a:bodyPr/>
                    <a:lstStyle/>
                    <a:p>
                      <a:pPr algn="ctr" fontAlgn="b"/>
                      <a:r>
                        <a:rPr lang="en-US" sz="900" u="none" strike="noStrike" dirty="0">
                          <a:effectLst/>
                        </a:rPr>
                        <a:t>% S y A</a:t>
                      </a:r>
                      <a:endParaRPr lang="en-US" sz="900" b="0" i="0" u="none" strike="noStrike" dirty="0">
                        <a:solidFill>
                          <a:srgbClr val="000000"/>
                        </a:solidFill>
                        <a:effectLst/>
                        <a:latin typeface="Arial" panose="020B0604020202020204" pitchFamily="34" charset="0"/>
                      </a:endParaRPr>
                    </a:p>
                  </a:txBody>
                  <a:tcPr marL="7144" marR="7144" marT="9525" marB="0" anchor="ctr">
                    <a:solidFill>
                      <a:schemeClr val="bg1">
                        <a:lumMod val="95000"/>
                      </a:schemeClr>
                    </a:solidFill>
                  </a:tcPr>
                </a:tc>
                <a:extLst>
                  <a:ext uri="{0D108BD9-81ED-4DB2-BD59-A6C34878D82A}">
                    <a16:rowId xmlns:a16="http://schemas.microsoft.com/office/drawing/2014/main" xmlns="" val="3397384246"/>
                  </a:ext>
                </a:extLst>
              </a:tr>
              <a:tr h="194394">
                <a:tc>
                  <a:txBody>
                    <a:bodyPr/>
                    <a:lstStyle/>
                    <a:p>
                      <a:pPr algn="ctr" fontAlgn="t"/>
                      <a:r>
                        <a:rPr lang="en-US" sz="900" b="0" i="0" u="none" strike="noStrike" dirty="0">
                          <a:solidFill>
                            <a:srgbClr val="000000"/>
                          </a:solidFill>
                          <a:effectLst/>
                          <a:latin typeface="+mn-lt"/>
                        </a:rPr>
                        <a:t>28.5</a:t>
                      </a:r>
                    </a:p>
                  </a:txBody>
                  <a:tcPr marL="7144" marR="7144" marT="9525" marB="0" anchor="ctr"/>
                </a:tc>
                <a:tc>
                  <a:txBody>
                    <a:bodyPr/>
                    <a:lstStyle/>
                    <a:p>
                      <a:pPr algn="ctr" fontAlgn="t"/>
                      <a:r>
                        <a:rPr lang="en-US" sz="900" b="0" i="0" u="none" strike="noStrike">
                          <a:solidFill>
                            <a:srgbClr val="000000"/>
                          </a:solidFill>
                          <a:effectLst/>
                          <a:latin typeface="+mn-lt"/>
                        </a:rPr>
                        <a:t>71.5</a:t>
                      </a:r>
                    </a:p>
                  </a:txBody>
                  <a:tcPr marL="7144" marR="7144" marT="9525" marB="0" anchor="ctr"/>
                </a:tc>
                <a:extLst>
                  <a:ext uri="{0D108BD9-81ED-4DB2-BD59-A6C34878D82A}">
                    <a16:rowId xmlns:a16="http://schemas.microsoft.com/office/drawing/2014/main" xmlns="" val="3303873142"/>
                  </a:ext>
                </a:extLst>
              </a:tr>
              <a:tr h="194394">
                <a:tc>
                  <a:txBody>
                    <a:bodyPr/>
                    <a:lstStyle/>
                    <a:p>
                      <a:pPr algn="ctr" fontAlgn="t"/>
                      <a:r>
                        <a:rPr lang="en-US" sz="900" b="0" i="0" u="none" strike="noStrike" dirty="0">
                          <a:solidFill>
                            <a:srgbClr val="000000"/>
                          </a:solidFill>
                          <a:effectLst/>
                          <a:latin typeface="+mn-lt"/>
                        </a:rPr>
                        <a:t>34.4</a:t>
                      </a:r>
                    </a:p>
                  </a:txBody>
                  <a:tcPr marL="7144" marR="7144" marT="9525" marB="0" anchor="ctr"/>
                </a:tc>
                <a:tc>
                  <a:txBody>
                    <a:bodyPr/>
                    <a:lstStyle/>
                    <a:p>
                      <a:pPr algn="ctr" fontAlgn="t"/>
                      <a:r>
                        <a:rPr lang="en-US" sz="900" b="0" i="0" u="none" strike="noStrike">
                          <a:solidFill>
                            <a:srgbClr val="000000"/>
                          </a:solidFill>
                          <a:effectLst/>
                          <a:latin typeface="+mn-lt"/>
                        </a:rPr>
                        <a:t>65.6</a:t>
                      </a:r>
                    </a:p>
                  </a:txBody>
                  <a:tcPr marL="7144" marR="7144" marT="9525" marB="0" anchor="ctr"/>
                </a:tc>
                <a:extLst>
                  <a:ext uri="{0D108BD9-81ED-4DB2-BD59-A6C34878D82A}">
                    <a16:rowId xmlns:a16="http://schemas.microsoft.com/office/drawing/2014/main" xmlns="" val="1301350931"/>
                  </a:ext>
                </a:extLst>
              </a:tr>
              <a:tr h="194394">
                <a:tc>
                  <a:txBody>
                    <a:bodyPr/>
                    <a:lstStyle/>
                    <a:p>
                      <a:pPr algn="ctr" fontAlgn="t"/>
                      <a:r>
                        <a:rPr lang="en-US" sz="900" b="0" i="0" u="none" strike="noStrike" dirty="0">
                          <a:solidFill>
                            <a:srgbClr val="000000"/>
                          </a:solidFill>
                          <a:effectLst/>
                          <a:latin typeface="+mn-lt"/>
                        </a:rPr>
                        <a:t>42.1</a:t>
                      </a:r>
                    </a:p>
                  </a:txBody>
                  <a:tcPr marL="7144" marR="7144" marT="9525" marB="0" anchor="ctr"/>
                </a:tc>
                <a:tc>
                  <a:txBody>
                    <a:bodyPr/>
                    <a:lstStyle/>
                    <a:p>
                      <a:pPr algn="ctr" fontAlgn="t"/>
                      <a:r>
                        <a:rPr lang="en-US" sz="900" b="0" i="0" u="none" strike="noStrike">
                          <a:solidFill>
                            <a:srgbClr val="000000"/>
                          </a:solidFill>
                          <a:effectLst/>
                          <a:latin typeface="+mn-lt"/>
                        </a:rPr>
                        <a:t>57.9</a:t>
                      </a:r>
                    </a:p>
                  </a:txBody>
                  <a:tcPr marL="7144" marR="7144" marT="9525" marB="0" anchor="ctr"/>
                </a:tc>
                <a:extLst>
                  <a:ext uri="{0D108BD9-81ED-4DB2-BD59-A6C34878D82A}">
                    <a16:rowId xmlns:a16="http://schemas.microsoft.com/office/drawing/2014/main" xmlns="" val="3913734555"/>
                  </a:ext>
                </a:extLst>
              </a:tr>
              <a:tr h="194394">
                <a:tc>
                  <a:txBody>
                    <a:bodyPr/>
                    <a:lstStyle/>
                    <a:p>
                      <a:pPr algn="ctr" fontAlgn="t"/>
                      <a:r>
                        <a:rPr lang="en-US" sz="900" b="0" i="0" u="none" strike="noStrike" dirty="0">
                          <a:solidFill>
                            <a:srgbClr val="000000"/>
                          </a:solidFill>
                          <a:effectLst/>
                          <a:latin typeface="+mn-lt"/>
                        </a:rPr>
                        <a:t>37.8</a:t>
                      </a:r>
                    </a:p>
                  </a:txBody>
                  <a:tcPr marL="7144" marR="7144" marT="9525" marB="0" anchor="ctr"/>
                </a:tc>
                <a:tc>
                  <a:txBody>
                    <a:bodyPr/>
                    <a:lstStyle/>
                    <a:p>
                      <a:pPr algn="ctr" fontAlgn="t"/>
                      <a:r>
                        <a:rPr lang="en-US" sz="900" b="0" i="0" u="none" strike="noStrike">
                          <a:solidFill>
                            <a:srgbClr val="000000"/>
                          </a:solidFill>
                          <a:effectLst/>
                          <a:latin typeface="+mn-lt"/>
                        </a:rPr>
                        <a:t>62.2</a:t>
                      </a:r>
                    </a:p>
                  </a:txBody>
                  <a:tcPr marL="7144" marR="7144" marT="9525" marB="0" anchor="ctr"/>
                </a:tc>
                <a:extLst>
                  <a:ext uri="{0D108BD9-81ED-4DB2-BD59-A6C34878D82A}">
                    <a16:rowId xmlns:a16="http://schemas.microsoft.com/office/drawing/2014/main" xmlns="" val="150455081"/>
                  </a:ext>
                </a:extLst>
              </a:tr>
              <a:tr h="194394">
                <a:tc>
                  <a:txBody>
                    <a:bodyPr/>
                    <a:lstStyle/>
                    <a:p>
                      <a:pPr algn="ctr" fontAlgn="t"/>
                      <a:r>
                        <a:rPr lang="en-US" sz="900" b="0" i="0" u="none" strike="noStrike" dirty="0">
                          <a:solidFill>
                            <a:srgbClr val="000000"/>
                          </a:solidFill>
                          <a:effectLst/>
                          <a:latin typeface="+mn-lt"/>
                        </a:rPr>
                        <a:t>52.7</a:t>
                      </a:r>
                    </a:p>
                  </a:txBody>
                  <a:tcPr marL="7144" marR="7144" marT="9525" marB="0" anchor="ctr"/>
                </a:tc>
                <a:tc>
                  <a:txBody>
                    <a:bodyPr/>
                    <a:lstStyle/>
                    <a:p>
                      <a:pPr algn="ctr" fontAlgn="t"/>
                      <a:r>
                        <a:rPr lang="en-US" sz="900" b="0" i="0" u="none" strike="noStrike" dirty="0">
                          <a:solidFill>
                            <a:srgbClr val="000000"/>
                          </a:solidFill>
                          <a:effectLst/>
                          <a:latin typeface="+mn-lt"/>
                        </a:rPr>
                        <a:t>47.3</a:t>
                      </a:r>
                    </a:p>
                  </a:txBody>
                  <a:tcPr marL="7144" marR="7144" marT="9525" marB="0" anchor="ctr"/>
                </a:tc>
                <a:extLst>
                  <a:ext uri="{0D108BD9-81ED-4DB2-BD59-A6C34878D82A}">
                    <a16:rowId xmlns:a16="http://schemas.microsoft.com/office/drawing/2014/main" xmlns="" val="4278354029"/>
                  </a:ext>
                </a:extLst>
              </a:tr>
              <a:tr h="194394">
                <a:tc>
                  <a:txBody>
                    <a:bodyPr/>
                    <a:lstStyle/>
                    <a:p>
                      <a:pPr algn="ctr" fontAlgn="t"/>
                      <a:r>
                        <a:rPr lang="en-US" sz="900" b="0" i="0" u="none" strike="noStrike">
                          <a:solidFill>
                            <a:srgbClr val="000000"/>
                          </a:solidFill>
                          <a:effectLst/>
                          <a:latin typeface="+mn-lt"/>
                        </a:rPr>
                        <a:t>32.3</a:t>
                      </a:r>
                    </a:p>
                  </a:txBody>
                  <a:tcPr marL="7144" marR="7144" marT="9525" marB="0" anchor="ctr"/>
                </a:tc>
                <a:tc>
                  <a:txBody>
                    <a:bodyPr/>
                    <a:lstStyle/>
                    <a:p>
                      <a:pPr algn="ctr" fontAlgn="t"/>
                      <a:r>
                        <a:rPr lang="en-US" sz="900" b="0" i="0" u="none" strike="noStrike" dirty="0">
                          <a:solidFill>
                            <a:srgbClr val="000000"/>
                          </a:solidFill>
                          <a:effectLst/>
                          <a:latin typeface="+mn-lt"/>
                        </a:rPr>
                        <a:t>67.7</a:t>
                      </a:r>
                    </a:p>
                  </a:txBody>
                  <a:tcPr marL="7144" marR="7144" marT="9525" marB="0" anchor="ctr"/>
                </a:tc>
                <a:extLst>
                  <a:ext uri="{0D108BD9-81ED-4DB2-BD59-A6C34878D82A}">
                    <a16:rowId xmlns:a16="http://schemas.microsoft.com/office/drawing/2014/main" xmlns="" val="3623409934"/>
                  </a:ext>
                </a:extLst>
              </a:tr>
              <a:tr h="194394">
                <a:tc>
                  <a:txBody>
                    <a:bodyPr/>
                    <a:lstStyle/>
                    <a:p>
                      <a:pPr algn="ctr" fontAlgn="t"/>
                      <a:r>
                        <a:rPr lang="en-US" sz="900" b="0" i="0" u="none" strike="noStrike">
                          <a:solidFill>
                            <a:srgbClr val="000000"/>
                          </a:solidFill>
                          <a:effectLst/>
                          <a:latin typeface="+mn-lt"/>
                        </a:rPr>
                        <a:t>37.7</a:t>
                      </a:r>
                    </a:p>
                  </a:txBody>
                  <a:tcPr marL="7144" marR="7144" marT="9525" marB="0" anchor="ctr"/>
                </a:tc>
                <a:tc>
                  <a:txBody>
                    <a:bodyPr/>
                    <a:lstStyle/>
                    <a:p>
                      <a:pPr algn="ctr" fontAlgn="t"/>
                      <a:r>
                        <a:rPr lang="en-US" sz="900" b="0" i="0" u="none" strike="noStrike" dirty="0">
                          <a:solidFill>
                            <a:srgbClr val="000000"/>
                          </a:solidFill>
                          <a:effectLst/>
                          <a:latin typeface="+mn-lt"/>
                        </a:rPr>
                        <a:t>62.3</a:t>
                      </a:r>
                    </a:p>
                  </a:txBody>
                  <a:tcPr marL="7144" marR="7144" marT="9525" marB="0" anchor="ctr"/>
                </a:tc>
                <a:extLst>
                  <a:ext uri="{0D108BD9-81ED-4DB2-BD59-A6C34878D82A}">
                    <a16:rowId xmlns:a16="http://schemas.microsoft.com/office/drawing/2014/main" xmlns="" val="2764831166"/>
                  </a:ext>
                </a:extLst>
              </a:tr>
              <a:tr h="194394">
                <a:tc>
                  <a:txBody>
                    <a:bodyPr/>
                    <a:lstStyle/>
                    <a:p>
                      <a:pPr algn="ctr" fontAlgn="t"/>
                      <a:r>
                        <a:rPr lang="en-US" sz="900" b="0" i="0" u="none" strike="noStrike">
                          <a:solidFill>
                            <a:srgbClr val="000000"/>
                          </a:solidFill>
                          <a:effectLst/>
                          <a:latin typeface="+mn-lt"/>
                        </a:rPr>
                        <a:t>33.3</a:t>
                      </a:r>
                    </a:p>
                  </a:txBody>
                  <a:tcPr marL="7144" marR="7144" marT="9525" marB="0" anchor="ctr"/>
                </a:tc>
                <a:tc>
                  <a:txBody>
                    <a:bodyPr/>
                    <a:lstStyle/>
                    <a:p>
                      <a:pPr algn="ctr" fontAlgn="t"/>
                      <a:r>
                        <a:rPr lang="en-US" sz="900" b="0" i="0" u="none" strike="noStrike" dirty="0">
                          <a:solidFill>
                            <a:srgbClr val="000000"/>
                          </a:solidFill>
                          <a:effectLst/>
                          <a:latin typeface="+mn-lt"/>
                        </a:rPr>
                        <a:t>66.7</a:t>
                      </a:r>
                    </a:p>
                  </a:txBody>
                  <a:tcPr marL="7144" marR="7144" marT="9525" marB="0" anchor="ctr"/>
                </a:tc>
                <a:extLst>
                  <a:ext uri="{0D108BD9-81ED-4DB2-BD59-A6C34878D82A}">
                    <a16:rowId xmlns:a16="http://schemas.microsoft.com/office/drawing/2014/main" xmlns="" val="974710727"/>
                  </a:ext>
                </a:extLst>
              </a:tr>
              <a:tr h="194394">
                <a:tc>
                  <a:txBody>
                    <a:bodyPr/>
                    <a:lstStyle/>
                    <a:p>
                      <a:pPr algn="ctr" fontAlgn="t"/>
                      <a:r>
                        <a:rPr lang="en-US" sz="900" b="0" i="0" u="none" strike="noStrike">
                          <a:solidFill>
                            <a:srgbClr val="000000"/>
                          </a:solidFill>
                          <a:effectLst/>
                          <a:latin typeface="+mn-lt"/>
                        </a:rPr>
                        <a:t>40.0</a:t>
                      </a:r>
                    </a:p>
                  </a:txBody>
                  <a:tcPr marL="7144" marR="7144" marT="9525" marB="0" anchor="ctr"/>
                </a:tc>
                <a:tc>
                  <a:txBody>
                    <a:bodyPr/>
                    <a:lstStyle/>
                    <a:p>
                      <a:pPr algn="ctr" fontAlgn="t"/>
                      <a:r>
                        <a:rPr lang="en-US" sz="900" b="0" i="0" u="none" strike="noStrike" dirty="0">
                          <a:solidFill>
                            <a:srgbClr val="000000"/>
                          </a:solidFill>
                          <a:effectLst/>
                          <a:latin typeface="+mn-lt"/>
                        </a:rPr>
                        <a:t>60.0</a:t>
                      </a:r>
                    </a:p>
                  </a:txBody>
                  <a:tcPr marL="7144" marR="7144" marT="9525" marB="0" anchor="ctr"/>
                </a:tc>
                <a:extLst>
                  <a:ext uri="{0D108BD9-81ED-4DB2-BD59-A6C34878D82A}">
                    <a16:rowId xmlns:a16="http://schemas.microsoft.com/office/drawing/2014/main" xmlns="" val="2898433025"/>
                  </a:ext>
                </a:extLst>
              </a:tr>
              <a:tr h="194394">
                <a:tc>
                  <a:txBody>
                    <a:bodyPr/>
                    <a:lstStyle/>
                    <a:p>
                      <a:pPr algn="ctr" fontAlgn="t"/>
                      <a:r>
                        <a:rPr lang="en-US" sz="900" b="0" i="0" u="none" strike="noStrike">
                          <a:solidFill>
                            <a:srgbClr val="000000"/>
                          </a:solidFill>
                          <a:effectLst/>
                          <a:latin typeface="+mn-lt"/>
                        </a:rPr>
                        <a:t>40.3</a:t>
                      </a:r>
                    </a:p>
                  </a:txBody>
                  <a:tcPr marL="7144" marR="7144" marT="9525" marB="0" anchor="ctr"/>
                </a:tc>
                <a:tc>
                  <a:txBody>
                    <a:bodyPr/>
                    <a:lstStyle/>
                    <a:p>
                      <a:pPr algn="ctr" fontAlgn="t"/>
                      <a:r>
                        <a:rPr lang="en-US" sz="900" b="0" i="0" u="none" strike="noStrike" dirty="0">
                          <a:solidFill>
                            <a:srgbClr val="000000"/>
                          </a:solidFill>
                          <a:effectLst/>
                          <a:latin typeface="+mn-lt"/>
                        </a:rPr>
                        <a:t>59.7</a:t>
                      </a:r>
                    </a:p>
                  </a:txBody>
                  <a:tcPr marL="7144" marR="7144" marT="9525" marB="0" anchor="ctr"/>
                </a:tc>
                <a:extLst>
                  <a:ext uri="{0D108BD9-81ED-4DB2-BD59-A6C34878D82A}">
                    <a16:rowId xmlns:a16="http://schemas.microsoft.com/office/drawing/2014/main" xmlns="" val="1785238725"/>
                  </a:ext>
                </a:extLst>
              </a:tr>
            </a:tbl>
          </a:graphicData>
        </a:graphic>
      </p:graphicFrame>
      <p:graphicFrame>
        <p:nvGraphicFramePr>
          <p:cNvPr id="19" name="Table 18"/>
          <p:cNvGraphicFramePr>
            <a:graphicFrameLocks noGrp="1"/>
          </p:cNvGraphicFramePr>
          <p:nvPr>
            <p:extLst/>
          </p:nvPr>
        </p:nvGraphicFramePr>
        <p:xfrm>
          <a:off x="5992110" y="2289139"/>
          <a:ext cx="625079" cy="2227785"/>
        </p:xfrm>
        <a:graphic>
          <a:graphicData uri="http://schemas.openxmlformats.org/drawingml/2006/table">
            <a:tbl>
              <a:tblPr>
                <a:tableStyleId>{1FECB4D8-DB02-4DC6-A0A2-4F2EBAE1DC90}</a:tableStyleId>
              </a:tblPr>
              <a:tblGrid>
                <a:gridCol w="340519">
                  <a:extLst>
                    <a:ext uri="{9D8B030D-6E8A-4147-A177-3AD203B41FA5}">
                      <a16:colId xmlns:a16="http://schemas.microsoft.com/office/drawing/2014/main" xmlns="" val="919753968"/>
                    </a:ext>
                  </a:extLst>
                </a:gridCol>
                <a:gridCol w="284560">
                  <a:extLst>
                    <a:ext uri="{9D8B030D-6E8A-4147-A177-3AD203B41FA5}">
                      <a16:colId xmlns:a16="http://schemas.microsoft.com/office/drawing/2014/main" xmlns="" val="3695013372"/>
                    </a:ext>
                  </a:extLst>
                </a:gridCol>
              </a:tblGrid>
              <a:tr h="203942">
                <a:tc>
                  <a:txBody>
                    <a:bodyPr/>
                    <a:lstStyle/>
                    <a:p>
                      <a:pPr algn="ctr" fontAlgn="b"/>
                      <a:r>
                        <a:rPr lang="en-US" sz="900" u="none" strike="noStrike" dirty="0">
                          <a:effectLst/>
                        </a:rPr>
                        <a:t>% DB y B</a:t>
                      </a:r>
                      <a:endParaRPr lang="en-US" sz="900" b="0" i="0" u="none" strike="noStrike" dirty="0">
                        <a:solidFill>
                          <a:srgbClr val="000000"/>
                        </a:solidFill>
                        <a:effectLst/>
                        <a:latin typeface="Arial" panose="020B0604020202020204" pitchFamily="34" charset="0"/>
                      </a:endParaRPr>
                    </a:p>
                  </a:txBody>
                  <a:tcPr marL="7144" marR="7144" marT="9525" marB="0" anchor="ctr">
                    <a:solidFill>
                      <a:schemeClr val="bg1">
                        <a:lumMod val="95000"/>
                      </a:schemeClr>
                    </a:solidFill>
                  </a:tcPr>
                </a:tc>
                <a:tc>
                  <a:txBody>
                    <a:bodyPr/>
                    <a:lstStyle/>
                    <a:p>
                      <a:pPr algn="ctr" fontAlgn="b"/>
                      <a:r>
                        <a:rPr lang="en-US" sz="900" u="none" strike="noStrike" dirty="0">
                          <a:effectLst/>
                        </a:rPr>
                        <a:t>% S y A</a:t>
                      </a:r>
                      <a:endParaRPr lang="en-US" sz="900" b="0" i="0" u="none" strike="noStrike" dirty="0">
                        <a:solidFill>
                          <a:srgbClr val="000000"/>
                        </a:solidFill>
                        <a:effectLst/>
                        <a:latin typeface="Arial" panose="020B0604020202020204" pitchFamily="34" charset="0"/>
                      </a:endParaRPr>
                    </a:p>
                  </a:txBody>
                  <a:tcPr marL="7144" marR="7144" marT="9525" marB="0" anchor="ctr">
                    <a:solidFill>
                      <a:schemeClr val="bg1">
                        <a:lumMod val="95000"/>
                      </a:schemeClr>
                    </a:solidFill>
                  </a:tcPr>
                </a:tc>
                <a:extLst>
                  <a:ext uri="{0D108BD9-81ED-4DB2-BD59-A6C34878D82A}">
                    <a16:rowId xmlns:a16="http://schemas.microsoft.com/office/drawing/2014/main" xmlns="" val="1502394814"/>
                  </a:ext>
                </a:extLst>
              </a:tr>
              <a:tr h="194394">
                <a:tc>
                  <a:txBody>
                    <a:bodyPr/>
                    <a:lstStyle/>
                    <a:p>
                      <a:pPr algn="ctr" fontAlgn="t"/>
                      <a:r>
                        <a:rPr lang="en-US" sz="900" b="0" i="0" u="none" strike="noStrike" dirty="0">
                          <a:solidFill>
                            <a:srgbClr val="000000"/>
                          </a:solidFill>
                          <a:effectLst/>
                          <a:latin typeface="+mn-lt"/>
                        </a:rPr>
                        <a:t>19.6</a:t>
                      </a:r>
                    </a:p>
                  </a:txBody>
                  <a:tcPr marL="7144" marR="7144" marT="9525" marB="0" anchor="ctr"/>
                </a:tc>
                <a:tc>
                  <a:txBody>
                    <a:bodyPr/>
                    <a:lstStyle/>
                    <a:p>
                      <a:pPr algn="ctr" fontAlgn="t"/>
                      <a:r>
                        <a:rPr lang="en-US" sz="900" b="0" i="0" u="none" strike="noStrike">
                          <a:solidFill>
                            <a:srgbClr val="000000"/>
                          </a:solidFill>
                          <a:effectLst/>
                          <a:latin typeface="+mn-lt"/>
                        </a:rPr>
                        <a:t>80.4</a:t>
                      </a:r>
                    </a:p>
                  </a:txBody>
                  <a:tcPr marL="7144" marR="7144" marT="9525" marB="0" anchor="ctr"/>
                </a:tc>
                <a:extLst>
                  <a:ext uri="{0D108BD9-81ED-4DB2-BD59-A6C34878D82A}">
                    <a16:rowId xmlns:a16="http://schemas.microsoft.com/office/drawing/2014/main" xmlns="" val="2947268868"/>
                  </a:ext>
                </a:extLst>
              </a:tr>
              <a:tr h="194394">
                <a:tc>
                  <a:txBody>
                    <a:bodyPr/>
                    <a:lstStyle/>
                    <a:p>
                      <a:pPr algn="ctr" fontAlgn="t"/>
                      <a:r>
                        <a:rPr lang="en-US" sz="900" b="0" i="0" u="none" strike="noStrike">
                          <a:solidFill>
                            <a:srgbClr val="000000"/>
                          </a:solidFill>
                          <a:effectLst/>
                          <a:latin typeface="+mn-lt"/>
                        </a:rPr>
                        <a:t>26.3</a:t>
                      </a:r>
                    </a:p>
                  </a:txBody>
                  <a:tcPr marL="7144" marR="7144" marT="9525" marB="0" anchor="ctr"/>
                </a:tc>
                <a:tc>
                  <a:txBody>
                    <a:bodyPr/>
                    <a:lstStyle/>
                    <a:p>
                      <a:pPr algn="ctr" fontAlgn="t"/>
                      <a:r>
                        <a:rPr lang="en-US" sz="900" b="0" i="0" u="none" strike="noStrike" dirty="0">
                          <a:solidFill>
                            <a:srgbClr val="000000"/>
                          </a:solidFill>
                          <a:effectLst/>
                          <a:latin typeface="+mn-lt"/>
                        </a:rPr>
                        <a:t>73.7</a:t>
                      </a:r>
                    </a:p>
                  </a:txBody>
                  <a:tcPr marL="7144" marR="7144" marT="9525" marB="0" anchor="ctr"/>
                </a:tc>
                <a:extLst>
                  <a:ext uri="{0D108BD9-81ED-4DB2-BD59-A6C34878D82A}">
                    <a16:rowId xmlns:a16="http://schemas.microsoft.com/office/drawing/2014/main" xmlns="" val="304240205"/>
                  </a:ext>
                </a:extLst>
              </a:tr>
              <a:tr h="194394">
                <a:tc>
                  <a:txBody>
                    <a:bodyPr/>
                    <a:lstStyle/>
                    <a:p>
                      <a:pPr algn="ctr" fontAlgn="t"/>
                      <a:r>
                        <a:rPr lang="en-US" sz="900" b="0" i="0" u="none" strike="noStrike">
                          <a:solidFill>
                            <a:srgbClr val="000000"/>
                          </a:solidFill>
                          <a:effectLst/>
                          <a:latin typeface="+mn-lt"/>
                        </a:rPr>
                        <a:t>32.6</a:t>
                      </a:r>
                    </a:p>
                  </a:txBody>
                  <a:tcPr marL="7144" marR="7144" marT="9525" marB="0" anchor="ctr"/>
                </a:tc>
                <a:tc>
                  <a:txBody>
                    <a:bodyPr/>
                    <a:lstStyle/>
                    <a:p>
                      <a:pPr algn="ctr" fontAlgn="t"/>
                      <a:r>
                        <a:rPr lang="en-US" sz="900" b="0" i="0" u="none" strike="noStrike" dirty="0">
                          <a:solidFill>
                            <a:srgbClr val="000000"/>
                          </a:solidFill>
                          <a:effectLst/>
                          <a:latin typeface="+mn-lt"/>
                        </a:rPr>
                        <a:t>67.4</a:t>
                      </a:r>
                    </a:p>
                  </a:txBody>
                  <a:tcPr marL="7144" marR="7144" marT="9525" marB="0" anchor="ctr"/>
                </a:tc>
                <a:extLst>
                  <a:ext uri="{0D108BD9-81ED-4DB2-BD59-A6C34878D82A}">
                    <a16:rowId xmlns:a16="http://schemas.microsoft.com/office/drawing/2014/main" xmlns="" val="3164163328"/>
                  </a:ext>
                </a:extLst>
              </a:tr>
              <a:tr h="194394">
                <a:tc>
                  <a:txBody>
                    <a:bodyPr/>
                    <a:lstStyle/>
                    <a:p>
                      <a:pPr algn="ctr" fontAlgn="t"/>
                      <a:r>
                        <a:rPr lang="en-US" sz="900" b="0" i="0" u="none" strike="noStrike">
                          <a:solidFill>
                            <a:srgbClr val="000000"/>
                          </a:solidFill>
                          <a:effectLst/>
                          <a:latin typeface="+mn-lt"/>
                        </a:rPr>
                        <a:t>27.9</a:t>
                      </a:r>
                    </a:p>
                  </a:txBody>
                  <a:tcPr marL="7144" marR="7144" marT="9525" marB="0" anchor="ctr"/>
                </a:tc>
                <a:tc>
                  <a:txBody>
                    <a:bodyPr/>
                    <a:lstStyle/>
                    <a:p>
                      <a:pPr algn="ctr" fontAlgn="t"/>
                      <a:r>
                        <a:rPr lang="en-US" sz="900" b="0" i="0" u="none" strike="noStrike" dirty="0">
                          <a:solidFill>
                            <a:srgbClr val="000000"/>
                          </a:solidFill>
                          <a:effectLst/>
                          <a:latin typeface="+mn-lt"/>
                        </a:rPr>
                        <a:t>72.1</a:t>
                      </a:r>
                    </a:p>
                  </a:txBody>
                  <a:tcPr marL="7144" marR="7144" marT="9525" marB="0" anchor="ctr"/>
                </a:tc>
                <a:extLst>
                  <a:ext uri="{0D108BD9-81ED-4DB2-BD59-A6C34878D82A}">
                    <a16:rowId xmlns:a16="http://schemas.microsoft.com/office/drawing/2014/main" xmlns="" val="1575696209"/>
                  </a:ext>
                </a:extLst>
              </a:tr>
              <a:tr h="194394">
                <a:tc>
                  <a:txBody>
                    <a:bodyPr/>
                    <a:lstStyle/>
                    <a:p>
                      <a:pPr algn="ctr" fontAlgn="t"/>
                      <a:r>
                        <a:rPr lang="en-US" sz="900" b="0" i="0" u="none" strike="noStrike">
                          <a:solidFill>
                            <a:srgbClr val="000000"/>
                          </a:solidFill>
                          <a:effectLst/>
                          <a:latin typeface="+mn-lt"/>
                        </a:rPr>
                        <a:t>42.7</a:t>
                      </a:r>
                    </a:p>
                  </a:txBody>
                  <a:tcPr marL="7144" marR="7144" marT="9525" marB="0" anchor="ctr"/>
                </a:tc>
                <a:tc>
                  <a:txBody>
                    <a:bodyPr/>
                    <a:lstStyle/>
                    <a:p>
                      <a:pPr algn="ctr" fontAlgn="t"/>
                      <a:r>
                        <a:rPr lang="en-US" sz="900" b="0" i="0" u="none" strike="noStrike" dirty="0">
                          <a:solidFill>
                            <a:srgbClr val="000000"/>
                          </a:solidFill>
                          <a:effectLst/>
                          <a:latin typeface="+mn-lt"/>
                        </a:rPr>
                        <a:t>57.3</a:t>
                      </a:r>
                    </a:p>
                  </a:txBody>
                  <a:tcPr marL="7144" marR="7144" marT="9525" marB="0" anchor="ctr"/>
                </a:tc>
                <a:extLst>
                  <a:ext uri="{0D108BD9-81ED-4DB2-BD59-A6C34878D82A}">
                    <a16:rowId xmlns:a16="http://schemas.microsoft.com/office/drawing/2014/main" xmlns="" val="4124528629"/>
                  </a:ext>
                </a:extLst>
              </a:tr>
              <a:tr h="194394">
                <a:tc>
                  <a:txBody>
                    <a:bodyPr/>
                    <a:lstStyle/>
                    <a:p>
                      <a:pPr algn="ctr" fontAlgn="t"/>
                      <a:r>
                        <a:rPr lang="en-US" sz="900" b="0" i="0" u="none" strike="noStrike">
                          <a:solidFill>
                            <a:srgbClr val="000000"/>
                          </a:solidFill>
                          <a:effectLst/>
                          <a:latin typeface="+mn-lt"/>
                        </a:rPr>
                        <a:t>23.1</a:t>
                      </a:r>
                    </a:p>
                  </a:txBody>
                  <a:tcPr marL="7144" marR="7144" marT="9525" marB="0" anchor="ctr"/>
                </a:tc>
                <a:tc>
                  <a:txBody>
                    <a:bodyPr/>
                    <a:lstStyle/>
                    <a:p>
                      <a:pPr algn="ctr" fontAlgn="t"/>
                      <a:r>
                        <a:rPr lang="en-US" sz="900" b="0" i="0" u="none" strike="noStrike" dirty="0">
                          <a:solidFill>
                            <a:srgbClr val="000000"/>
                          </a:solidFill>
                          <a:effectLst/>
                          <a:latin typeface="+mn-lt"/>
                        </a:rPr>
                        <a:t>76.9</a:t>
                      </a:r>
                    </a:p>
                  </a:txBody>
                  <a:tcPr marL="7144" marR="7144" marT="9525" marB="0" anchor="ctr"/>
                </a:tc>
                <a:extLst>
                  <a:ext uri="{0D108BD9-81ED-4DB2-BD59-A6C34878D82A}">
                    <a16:rowId xmlns:a16="http://schemas.microsoft.com/office/drawing/2014/main" xmlns="" val="1280709249"/>
                  </a:ext>
                </a:extLst>
              </a:tr>
              <a:tr h="194394">
                <a:tc>
                  <a:txBody>
                    <a:bodyPr/>
                    <a:lstStyle/>
                    <a:p>
                      <a:pPr algn="ctr" fontAlgn="t"/>
                      <a:r>
                        <a:rPr lang="en-US" sz="900" b="0" i="0" u="none" strike="noStrike">
                          <a:solidFill>
                            <a:srgbClr val="000000"/>
                          </a:solidFill>
                          <a:effectLst/>
                          <a:latin typeface="+mn-lt"/>
                        </a:rPr>
                        <a:t>28.7</a:t>
                      </a:r>
                    </a:p>
                  </a:txBody>
                  <a:tcPr marL="7144" marR="7144" marT="9525" marB="0" anchor="ctr"/>
                </a:tc>
                <a:tc>
                  <a:txBody>
                    <a:bodyPr/>
                    <a:lstStyle/>
                    <a:p>
                      <a:pPr algn="ctr" fontAlgn="t"/>
                      <a:r>
                        <a:rPr lang="en-US" sz="900" b="0" i="0" u="none" strike="noStrike" dirty="0">
                          <a:solidFill>
                            <a:srgbClr val="000000"/>
                          </a:solidFill>
                          <a:effectLst/>
                          <a:latin typeface="+mn-lt"/>
                        </a:rPr>
                        <a:t>71.3</a:t>
                      </a:r>
                    </a:p>
                  </a:txBody>
                  <a:tcPr marL="7144" marR="7144" marT="9525" marB="0" anchor="ctr"/>
                </a:tc>
                <a:extLst>
                  <a:ext uri="{0D108BD9-81ED-4DB2-BD59-A6C34878D82A}">
                    <a16:rowId xmlns:a16="http://schemas.microsoft.com/office/drawing/2014/main" xmlns="" val="1263837014"/>
                  </a:ext>
                </a:extLst>
              </a:tr>
              <a:tr h="194394">
                <a:tc>
                  <a:txBody>
                    <a:bodyPr/>
                    <a:lstStyle/>
                    <a:p>
                      <a:pPr algn="ctr" fontAlgn="t"/>
                      <a:r>
                        <a:rPr lang="en-US" sz="900" b="0" i="0" u="none" strike="noStrike">
                          <a:solidFill>
                            <a:srgbClr val="000000"/>
                          </a:solidFill>
                          <a:effectLst/>
                          <a:latin typeface="+mn-lt"/>
                        </a:rPr>
                        <a:t>30.6</a:t>
                      </a:r>
                    </a:p>
                  </a:txBody>
                  <a:tcPr marL="7144" marR="7144" marT="9525" marB="0" anchor="ctr"/>
                </a:tc>
                <a:tc>
                  <a:txBody>
                    <a:bodyPr/>
                    <a:lstStyle/>
                    <a:p>
                      <a:pPr algn="ctr" fontAlgn="t"/>
                      <a:r>
                        <a:rPr lang="en-US" sz="900" b="0" i="0" u="none" strike="noStrike" dirty="0">
                          <a:solidFill>
                            <a:srgbClr val="000000"/>
                          </a:solidFill>
                          <a:effectLst/>
                          <a:latin typeface="+mn-lt"/>
                        </a:rPr>
                        <a:t>69.4</a:t>
                      </a:r>
                    </a:p>
                  </a:txBody>
                  <a:tcPr marL="7144" marR="7144" marT="9525" marB="0" anchor="ctr"/>
                </a:tc>
                <a:extLst>
                  <a:ext uri="{0D108BD9-81ED-4DB2-BD59-A6C34878D82A}">
                    <a16:rowId xmlns:a16="http://schemas.microsoft.com/office/drawing/2014/main" xmlns="" val="1598157139"/>
                  </a:ext>
                </a:extLst>
              </a:tr>
              <a:tr h="194394">
                <a:tc>
                  <a:txBody>
                    <a:bodyPr/>
                    <a:lstStyle/>
                    <a:p>
                      <a:pPr algn="ctr" fontAlgn="t"/>
                      <a:r>
                        <a:rPr lang="en-US" sz="900" b="0" i="0" u="none" strike="noStrike">
                          <a:solidFill>
                            <a:srgbClr val="000000"/>
                          </a:solidFill>
                          <a:effectLst/>
                          <a:latin typeface="+mn-lt"/>
                        </a:rPr>
                        <a:t>32.4</a:t>
                      </a:r>
                    </a:p>
                  </a:txBody>
                  <a:tcPr marL="7144" marR="7144" marT="9525" marB="0" anchor="ctr"/>
                </a:tc>
                <a:tc>
                  <a:txBody>
                    <a:bodyPr/>
                    <a:lstStyle/>
                    <a:p>
                      <a:pPr algn="ctr" fontAlgn="t"/>
                      <a:r>
                        <a:rPr lang="en-US" sz="900" b="0" i="0" u="none" strike="noStrike" dirty="0">
                          <a:solidFill>
                            <a:srgbClr val="000000"/>
                          </a:solidFill>
                          <a:effectLst/>
                          <a:latin typeface="+mn-lt"/>
                        </a:rPr>
                        <a:t>67.6</a:t>
                      </a:r>
                    </a:p>
                  </a:txBody>
                  <a:tcPr marL="7144" marR="7144" marT="9525" marB="0" anchor="ctr"/>
                </a:tc>
                <a:extLst>
                  <a:ext uri="{0D108BD9-81ED-4DB2-BD59-A6C34878D82A}">
                    <a16:rowId xmlns:a16="http://schemas.microsoft.com/office/drawing/2014/main" xmlns="" val="636500170"/>
                  </a:ext>
                </a:extLst>
              </a:tr>
              <a:tr h="194394">
                <a:tc>
                  <a:txBody>
                    <a:bodyPr/>
                    <a:lstStyle/>
                    <a:p>
                      <a:pPr algn="ctr" fontAlgn="t"/>
                      <a:r>
                        <a:rPr lang="en-US" sz="900" b="0" i="0" u="none" strike="noStrike">
                          <a:solidFill>
                            <a:srgbClr val="000000"/>
                          </a:solidFill>
                          <a:effectLst/>
                          <a:latin typeface="+mn-lt"/>
                        </a:rPr>
                        <a:t>32.6</a:t>
                      </a:r>
                    </a:p>
                  </a:txBody>
                  <a:tcPr marL="7144" marR="7144" marT="9525" marB="0" anchor="ctr"/>
                </a:tc>
                <a:tc>
                  <a:txBody>
                    <a:bodyPr/>
                    <a:lstStyle/>
                    <a:p>
                      <a:pPr algn="ctr" fontAlgn="t"/>
                      <a:r>
                        <a:rPr lang="en-US" sz="900" b="0" i="0" u="none" strike="noStrike" dirty="0">
                          <a:solidFill>
                            <a:srgbClr val="000000"/>
                          </a:solidFill>
                          <a:effectLst/>
                          <a:latin typeface="+mn-lt"/>
                        </a:rPr>
                        <a:t>67.4</a:t>
                      </a:r>
                    </a:p>
                  </a:txBody>
                  <a:tcPr marL="7144" marR="7144" marT="9525" marB="0" anchor="ctr"/>
                </a:tc>
                <a:extLst>
                  <a:ext uri="{0D108BD9-81ED-4DB2-BD59-A6C34878D82A}">
                    <a16:rowId xmlns:a16="http://schemas.microsoft.com/office/drawing/2014/main" xmlns="" val="3762863039"/>
                  </a:ext>
                </a:extLst>
              </a:tr>
            </a:tbl>
          </a:graphicData>
        </a:graphic>
      </p:graphicFrame>
      <p:sp>
        <p:nvSpPr>
          <p:cNvPr id="20" name="TextBox 19"/>
          <p:cNvSpPr txBox="1"/>
          <p:nvPr/>
        </p:nvSpPr>
        <p:spPr>
          <a:xfrm>
            <a:off x="5990241" y="1584469"/>
            <a:ext cx="1324002" cy="307777"/>
          </a:xfrm>
          <a:prstGeom prst="rect">
            <a:avLst/>
          </a:prstGeom>
          <a:solidFill>
            <a:schemeClr val="bg1">
              <a:lumMod val="95000"/>
            </a:schemeClr>
          </a:solidFill>
        </p:spPr>
        <p:txBody>
          <a:bodyPr wrap="square" rtlCol="0">
            <a:spAutoFit/>
          </a:bodyPr>
          <a:lstStyle/>
          <a:p>
            <a:pPr algn="ctr">
              <a:defRPr/>
            </a:pPr>
            <a:r>
              <a:rPr lang="es-AR" sz="1400" b="1" dirty="0">
                <a:solidFill>
                  <a:prstClr val="black"/>
                </a:solidFill>
              </a:rPr>
              <a:t>6 GRADO</a:t>
            </a:r>
            <a:endParaRPr lang="en-US" sz="1400" b="1" dirty="0">
              <a:solidFill>
                <a:prstClr val="black"/>
              </a:solidFill>
            </a:endParaRPr>
          </a:p>
        </p:txBody>
      </p:sp>
      <p:sp>
        <p:nvSpPr>
          <p:cNvPr id="21" name="TextBox 20"/>
          <p:cNvSpPr txBox="1"/>
          <p:nvPr/>
        </p:nvSpPr>
        <p:spPr>
          <a:xfrm>
            <a:off x="5990241" y="1992749"/>
            <a:ext cx="626836" cy="215444"/>
          </a:xfrm>
          <a:prstGeom prst="rect">
            <a:avLst/>
          </a:prstGeom>
          <a:solidFill>
            <a:schemeClr val="bg1">
              <a:lumMod val="95000"/>
            </a:schemeClr>
          </a:solidFill>
        </p:spPr>
        <p:txBody>
          <a:bodyPr wrap="square" rtlCol="0">
            <a:spAutoFit/>
          </a:bodyPr>
          <a:lstStyle/>
          <a:p>
            <a:pPr algn="ctr">
              <a:defRPr/>
            </a:pPr>
            <a:r>
              <a:rPr lang="es-AR" sz="800" b="1" dirty="0">
                <a:solidFill>
                  <a:prstClr val="black"/>
                </a:solidFill>
              </a:rPr>
              <a:t>LENGUA</a:t>
            </a:r>
            <a:endParaRPr lang="en-US" sz="800" b="1" dirty="0">
              <a:solidFill>
                <a:prstClr val="black"/>
              </a:solidFill>
            </a:endParaRPr>
          </a:p>
        </p:txBody>
      </p:sp>
      <p:sp>
        <p:nvSpPr>
          <p:cNvPr id="22" name="TextBox 21"/>
          <p:cNvSpPr txBox="1"/>
          <p:nvPr/>
        </p:nvSpPr>
        <p:spPr>
          <a:xfrm>
            <a:off x="6689308" y="1992749"/>
            <a:ext cx="625079" cy="338554"/>
          </a:xfrm>
          <a:prstGeom prst="rect">
            <a:avLst/>
          </a:prstGeom>
          <a:solidFill>
            <a:schemeClr val="bg1">
              <a:lumMod val="95000"/>
            </a:schemeClr>
          </a:solidFill>
        </p:spPr>
        <p:txBody>
          <a:bodyPr wrap="square" rtlCol="0">
            <a:spAutoFit/>
          </a:bodyPr>
          <a:lstStyle/>
          <a:p>
            <a:pPr algn="ctr">
              <a:defRPr/>
            </a:pPr>
            <a:r>
              <a:rPr lang="es-AR" sz="800" b="1" dirty="0">
                <a:solidFill>
                  <a:prstClr val="black"/>
                </a:solidFill>
              </a:rPr>
              <a:t>MATEMÁTICA</a:t>
            </a:r>
            <a:endParaRPr lang="en-US" sz="800" b="1" dirty="0">
              <a:solidFill>
                <a:prstClr val="black"/>
              </a:solidFill>
            </a:endParaRPr>
          </a:p>
        </p:txBody>
      </p:sp>
      <p:graphicFrame>
        <p:nvGraphicFramePr>
          <p:cNvPr id="23" name="Table 22"/>
          <p:cNvGraphicFramePr>
            <a:graphicFrameLocks noGrp="1"/>
          </p:cNvGraphicFramePr>
          <p:nvPr>
            <p:extLst/>
          </p:nvPr>
        </p:nvGraphicFramePr>
        <p:xfrm>
          <a:off x="8218246" y="2289142"/>
          <a:ext cx="625079" cy="2227785"/>
        </p:xfrm>
        <a:graphic>
          <a:graphicData uri="http://schemas.openxmlformats.org/drawingml/2006/table">
            <a:tbl>
              <a:tblPr>
                <a:tableStyleId>{1FECB4D8-DB02-4DC6-A0A2-4F2EBAE1DC90}</a:tableStyleId>
              </a:tblPr>
              <a:tblGrid>
                <a:gridCol w="340519">
                  <a:extLst>
                    <a:ext uri="{9D8B030D-6E8A-4147-A177-3AD203B41FA5}">
                      <a16:colId xmlns:a16="http://schemas.microsoft.com/office/drawing/2014/main" xmlns="" val="2060029229"/>
                    </a:ext>
                  </a:extLst>
                </a:gridCol>
                <a:gridCol w="284560">
                  <a:extLst>
                    <a:ext uri="{9D8B030D-6E8A-4147-A177-3AD203B41FA5}">
                      <a16:colId xmlns:a16="http://schemas.microsoft.com/office/drawing/2014/main" xmlns="" val="1576267073"/>
                    </a:ext>
                  </a:extLst>
                </a:gridCol>
              </a:tblGrid>
              <a:tr h="209919">
                <a:tc>
                  <a:txBody>
                    <a:bodyPr/>
                    <a:lstStyle/>
                    <a:p>
                      <a:pPr algn="ctr" fontAlgn="b"/>
                      <a:r>
                        <a:rPr lang="en-US" sz="900" u="none" strike="noStrike" dirty="0">
                          <a:effectLst/>
                        </a:rPr>
                        <a:t>% DB y B</a:t>
                      </a:r>
                      <a:endParaRPr lang="en-US" sz="900" b="0" i="0" u="none" strike="noStrike" dirty="0">
                        <a:solidFill>
                          <a:srgbClr val="000000"/>
                        </a:solidFill>
                        <a:effectLst/>
                        <a:latin typeface="Arial" panose="020B0604020202020204" pitchFamily="34" charset="0"/>
                      </a:endParaRPr>
                    </a:p>
                  </a:txBody>
                  <a:tcPr marL="7144" marR="7144" marT="9525" marB="0" anchor="ctr">
                    <a:solidFill>
                      <a:schemeClr val="bg1">
                        <a:lumMod val="95000"/>
                      </a:schemeClr>
                    </a:solidFill>
                  </a:tcPr>
                </a:tc>
                <a:tc>
                  <a:txBody>
                    <a:bodyPr/>
                    <a:lstStyle/>
                    <a:p>
                      <a:pPr algn="ctr" fontAlgn="b"/>
                      <a:r>
                        <a:rPr lang="en-US" sz="900" u="none" strike="noStrike" dirty="0">
                          <a:effectLst/>
                        </a:rPr>
                        <a:t>% S y A</a:t>
                      </a:r>
                      <a:endParaRPr lang="en-US" sz="900" b="0" i="0" u="none" strike="noStrike" dirty="0">
                        <a:solidFill>
                          <a:srgbClr val="000000"/>
                        </a:solidFill>
                        <a:effectLst/>
                        <a:latin typeface="Arial" panose="020B0604020202020204" pitchFamily="34" charset="0"/>
                      </a:endParaRPr>
                    </a:p>
                  </a:txBody>
                  <a:tcPr marL="7144" marR="7144" marT="9525" marB="0" anchor="ctr">
                    <a:solidFill>
                      <a:schemeClr val="bg1">
                        <a:lumMod val="95000"/>
                      </a:schemeClr>
                    </a:solidFill>
                  </a:tcPr>
                </a:tc>
                <a:extLst>
                  <a:ext uri="{0D108BD9-81ED-4DB2-BD59-A6C34878D82A}">
                    <a16:rowId xmlns:a16="http://schemas.microsoft.com/office/drawing/2014/main" xmlns="" val="3397384246"/>
                  </a:ext>
                </a:extLst>
              </a:tr>
              <a:tr h="194394">
                <a:tc>
                  <a:txBody>
                    <a:bodyPr/>
                    <a:lstStyle/>
                    <a:p>
                      <a:pPr algn="ctr" fontAlgn="b"/>
                      <a:r>
                        <a:rPr lang="en-US" sz="1000" b="0" i="0" u="none" strike="noStrike" dirty="0">
                          <a:effectLst/>
                          <a:latin typeface="+mn-lt"/>
                        </a:rPr>
                        <a:t>29.3</a:t>
                      </a:r>
                    </a:p>
                  </a:txBody>
                  <a:tcPr marL="7144" marR="7144" marT="9525" marB="0" anchor="ctr"/>
                </a:tc>
                <a:tc>
                  <a:txBody>
                    <a:bodyPr/>
                    <a:lstStyle/>
                    <a:p>
                      <a:pPr algn="ctr" fontAlgn="b"/>
                      <a:r>
                        <a:rPr lang="en-US" sz="1000" b="0" i="0" u="none" strike="noStrike">
                          <a:effectLst/>
                          <a:latin typeface="+mn-lt"/>
                        </a:rPr>
                        <a:t>70.7</a:t>
                      </a:r>
                    </a:p>
                  </a:txBody>
                  <a:tcPr marL="7144" marR="7144" marT="9525" marB="0" anchor="ctr"/>
                </a:tc>
                <a:extLst>
                  <a:ext uri="{0D108BD9-81ED-4DB2-BD59-A6C34878D82A}">
                    <a16:rowId xmlns:a16="http://schemas.microsoft.com/office/drawing/2014/main" xmlns="" val="3303873142"/>
                  </a:ext>
                </a:extLst>
              </a:tr>
              <a:tr h="194394">
                <a:tc>
                  <a:txBody>
                    <a:bodyPr/>
                    <a:lstStyle/>
                    <a:p>
                      <a:pPr algn="ctr" fontAlgn="b"/>
                      <a:r>
                        <a:rPr lang="en-US" sz="1000" b="0" i="0" u="none" strike="noStrike" dirty="0">
                          <a:effectLst/>
                          <a:latin typeface="+mn-lt"/>
                        </a:rPr>
                        <a:t>38.9</a:t>
                      </a:r>
                    </a:p>
                  </a:txBody>
                  <a:tcPr marL="7144" marR="7144" marT="9525" marB="0" anchor="ctr"/>
                </a:tc>
                <a:tc>
                  <a:txBody>
                    <a:bodyPr/>
                    <a:lstStyle/>
                    <a:p>
                      <a:pPr algn="ctr" fontAlgn="b"/>
                      <a:r>
                        <a:rPr lang="en-US" sz="1000" b="0" i="0" u="none" strike="noStrike">
                          <a:effectLst/>
                          <a:latin typeface="+mn-lt"/>
                        </a:rPr>
                        <a:t>61.1</a:t>
                      </a:r>
                    </a:p>
                  </a:txBody>
                  <a:tcPr marL="7144" marR="7144" marT="9525" marB="0" anchor="ctr"/>
                </a:tc>
                <a:extLst>
                  <a:ext uri="{0D108BD9-81ED-4DB2-BD59-A6C34878D82A}">
                    <a16:rowId xmlns:a16="http://schemas.microsoft.com/office/drawing/2014/main" xmlns="" val="3993281601"/>
                  </a:ext>
                </a:extLst>
              </a:tr>
              <a:tr h="194394">
                <a:tc>
                  <a:txBody>
                    <a:bodyPr/>
                    <a:lstStyle/>
                    <a:p>
                      <a:pPr algn="ctr" fontAlgn="b"/>
                      <a:r>
                        <a:rPr lang="en-US" sz="1000" b="0" i="0" u="none" strike="noStrike" dirty="0">
                          <a:effectLst/>
                          <a:latin typeface="+mn-lt"/>
                        </a:rPr>
                        <a:t>33.1</a:t>
                      </a:r>
                    </a:p>
                  </a:txBody>
                  <a:tcPr marL="7144" marR="7144" marT="9525" marB="0" anchor="ctr"/>
                </a:tc>
                <a:tc>
                  <a:txBody>
                    <a:bodyPr/>
                    <a:lstStyle/>
                    <a:p>
                      <a:pPr algn="ctr" fontAlgn="b"/>
                      <a:r>
                        <a:rPr lang="en-US" sz="1000" b="0" i="0" u="none" strike="noStrike">
                          <a:effectLst/>
                          <a:latin typeface="+mn-lt"/>
                        </a:rPr>
                        <a:t>66.9</a:t>
                      </a:r>
                    </a:p>
                  </a:txBody>
                  <a:tcPr marL="7144" marR="7144" marT="9525" marB="0" anchor="ctr"/>
                </a:tc>
                <a:extLst>
                  <a:ext uri="{0D108BD9-81ED-4DB2-BD59-A6C34878D82A}">
                    <a16:rowId xmlns:a16="http://schemas.microsoft.com/office/drawing/2014/main" xmlns="" val="4066488326"/>
                  </a:ext>
                </a:extLst>
              </a:tr>
              <a:tr h="194394">
                <a:tc>
                  <a:txBody>
                    <a:bodyPr/>
                    <a:lstStyle/>
                    <a:p>
                      <a:pPr algn="ctr" fontAlgn="b"/>
                      <a:r>
                        <a:rPr lang="en-US" sz="1000" b="0" i="0" u="none" strike="noStrike" dirty="0">
                          <a:effectLst/>
                          <a:latin typeface="+mn-lt"/>
                        </a:rPr>
                        <a:t>39.0</a:t>
                      </a:r>
                    </a:p>
                  </a:txBody>
                  <a:tcPr marL="7144" marR="7144" marT="9525" marB="0" anchor="ctr"/>
                </a:tc>
                <a:tc>
                  <a:txBody>
                    <a:bodyPr/>
                    <a:lstStyle/>
                    <a:p>
                      <a:pPr algn="ctr" fontAlgn="b"/>
                      <a:r>
                        <a:rPr lang="en-US" sz="1000" b="0" i="0" u="none" strike="noStrike">
                          <a:effectLst/>
                          <a:latin typeface="+mn-lt"/>
                        </a:rPr>
                        <a:t>61.0</a:t>
                      </a:r>
                    </a:p>
                  </a:txBody>
                  <a:tcPr marL="7144" marR="7144" marT="9525" marB="0" anchor="ctr"/>
                </a:tc>
                <a:extLst>
                  <a:ext uri="{0D108BD9-81ED-4DB2-BD59-A6C34878D82A}">
                    <a16:rowId xmlns:a16="http://schemas.microsoft.com/office/drawing/2014/main" xmlns="" val="3466713033"/>
                  </a:ext>
                </a:extLst>
              </a:tr>
              <a:tr h="194394">
                <a:tc>
                  <a:txBody>
                    <a:bodyPr/>
                    <a:lstStyle/>
                    <a:p>
                      <a:pPr algn="ctr" fontAlgn="b"/>
                      <a:r>
                        <a:rPr lang="en-US" sz="1000" b="0" i="0" u="none" strike="noStrike" dirty="0">
                          <a:effectLst/>
                          <a:latin typeface="+mn-lt"/>
                        </a:rPr>
                        <a:t>51.8</a:t>
                      </a:r>
                    </a:p>
                  </a:txBody>
                  <a:tcPr marL="7144" marR="7144" marT="9525" marB="0" anchor="ctr"/>
                </a:tc>
                <a:tc>
                  <a:txBody>
                    <a:bodyPr/>
                    <a:lstStyle/>
                    <a:p>
                      <a:pPr algn="ctr" fontAlgn="b"/>
                      <a:r>
                        <a:rPr lang="en-US" sz="1000" b="0" i="0" u="none" strike="noStrike">
                          <a:effectLst/>
                          <a:latin typeface="+mn-lt"/>
                        </a:rPr>
                        <a:t>48.2</a:t>
                      </a:r>
                    </a:p>
                  </a:txBody>
                  <a:tcPr marL="7144" marR="7144" marT="9525" marB="0" anchor="ctr"/>
                </a:tc>
                <a:extLst>
                  <a:ext uri="{0D108BD9-81ED-4DB2-BD59-A6C34878D82A}">
                    <a16:rowId xmlns:a16="http://schemas.microsoft.com/office/drawing/2014/main" xmlns="" val="1374586356"/>
                  </a:ext>
                </a:extLst>
              </a:tr>
              <a:tr h="194394">
                <a:tc>
                  <a:txBody>
                    <a:bodyPr/>
                    <a:lstStyle/>
                    <a:p>
                      <a:pPr algn="ctr" fontAlgn="b"/>
                      <a:r>
                        <a:rPr lang="en-US" sz="1000" b="0" i="0" u="none" strike="noStrike" dirty="0">
                          <a:effectLst/>
                          <a:latin typeface="+mn-lt"/>
                        </a:rPr>
                        <a:t>42.7</a:t>
                      </a:r>
                    </a:p>
                  </a:txBody>
                  <a:tcPr marL="7144" marR="7144" marT="9525" marB="0" anchor="ctr"/>
                </a:tc>
                <a:tc>
                  <a:txBody>
                    <a:bodyPr/>
                    <a:lstStyle/>
                    <a:p>
                      <a:pPr algn="ctr" fontAlgn="b"/>
                      <a:r>
                        <a:rPr lang="en-US" sz="1000" b="0" i="0" u="none" strike="noStrike">
                          <a:effectLst/>
                          <a:latin typeface="+mn-lt"/>
                        </a:rPr>
                        <a:t>57.3</a:t>
                      </a:r>
                    </a:p>
                  </a:txBody>
                  <a:tcPr marL="7144" marR="7144" marT="9525" marB="0" anchor="ctr"/>
                </a:tc>
                <a:extLst>
                  <a:ext uri="{0D108BD9-81ED-4DB2-BD59-A6C34878D82A}">
                    <a16:rowId xmlns:a16="http://schemas.microsoft.com/office/drawing/2014/main" xmlns="" val="844588763"/>
                  </a:ext>
                </a:extLst>
              </a:tr>
              <a:tr h="194394">
                <a:tc>
                  <a:txBody>
                    <a:bodyPr/>
                    <a:lstStyle/>
                    <a:p>
                      <a:pPr algn="ctr" fontAlgn="b"/>
                      <a:r>
                        <a:rPr lang="en-US" sz="1000" b="0" i="0" u="none" strike="noStrike" dirty="0">
                          <a:effectLst/>
                          <a:latin typeface="+mn-lt"/>
                        </a:rPr>
                        <a:t>37.9</a:t>
                      </a:r>
                    </a:p>
                  </a:txBody>
                  <a:tcPr marL="7144" marR="7144" marT="9525" marB="0" anchor="ctr"/>
                </a:tc>
                <a:tc>
                  <a:txBody>
                    <a:bodyPr/>
                    <a:lstStyle/>
                    <a:p>
                      <a:pPr algn="ctr" fontAlgn="b"/>
                      <a:r>
                        <a:rPr lang="en-US" sz="1000" b="0" i="0" u="none" strike="noStrike" dirty="0">
                          <a:effectLst/>
                          <a:latin typeface="+mn-lt"/>
                        </a:rPr>
                        <a:t>62.1</a:t>
                      </a:r>
                    </a:p>
                  </a:txBody>
                  <a:tcPr marL="7144" marR="7144" marT="9525" marB="0" anchor="ctr"/>
                </a:tc>
                <a:extLst>
                  <a:ext uri="{0D108BD9-81ED-4DB2-BD59-A6C34878D82A}">
                    <a16:rowId xmlns:a16="http://schemas.microsoft.com/office/drawing/2014/main" xmlns="" val="2716673399"/>
                  </a:ext>
                </a:extLst>
              </a:tr>
              <a:tr h="194394">
                <a:tc>
                  <a:txBody>
                    <a:bodyPr/>
                    <a:lstStyle/>
                    <a:p>
                      <a:pPr algn="ctr" fontAlgn="b"/>
                      <a:r>
                        <a:rPr lang="en-US" sz="1000" b="0" i="0" u="none" strike="noStrike" dirty="0">
                          <a:effectLst/>
                          <a:latin typeface="+mn-lt"/>
                        </a:rPr>
                        <a:t>27.0</a:t>
                      </a:r>
                    </a:p>
                  </a:txBody>
                  <a:tcPr marL="7144" marR="7144" marT="9525" marB="0" anchor="ctr"/>
                </a:tc>
                <a:tc>
                  <a:txBody>
                    <a:bodyPr/>
                    <a:lstStyle/>
                    <a:p>
                      <a:pPr algn="ctr" fontAlgn="b"/>
                      <a:r>
                        <a:rPr lang="en-US" sz="1000" b="0" i="0" u="none" strike="noStrike" dirty="0">
                          <a:effectLst/>
                          <a:latin typeface="+mn-lt"/>
                        </a:rPr>
                        <a:t>73.0</a:t>
                      </a:r>
                    </a:p>
                  </a:txBody>
                  <a:tcPr marL="7144" marR="7144" marT="9525" marB="0" anchor="ctr"/>
                </a:tc>
                <a:extLst>
                  <a:ext uri="{0D108BD9-81ED-4DB2-BD59-A6C34878D82A}">
                    <a16:rowId xmlns:a16="http://schemas.microsoft.com/office/drawing/2014/main" xmlns="" val="2295811275"/>
                  </a:ext>
                </a:extLst>
              </a:tr>
              <a:tr h="194394">
                <a:tc>
                  <a:txBody>
                    <a:bodyPr/>
                    <a:lstStyle/>
                    <a:p>
                      <a:pPr algn="ctr" fontAlgn="b"/>
                      <a:r>
                        <a:rPr lang="en-US" sz="1000" b="0" i="0" u="none" strike="noStrike">
                          <a:effectLst/>
                          <a:latin typeface="+mn-lt"/>
                        </a:rPr>
                        <a:t>42.5</a:t>
                      </a:r>
                    </a:p>
                  </a:txBody>
                  <a:tcPr marL="7144" marR="7144" marT="9525" marB="0" anchor="ctr"/>
                </a:tc>
                <a:tc>
                  <a:txBody>
                    <a:bodyPr/>
                    <a:lstStyle/>
                    <a:p>
                      <a:pPr algn="ctr" fontAlgn="b"/>
                      <a:r>
                        <a:rPr lang="en-US" sz="1000" b="0" i="0" u="none" strike="noStrike" dirty="0">
                          <a:effectLst/>
                          <a:latin typeface="+mn-lt"/>
                        </a:rPr>
                        <a:t>57.5</a:t>
                      </a:r>
                    </a:p>
                  </a:txBody>
                  <a:tcPr marL="7144" marR="7144" marT="9525" marB="0" anchor="ctr"/>
                </a:tc>
                <a:extLst>
                  <a:ext uri="{0D108BD9-81ED-4DB2-BD59-A6C34878D82A}">
                    <a16:rowId xmlns:a16="http://schemas.microsoft.com/office/drawing/2014/main" xmlns="" val="525462740"/>
                  </a:ext>
                </a:extLst>
              </a:tr>
              <a:tr h="194394">
                <a:tc>
                  <a:txBody>
                    <a:bodyPr/>
                    <a:lstStyle/>
                    <a:p>
                      <a:pPr algn="ctr" fontAlgn="b"/>
                      <a:r>
                        <a:rPr lang="en-US" sz="1000" b="0" i="0" u="none" strike="noStrike">
                          <a:effectLst/>
                          <a:latin typeface="+mn-lt"/>
                        </a:rPr>
                        <a:t>44.7</a:t>
                      </a:r>
                    </a:p>
                  </a:txBody>
                  <a:tcPr marL="7144" marR="7144" marT="9525" marB="0" anchor="ctr"/>
                </a:tc>
                <a:tc>
                  <a:txBody>
                    <a:bodyPr/>
                    <a:lstStyle/>
                    <a:p>
                      <a:pPr algn="ctr" fontAlgn="b"/>
                      <a:r>
                        <a:rPr lang="en-US" sz="1000" b="0" i="0" u="none" strike="noStrike" dirty="0">
                          <a:effectLst/>
                          <a:latin typeface="+mn-lt"/>
                        </a:rPr>
                        <a:t>55.3</a:t>
                      </a:r>
                    </a:p>
                  </a:txBody>
                  <a:tcPr marL="7144" marR="7144" marT="9525" marB="0" anchor="ctr"/>
                </a:tc>
                <a:extLst>
                  <a:ext uri="{0D108BD9-81ED-4DB2-BD59-A6C34878D82A}">
                    <a16:rowId xmlns:a16="http://schemas.microsoft.com/office/drawing/2014/main" xmlns="" val="4293145481"/>
                  </a:ext>
                </a:extLst>
              </a:tr>
            </a:tbl>
          </a:graphicData>
        </a:graphic>
      </p:graphicFrame>
      <p:graphicFrame>
        <p:nvGraphicFramePr>
          <p:cNvPr id="24" name="Table 23"/>
          <p:cNvGraphicFramePr>
            <a:graphicFrameLocks noGrp="1"/>
          </p:cNvGraphicFramePr>
          <p:nvPr>
            <p:extLst/>
          </p:nvPr>
        </p:nvGraphicFramePr>
        <p:xfrm>
          <a:off x="7521080" y="2289139"/>
          <a:ext cx="625079" cy="2227785"/>
        </p:xfrm>
        <a:graphic>
          <a:graphicData uri="http://schemas.openxmlformats.org/drawingml/2006/table">
            <a:tbl>
              <a:tblPr>
                <a:tableStyleId>{1FECB4D8-DB02-4DC6-A0A2-4F2EBAE1DC90}</a:tableStyleId>
              </a:tblPr>
              <a:tblGrid>
                <a:gridCol w="340519">
                  <a:extLst>
                    <a:ext uri="{9D8B030D-6E8A-4147-A177-3AD203B41FA5}">
                      <a16:colId xmlns:a16="http://schemas.microsoft.com/office/drawing/2014/main" xmlns="" val="919753968"/>
                    </a:ext>
                  </a:extLst>
                </a:gridCol>
                <a:gridCol w="284560">
                  <a:extLst>
                    <a:ext uri="{9D8B030D-6E8A-4147-A177-3AD203B41FA5}">
                      <a16:colId xmlns:a16="http://schemas.microsoft.com/office/drawing/2014/main" xmlns="" val="3695013372"/>
                    </a:ext>
                  </a:extLst>
                </a:gridCol>
              </a:tblGrid>
              <a:tr h="203942">
                <a:tc>
                  <a:txBody>
                    <a:bodyPr/>
                    <a:lstStyle/>
                    <a:p>
                      <a:pPr algn="ctr" fontAlgn="b"/>
                      <a:r>
                        <a:rPr lang="en-US" sz="900" u="none" strike="noStrike" dirty="0">
                          <a:effectLst/>
                        </a:rPr>
                        <a:t>% DB y B</a:t>
                      </a:r>
                      <a:endParaRPr lang="en-US" sz="900" b="0" i="0" u="none" strike="noStrike" dirty="0">
                        <a:solidFill>
                          <a:srgbClr val="000000"/>
                        </a:solidFill>
                        <a:effectLst/>
                        <a:latin typeface="Arial" panose="020B0604020202020204" pitchFamily="34" charset="0"/>
                      </a:endParaRPr>
                    </a:p>
                  </a:txBody>
                  <a:tcPr marL="7144" marR="7144" marT="9525" marB="0" anchor="ctr">
                    <a:solidFill>
                      <a:schemeClr val="bg1">
                        <a:lumMod val="95000"/>
                      </a:schemeClr>
                    </a:solidFill>
                  </a:tcPr>
                </a:tc>
                <a:tc>
                  <a:txBody>
                    <a:bodyPr/>
                    <a:lstStyle/>
                    <a:p>
                      <a:pPr algn="ctr" fontAlgn="b"/>
                      <a:r>
                        <a:rPr lang="en-US" sz="900" u="none" strike="noStrike" dirty="0">
                          <a:effectLst/>
                        </a:rPr>
                        <a:t>% S y A</a:t>
                      </a:r>
                      <a:endParaRPr lang="en-US" sz="900" b="0" i="0" u="none" strike="noStrike" dirty="0">
                        <a:solidFill>
                          <a:srgbClr val="000000"/>
                        </a:solidFill>
                        <a:effectLst/>
                        <a:latin typeface="Arial" panose="020B0604020202020204" pitchFamily="34" charset="0"/>
                      </a:endParaRPr>
                    </a:p>
                  </a:txBody>
                  <a:tcPr marL="7144" marR="7144" marT="9525" marB="0" anchor="ctr">
                    <a:solidFill>
                      <a:schemeClr val="bg1">
                        <a:lumMod val="95000"/>
                      </a:schemeClr>
                    </a:solidFill>
                  </a:tcPr>
                </a:tc>
                <a:extLst>
                  <a:ext uri="{0D108BD9-81ED-4DB2-BD59-A6C34878D82A}">
                    <a16:rowId xmlns:a16="http://schemas.microsoft.com/office/drawing/2014/main" xmlns="" val="1502394814"/>
                  </a:ext>
                </a:extLst>
              </a:tr>
              <a:tr h="194394">
                <a:tc>
                  <a:txBody>
                    <a:bodyPr/>
                    <a:lstStyle/>
                    <a:p>
                      <a:pPr algn="ctr" fontAlgn="b"/>
                      <a:r>
                        <a:rPr lang="en-US" sz="1000" b="0" i="0" u="none" strike="noStrike" dirty="0">
                          <a:effectLst/>
                          <a:latin typeface="+mn-lt"/>
                        </a:rPr>
                        <a:t>29.6</a:t>
                      </a:r>
                    </a:p>
                  </a:txBody>
                  <a:tcPr marL="7144" marR="7144" marT="9525" marB="0" anchor="ctr"/>
                </a:tc>
                <a:tc>
                  <a:txBody>
                    <a:bodyPr/>
                    <a:lstStyle/>
                    <a:p>
                      <a:pPr algn="ctr" fontAlgn="b"/>
                      <a:r>
                        <a:rPr lang="en-US" sz="1000" b="0" i="0" u="none" strike="noStrike">
                          <a:effectLst/>
                          <a:latin typeface="+mn-lt"/>
                        </a:rPr>
                        <a:t>70.4</a:t>
                      </a:r>
                    </a:p>
                  </a:txBody>
                  <a:tcPr marL="7144" marR="7144" marT="9525" marB="0" anchor="ctr"/>
                </a:tc>
                <a:extLst>
                  <a:ext uri="{0D108BD9-81ED-4DB2-BD59-A6C34878D82A}">
                    <a16:rowId xmlns:a16="http://schemas.microsoft.com/office/drawing/2014/main" xmlns="" val="2947268868"/>
                  </a:ext>
                </a:extLst>
              </a:tr>
              <a:tr h="194394">
                <a:tc>
                  <a:txBody>
                    <a:bodyPr/>
                    <a:lstStyle/>
                    <a:p>
                      <a:pPr algn="ctr" fontAlgn="b"/>
                      <a:r>
                        <a:rPr lang="en-US" sz="1000" b="0" i="0" u="none" strike="noStrike" dirty="0">
                          <a:effectLst/>
                          <a:latin typeface="+mn-lt"/>
                        </a:rPr>
                        <a:t>39.6</a:t>
                      </a:r>
                    </a:p>
                  </a:txBody>
                  <a:tcPr marL="7144" marR="7144" marT="9525" marB="0" anchor="ctr"/>
                </a:tc>
                <a:tc>
                  <a:txBody>
                    <a:bodyPr/>
                    <a:lstStyle/>
                    <a:p>
                      <a:pPr algn="ctr" fontAlgn="b"/>
                      <a:r>
                        <a:rPr lang="en-US" sz="1000" b="0" i="0" u="none" strike="noStrike">
                          <a:effectLst/>
                          <a:latin typeface="+mn-lt"/>
                        </a:rPr>
                        <a:t>60.4</a:t>
                      </a:r>
                    </a:p>
                  </a:txBody>
                  <a:tcPr marL="7144" marR="7144" marT="9525" marB="0" anchor="ctr"/>
                </a:tc>
                <a:extLst>
                  <a:ext uri="{0D108BD9-81ED-4DB2-BD59-A6C34878D82A}">
                    <a16:rowId xmlns:a16="http://schemas.microsoft.com/office/drawing/2014/main" xmlns="" val="2379900594"/>
                  </a:ext>
                </a:extLst>
              </a:tr>
              <a:tr h="194394">
                <a:tc>
                  <a:txBody>
                    <a:bodyPr/>
                    <a:lstStyle/>
                    <a:p>
                      <a:pPr algn="ctr" fontAlgn="b"/>
                      <a:r>
                        <a:rPr lang="en-US" sz="1000" b="0" i="0" u="none" strike="noStrike" dirty="0">
                          <a:effectLst/>
                          <a:latin typeface="+mn-lt"/>
                        </a:rPr>
                        <a:t>34.2</a:t>
                      </a:r>
                    </a:p>
                  </a:txBody>
                  <a:tcPr marL="7144" marR="7144" marT="9525" marB="0" anchor="ctr"/>
                </a:tc>
                <a:tc>
                  <a:txBody>
                    <a:bodyPr/>
                    <a:lstStyle/>
                    <a:p>
                      <a:pPr algn="ctr" fontAlgn="b"/>
                      <a:r>
                        <a:rPr lang="en-US" sz="1000" b="0" i="0" u="none" strike="noStrike">
                          <a:effectLst/>
                          <a:latin typeface="+mn-lt"/>
                        </a:rPr>
                        <a:t>65.8</a:t>
                      </a:r>
                    </a:p>
                  </a:txBody>
                  <a:tcPr marL="7144" marR="7144" marT="9525" marB="0" anchor="ctr"/>
                </a:tc>
                <a:extLst>
                  <a:ext uri="{0D108BD9-81ED-4DB2-BD59-A6C34878D82A}">
                    <a16:rowId xmlns:a16="http://schemas.microsoft.com/office/drawing/2014/main" xmlns="" val="1942827771"/>
                  </a:ext>
                </a:extLst>
              </a:tr>
              <a:tr h="194394">
                <a:tc>
                  <a:txBody>
                    <a:bodyPr/>
                    <a:lstStyle/>
                    <a:p>
                      <a:pPr algn="ctr" fontAlgn="b"/>
                      <a:r>
                        <a:rPr lang="en-US" sz="1000" b="0" i="0" u="none" strike="noStrike" dirty="0">
                          <a:effectLst/>
                          <a:latin typeface="+mn-lt"/>
                        </a:rPr>
                        <a:t>40.5</a:t>
                      </a:r>
                    </a:p>
                  </a:txBody>
                  <a:tcPr marL="7144" marR="7144" marT="9525" marB="0" anchor="ctr"/>
                </a:tc>
                <a:tc>
                  <a:txBody>
                    <a:bodyPr/>
                    <a:lstStyle/>
                    <a:p>
                      <a:pPr algn="ctr" fontAlgn="b"/>
                      <a:r>
                        <a:rPr lang="en-US" sz="1000" b="0" i="0" u="none" strike="noStrike">
                          <a:effectLst/>
                          <a:latin typeface="+mn-lt"/>
                        </a:rPr>
                        <a:t>59.5</a:t>
                      </a:r>
                    </a:p>
                  </a:txBody>
                  <a:tcPr marL="7144" marR="7144" marT="9525" marB="0" anchor="ctr"/>
                </a:tc>
                <a:extLst>
                  <a:ext uri="{0D108BD9-81ED-4DB2-BD59-A6C34878D82A}">
                    <a16:rowId xmlns:a16="http://schemas.microsoft.com/office/drawing/2014/main" xmlns="" val="3341045291"/>
                  </a:ext>
                </a:extLst>
              </a:tr>
              <a:tr h="194394">
                <a:tc>
                  <a:txBody>
                    <a:bodyPr/>
                    <a:lstStyle/>
                    <a:p>
                      <a:pPr algn="ctr" fontAlgn="b"/>
                      <a:r>
                        <a:rPr lang="en-US" sz="1000" b="0" i="0" u="none" strike="noStrike" dirty="0">
                          <a:effectLst/>
                          <a:latin typeface="+mn-lt"/>
                        </a:rPr>
                        <a:t>52.6</a:t>
                      </a:r>
                    </a:p>
                  </a:txBody>
                  <a:tcPr marL="7144" marR="7144" marT="9525" marB="0" anchor="ctr"/>
                </a:tc>
                <a:tc>
                  <a:txBody>
                    <a:bodyPr/>
                    <a:lstStyle/>
                    <a:p>
                      <a:pPr algn="ctr" fontAlgn="b"/>
                      <a:r>
                        <a:rPr lang="en-US" sz="1000" b="0" i="0" u="none" strike="noStrike" dirty="0">
                          <a:effectLst/>
                          <a:latin typeface="+mn-lt"/>
                        </a:rPr>
                        <a:t>47.4</a:t>
                      </a:r>
                    </a:p>
                  </a:txBody>
                  <a:tcPr marL="7144" marR="7144" marT="9525" marB="0" anchor="ctr"/>
                </a:tc>
                <a:extLst>
                  <a:ext uri="{0D108BD9-81ED-4DB2-BD59-A6C34878D82A}">
                    <a16:rowId xmlns:a16="http://schemas.microsoft.com/office/drawing/2014/main" xmlns="" val="2781415478"/>
                  </a:ext>
                </a:extLst>
              </a:tr>
              <a:tr h="194394">
                <a:tc>
                  <a:txBody>
                    <a:bodyPr/>
                    <a:lstStyle/>
                    <a:p>
                      <a:pPr algn="ctr" fontAlgn="b"/>
                      <a:r>
                        <a:rPr lang="en-US" sz="1000" b="0" i="0" u="none" strike="noStrike">
                          <a:effectLst/>
                          <a:latin typeface="+mn-lt"/>
                        </a:rPr>
                        <a:t>42.2</a:t>
                      </a:r>
                    </a:p>
                  </a:txBody>
                  <a:tcPr marL="7144" marR="7144" marT="9525" marB="0" anchor="ctr"/>
                </a:tc>
                <a:tc>
                  <a:txBody>
                    <a:bodyPr/>
                    <a:lstStyle/>
                    <a:p>
                      <a:pPr algn="ctr" fontAlgn="b"/>
                      <a:r>
                        <a:rPr lang="en-US" sz="1000" b="0" i="0" u="none" strike="noStrike" dirty="0">
                          <a:effectLst/>
                          <a:latin typeface="+mn-lt"/>
                        </a:rPr>
                        <a:t>57.8</a:t>
                      </a:r>
                    </a:p>
                  </a:txBody>
                  <a:tcPr marL="7144" marR="7144" marT="9525" marB="0" anchor="ctr"/>
                </a:tc>
                <a:extLst>
                  <a:ext uri="{0D108BD9-81ED-4DB2-BD59-A6C34878D82A}">
                    <a16:rowId xmlns:a16="http://schemas.microsoft.com/office/drawing/2014/main" xmlns="" val="1776258290"/>
                  </a:ext>
                </a:extLst>
              </a:tr>
              <a:tr h="194394">
                <a:tc>
                  <a:txBody>
                    <a:bodyPr/>
                    <a:lstStyle/>
                    <a:p>
                      <a:pPr algn="ctr" fontAlgn="b"/>
                      <a:r>
                        <a:rPr lang="en-US" sz="1000" b="0" i="0" u="none" strike="noStrike">
                          <a:effectLst/>
                          <a:latin typeface="+mn-lt"/>
                        </a:rPr>
                        <a:t>39.2</a:t>
                      </a:r>
                    </a:p>
                  </a:txBody>
                  <a:tcPr marL="7144" marR="7144" marT="9525" marB="0" anchor="ctr"/>
                </a:tc>
                <a:tc>
                  <a:txBody>
                    <a:bodyPr/>
                    <a:lstStyle/>
                    <a:p>
                      <a:pPr algn="ctr" fontAlgn="b"/>
                      <a:r>
                        <a:rPr lang="en-US" sz="1000" b="0" i="0" u="none" strike="noStrike" dirty="0">
                          <a:effectLst/>
                          <a:latin typeface="+mn-lt"/>
                        </a:rPr>
                        <a:t>60.8</a:t>
                      </a:r>
                    </a:p>
                  </a:txBody>
                  <a:tcPr marL="7144" marR="7144" marT="9525" marB="0" anchor="ctr"/>
                </a:tc>
                <a:extLst>
                  <a:ext uri="{0D108BD9-81ED-4DB2-BD59-A6C34878D82A}">
                    <a16:rowId xmlns:a16="http://schemas.microsoft.com/office/drawing/2014/main" xmlns="" val="1852364969"/>
                  </a:ext>
                </a:extLst>
              </a:tr>
              <a:tr h="194394">
                <a:tc>
                  <a:txBody>
                    <a:bodyPr/>
                    <a:lstStyle/>
                    <a:p>
                      <a:pPr algn="ctr" fontAlgn="b"/>
                      <a:r>
                        <a:rPr lang="en-US" sz="1000" b="0" i="0" u="none" strike="noStrike">
                          <a:effectLst/>
                          <a:latin typeface="+mn-lt"/>
                        </a:rPr>
                        <a:t>29.8</a:t>
                      </a:r>
                    </a:p>
                  </a:txBody>
                  <a:tcPr marL="7144" marR="7144" marT="9525" marB="0" anchor="ctr"/>
                </a:tc>
                <a:tc>
                  <a:txBody>
                    <a:bodyPr/>
                    <a:lstStyle/>
                    <a:p>
                      <a:pPr algn="ctr" fontAlgn="b"/>
                      <a:r>
                        <a:rPr lang="en-US" sz="1000" b="0" i="0" u="none" strike="noStrike" dirty="0">
                          <a:effectLst/>
                          <a:latin typeface="+mn-lt"/>
                        </a:rPr>
                        <a:t>70.2</a:t>
                      </a:r>
                    </a:p>
                  </a:txBody>
                  <a:tcPr marL="7144" marR="7144" marT="9525" marB="0" anchor="ctr"/>
                </a:tc>
                <a:extLst>
                  <a:ext uri="{0D108BD9-81ED-4DB2-BD59-A6C34878D82A}">
                    <a16:rowId xmlns:a16="http://schemas.microsoft.com/office/drawing/2014/main" xmlns="" val="1987527339"/>
                  </a:ext>
                </a:extLst>
              </a:tr>
              <a:tr h="194394">
                <a:tc>
                  <a:txBody>
                    <a:bodyPr/>
                    <a:lstStyle/>
                    <a:p>
                      <a:pPr algn="ctr" fontAlgn="b"/>
                      <a:r>
                        <a:rPr lang="en-US" sz="1000" b="0" i="0" u="none" strike="noStrike">
                          <a:effectLst/>
                          <a:latin typeface="+mn-lt"/>
                        </a:rPr>
                        <a:t>43.8</a:t>
                      </a:r>
                    </a:p>
                  </a:txBody>
                  <a:tcPr marL="7144" marR="7144" marT="9525" marB="0" anchor="ctr"/>
                </a:tc>
                <a:tc>
                  <a:txBody>
                    <a:bodyPr/>
                    <a:lstStyle/>
                    <a:p>
                      <a:pPr algn="ctr" fontAlgn="b"/>
                      <a:r>
                        <a:rPr lang="en-US" sz="1000" b="0" i="0" u="none" strike="noStrike" dirty="0">
                          <a:effectLst/>
                          <a:latin typeface="+mn-lt"/>
                        </a:rPr>
                        <a:t>56.2</a:t>
                      </a:r>
                    </a:p>
                  </a:txBody>
                  <a:tcPr marL="7144" marR="7144" marT="9525" marB="0" anchor="ctr"/>
                </a:tc>
                <a:extLst>
                  <a:ext uri="{0D108BD9-81ED-4DB2-BD59-A6C34878D82A}">
                    <a16:rowId xmlns:a16="http://schemas.microsoft.com/office/drawing/2014/main" xmlns="" val="4069680419"/>
                  </a:ext>
                </a:extLst>
              </a:tr>
              <a:tr h="194394">
                <a:tc>
                  <a:txBody>
                    <a:bodyPr/>
                    <a:lstStyle/>
                    <a:p>
                      <a:pPr algn="ctr" fontAlgn="b"/>
                      <a:r>
                        <a:rPr lang="en-US" sz="1000" b="0" i="0" u="none" strike="noStrike">
                          <a:effectLst/>
                          <a:latin typeface="+mn-lt"/>
                        </a:rPr>
                        <a:t>45.8</a:t>
                      </a:r>
                    </a:p>
                  </a:txBody>
                  <a:tcPr marL="7144" marR="7144" marT="9525" marB="0" anchor="ctr"/>
                </a:tc>
                <a:tc>
                  <a:txBody>
                    <a:bodyPr/>
                    <a:lstStyle/>
                    <a:p>
                      <a:pPr algn="ctr" fontAlgn="b"/>
                      <a:r>
                        <a:rPr lang="en-US" sz="1000" b="0" i="0" u="none" strike="noStrike" dirty="0">
                          <a:effectLst/>
                          <a:latin typeface="+mn-lt"/>
                        </a:rPr>
                        <a:t>54.2</a:t>
                      </a:r>
                    </a:p>
                  </a:txBody>
                  <a:tcPr marL="7144" marR="7144" marT="9525" marB="0" anchor="ctr"/>
                </a:tc>
                <a:extLst>
                  <a:ext uri="{0D108BD9-81ED-4DB2-BD59-A6C34878D82A}">
                    <a16:rowId xmlns:a16="http://schemas.microsoft.com/office/drawing/2014/main" xmlns="" val="1156874696"/>
                  </a:ext>
                </a:extLst>
              </a:tr>
            </a:tbl>
          </a:graphicData>
        </a:graphic>
      </p:graphicFrame>
      <p:sp>
        <p:nvSpPr>
          <p:cNvPr id="25" name="TextBox 24"/>
          <p:cNvSpPr txBox="1"/>
          <p:nvPr/>
        </p:nvSpPr>
        <p:spPr>
          <a:xfrm>
            <a:off x="7519180" y="1584469"/>
            <a:ext cx="1324002" cy="307777"/>
          </a:xfrm>
          <a:prstGeom prst="rect">
            <a:avLst/>
          </a:prstGeom>
          <a:solidFill>
            <a:schemeClr val="bg1">
              <a:lumMod val="95000"/>
            </a:schemeClr>
          </a:solidFill>
        </p:spPr>
        <p:txBody>
          <a:bodyPr wrap="square" rtlCol="0">
            <a:spAutoFit/>
          </a:bodyPr>
          <a:lstStyle/>
          <a:p>
            <a:pPr algn="ctr">
              <a:defRPr/>
            </a:pPr>
            <a:r>
              <a:rPr lang="es-AR" sz="1400" b="1" dirty="0">
                <a:solidFill>
                  <a:prstClr val="black"/>
                </a:solidFill>
              </a:rPr>
              <a:t>5/6 AÑO</a:t>
            </a:r>
            <a:endParaRPr lang="en-US" sz="1400" b="1" dirty="0">
              <a:solidFill>
                <a:prstClr val="black"/>
              </a:solidFill>
            </a:endParaRPr>
          </a:p>
        </p:txBody>
      </p:sp>
      <p:sp>
        <p:nvSpPr>
          <p:cNvPr id="26" name="TextBox 25"/>
          <p:cNvSpPr txBox="1"/>
          <p:nvPr/>
        </p:nvSpPr>
        <p:spPr>
          <a:xfrm>
            <a:off x="7519179" y="1992749"/>
            <a:ext cx="626836" cy="215444"/>
          </a:xfrm>
          <a:prstGeom prst="rect">
            <a:avLst/>
          </a:prstGeom>
          <a:solidFill>
            <a:schemeClr val="bg1">
              <a:lumMod val="95000"/>
            </a:schemeClr>
          </a:solidFill>
        </p:spPr>
        <p:txBody>
          <a:bodyPr wrap="square" rtlCol="0">
            <a:spAutoFit/>
          </a:bodyPr>
          <a:lstStyle/>
          <a:p>
            <a:pPr algn="ctr">
              <a:defRPr/>
            </a:pPr>
            <a:r>
              <a:rPr lang="es-AR" sz="800" b="1" dirty="0">
                <a:solidFill>
                  <a:prstClr val="black"/>
                </a:solidFill>
              </a:rPr>
              <a:t>LENGUA</a:t>
            </a:r>
            <a:endParaRPr lang="en-US" sz="800" b="1" dirty="0">
              <a:solidFill>
                <a:prstClr val="black"/>
              </a:solidFill>
            </a:endParaRPr>
          </a:p>
        </p:txBody>
      </p:sp>
      <p:sp>
        <p:nvSpPr>
          <p:cNvPr id="27" name="TextBox 26"/>
          <p:cNvSpPr txBox="1"/>
          <p:nvPr/>
        </p:nvSpPr>
        <p:spPr>
          <a:xfrm>
            <a:off x="8218247" y="1992749"/>
            <a:ext cx="625079" cy="338554"/>
          </a:xfrm>
          <a:prstGeom prst="rect">
            <a:avLst/>
          </a:prstGeom>
          <a:solidFill>
            <a:schemeClr val="bg1">
              <a:lumMod val="95000"/>
            </a:schemeClr>
          </a:solidFill>
        </p:spPr>
        <p:txBody>
          <a:bodyPr wrap="square" rtlCol="0">
            <a:spAutoFit/>
          </a:bodyPr>
          <a:lstStyle/>
          <a:p>
            <a:pPr algn="ctr">
              <a:defRPr/>
            </a:pPr>
            <a:r>
              <a:rPr lang="es-AR" sz="800" b="1" dirty="0">
                <a:solidFill>
                  <a:prstClr val="black"/>
                </a:solidFill>
              </a:rPr>
              <a:t>MATEMÁTICA</a:t>
            </a:r>
            <a:endParaRPr lang="en-US" sz="800" b="1" dirty="0">
              <a:solidFill>
                <a:prstClr val="black"/>
              </a:solidFill>
            </a:endParaRPr>
          </a:p>
        </p:txBody>
      </p:sp>
      <p:pic>
        <p:nvPicPr>
          <p:cNvPr id="30" name="Picture 29"/>
          <p:cNvPicPr>
            <a:picLocks noChangeAspect="1"/>
          </p:cNvPicPr>
          <p:nvPr/>
        </p:nvPicPr>
        <p:blipFill rotWithShape="1">
          <a:blip r:embed="rId4" cstate="print"/>
          <a:srcRect b="74409"/>
          <a:stretch/>
        </p:blipFill>
        <p:spPr>
          <a:xfrm>
            <a:off x="4492022" y="2514427"/>
            <a:ext cx="134229" cy="130615"/>
          </a:xfrm>
          <a:prstGeom prst="rect">
            <a:avLst/>
          </a:prstGeom>
        </p:spPr>
      </p:pic>
      <p:pic>
        <p:nvPicPr>
          <p:cNvPr id="31" name="Picture 30"/>
          <p:cNvPicPr>
            <a:picLocks noChangeAspect="1"/>
          </p:cNvPicPr>
          <p:nvPr/>
        </p:nvPicPr>
        <p:blipFill rotWithShape="1">
          <a:blip r:embed="rId4" cstate="print"/>
          <a:srcRect t="25591" b="48973"/>
          <a:stretch/>
        </p:blipFill>
        <p:spPr>
          <a:xfrm>
            <a:off x="4491320" y="3109497"/>
            <a:ext cx="134229" cy="129827"/>
          </a:xfrm>
          <a:prstGeom prst="rect">
            <a:avLst/>
          </a:prstGeom>
        </p:spPr>
      </p:pic>
      <p:pic>
        <p:nvPicPr>
          <p:cNvPr id="32" name="Picture 31"/>
          <p:cNvPicPr>
            <a:picLocks noChangeAspect="1"/>
          </p:cNvPicPr>
          <p:nvPr/>
        </p:nvPicPr>
        <p:blipFill rotWithShape="1">
          <a:blip r:embed="rId4" cstate="print"/>
          <a:srcRect t="50525" b="24708"/>
          <a:stretch/>
        </p:blipFill>
        <p:spPr>
          <a:xfrm>
            <a:off x="4491318" y="3698941"/>
            <a:ext cx="134230" cy="126411"/>
          </a:xfrm>
          <a:prstGeom prst="rect">
            <a:avLst/>
          </a:prstGeom>
        </p:spPr>
      </p:pic>
      <p:pic>
        <p:nvPicPr>
          <p:cNvPr id="33" name="Picture 32"/>
          <p:cNvPicPr>
            <a:picLocks noChangeAspect="1"/>
          </p:cNvPicPr>
          <p:nvPr/>
        </p:nvPicPr>
        <p:blipFill rotWithShape="1">
          <a:blip r:embed="rId4" cstate="print"/>
          <a:srcRect t="76077"/>
          <a:stretch/>
        </p:blipFill>
        <p:spPr>
          <a:xfrm>
            <a:off x="4492023" y="4086340"/>
            <a:ext cx="134230" cy="122101"/>
          </a:xfrm>
          <a:prstGeom prst="rect">
            <a:avLst/>
          </a:prstGeom>
        </p:spPr>
      </p:pic>
      <p:pic>
        <p:nvPicPr>
          <p:cNvPr id="34" name="Picture 33"/>
          <p:cNvPicPr>
            <a:picLocks noChangeAspect="1"/>
          </p:cNvPicPr>
          <p:nvPr/>
        </p:nvPicPr>
        <p:blipFill rotWithShape="1">
          <a:blip r:embed="rId4" cstate="print"/>
          <a:srcRect b="74409"/>
          <a:stretch/>
        </p:blipFill>
        <p:spPr>
          <a:xfrm>
            <a:off x="4492022" y="2710529"/>
            <a:ext cx="134229" cy="130615"/>
          </a:xfrm>
          <a:prstGeom prst="rect">
            <a:avLst/>
          </a:prstGeom>
        </p:spPr>
      </p:pic>
      <p:pic>
        <p:nvPicPr>
          <p:cNvPr id="35" name="Picture 34"/>
          <p:cNvPicPr>
            <a:picLocks noChangeAspect="1"/>
          </p:cNvPicPr>
          <p:nvPr/>
        </p:nvPicPr>
        <p:blipFill rotWithShape="1">
          <a:blip r:embed="rId4" cstate="print"/>
          <a:srcRect b="74409"/>
          <a:stretch/>
        </p:blipFill>
        <p:spPr>
          <a:xfrm>
            <a:off x="4492022" y="2906631"/>
            <a:ext cx="134229" cy="130615"/>
          </a:xfrm>
          <a:prstGeom prst="rect">
            <a:avLst/>
          </a:prstGeom>
        </p:spPr>
      </p:pic>
      <p:pic>
        <p:nvPicPr>
          <p:cNvPr id="37" name="Picture 36"/>
          <p:cNvPicPr>
            <a:picLocks noChangeAspect="1"/>
          </p:cNvPicPr>
          <p:nvPr/>
        </p:nvPicPr>
        <p:blipFill rotWithShape="1">
          <a:blip r:embed="rId4" cstate="print"/>
          <a:srcRect t="25591" b="48973"/>
          <a:stretch/>
        </p:blipFill>
        <p:spPr>
          <a:xfrm>
            <a:off x="4491320" y="3289939"/>
            <a:ext cx="134229" cy="129827"/>
          </a:xfrm>
          <a:prstGeom prst="rect">
            <a:avLst/>
          </a:prstGeom>
        </p:spPr>
      </p:pic>
      <p:pic>
        <p:nvPicPr>
          <p:cNvPr id="38" name="Picture 37"/>
          <p:cNvPicPr>
            <a:picLocks noChangeAspect="1"/>
          </p:cNvPicPr>
          <p:nvPr/>
        </p:nvPicPr>
        <p:blipFill rotWithShape="1">
          <a:blip r:embed="rId4" cstate="print"/>
          <a:srcRect t="25591" b="48973"/>
          <a:stretch/>
        </p:blipFill>
        <p:spPr>
          <a:xfrm>
            <a:off x="4493564" y="3494373"/>
            <a:ext cx="134229" cy="129827"/>
          </a:xfrm>
          <a:prstGeom prst="rect">
            <a:avLst/>
          </a:prstGeom>
        </p:spPr>
      </p:pic>
      <p:pic>
        <p:nvPicPr>
          <p:cNvPr id="39" name="Picture 38"/>
          <p:cNvPicPr>
            <a:picLocks noChangeAspect="1"/>
          </p:cNvPicPr>
          <p:nvPr/>
        </p:nvPicPr>
        <p:blipFill rotWithShape="1">
          <a:blip r:embed="rId4" cstate="print"/>
          <a:srcRect t="50525" b="24708"/>
          <a:stretch/>
        </p:blipFill>
        <p:spPr>
          <a:xfrm>
            <a:off x="4491318" y="3898140"/>
            <a:ext cx="134230" cy="126411"/>
          </a:xfrm>
          <a:prstGeom prst="rect">
            <a:avLst/>
          </a:prstGeom>
        </p:spPr>
      </p:pic>
      <p:sp>
        <p:nvSpPr>
          <p:cNvPr id="46" name="TextBox 45"/>
          <p:cNvSpPr txBox="1"/>
          <p:nvPr/>
        </p:nvSpPr>
        <p:spPr>
          <a:xfrm>
            <a:off x="3983762" y="2783755"/>
            <a:ext cx="4946961" cy="3477875"/>
          </a:xfrm>
          <a:prstGeom prst="rect">
            <a:avLst/>
          </a:prstGeom>
          <a:noFill/>
        </p:spPr>
        <p:txBody>
          <a:bodyPr wrap="square" rtlCol="0">
            <a:spAutoFit/>
          </a:bodyPr>
          <a:lstStyle/>
          <a:p>
            <a:pPr algn="ctr">
              <a:defRPr/>
            </a:pPr>
            <a:endParaRPr lang="es-AR" sz="4400" dirty="0" smtClean="0">
              <a:solidFill>
                <a:srgbClr val="4472C4">
                  <a:lumMod val="50000"/>
                  <a:alpha val="13000"/>
                </a:srgbClr>
              </a:solidFill>
              <a:latin typeface="Arial" panose="020B0604020202020204" pitchFamily="34" charset="0"/>
              <a:cs typeface="Arial" panose="020B0604020202020204" pitchFamily="34" charset="0"/>
            </a:endParaRPr>
          </a:p>
          <a:p>
            <a:pPr algn="ctr">
              <a:defRPr/>
            </a:pPr>
            <a:endParaRPr lang="es-AR" sz="4400" dirty="0">
              <a:solidFill>
                <a:srgbClr val="4472C4">
                  <a:lumMod val="50000"/>
                  <a:alpha val="13000"/>
                </a:srgbClr>
              </a:solidFill>
              <a:latin typeface="Arial" panose="020B0604020202020204" pitchFamily="34" charset="0"/>
              <a:cs typeface="Arial" panose="020B0604020202020204" pitchFamily="34" charset="0"/>
            </a:endParaRPr>
          </a:p>
          <a:p>
            <a:pPr algn="ctr">
              <a:defRPr/>
            </a:pPr>
            <a:endParaRPr lang="es-AR" sz="4400" dirty="0" smtClean="0">
              <a:solidFill>
                <a:srgbClr val="4472C4">
                  <a:lumMod val="50000"/>
                  <a:alpha val="13000"/>
                </a:srgbClr>
              </a:solidFill>
              <a:latin typeface="Arial" panose="020B0604020202020204" pitchFamily="34" charset="0"/>
              <a:cs typeface="Arial" panose="020B0604020202020204" pitchFamily="34" charset="0"/>
            </a:endParaRPr>
          </a:p>
          <a:p>
            <a:pPr algn="ctr">
              <a:defRPr/>
            </a:pPr>
            <a:r>
              <a:rPr lang="es-AR" sz="4400" dirty="0" smtClean="0">
                <a:solidFill>
                  <a:srgbClr val="4472C4">
                    <a:lumMod val="50000"/>
                    <a:alpha val="13000"/>
                  </a:srgbClr>
                </a:solidFill>
                <a:latin typeface="Arial" panose="020B0604020202020204" pitchFamily="34" charset="0"/>
                <a:cs typeface="Arial" panose="020B0604020202020204" pitchFamily="34" charset="0"/>
              </a:rPr>
              <a:t>DATOS </a:t>
            </a:r>
            <a:r>
              <a:rPr lang="es-AR" sz="4400" dirty="0">
                <a:solidFill>
                  <a:srgbClr val="4472C4">
                    <a:lumMod val="50000"/>
                    <a:alpha val="13000"/>
                  </a:srgbClr>
                </a:solidFill>
                <a:latin typeface="Arial" panose="020B0604020202020204" pitchFamily="34" charset="0"/>
                <a:cs typeface="Arial" panose="020B0604020202020204" pitchFamily="34" charset="0"/>
              </a:rPr>
              <a:t>PROVISORIOS</a:t>
            </a:r>
            <a:endParaRPr lang="en-US" sz="4400" dirty="0">
              <a:solidFill>
                <a:srgbClr val="4472C4">
                  <a:lumMod val="50000"/>
                  <a:alpha val="13000"/>
                </a:srgbClr>
              </a:solidFill>
              <a:latin typeface="Arial" panose="020B0604020202020204" pitchFamily="34" charset="0"/>
              <a:cs typeface="Arial" panose="020B0604020202020204" pitchFamily="34" charset="0"/>
            </a:endParaRPr>
          </a:p>
        </p:txBody>
      </p:sp>
      <p:sp>
        <p:nvSpPr>
          <p:cNvPr id="36" name="TextBox 35"/>
          <p:cNvSpPr txBox="1"/>
          <p:nvPr/>
        </p:nvSpPr>
        <p:spPr>
          <a:xfrm>
            <a:off x="3705838" y="6391048"/>
            <a:ext cx="5347982" cy="461665"/>
          </a:xfrm>
          <a:prstGeom prst="rect">
            <a:avLst/>
          </a:prstGeom>
          <a:noFill/>
        </p:spPr>
        <p:txBody>
          <a:bodyPr wrap="square" rtlCol="0">
            <a:spAutoFit/>
          </a:bodyPr>
          <a:lstStyle/>
          <a:p>
            <a:pPr algn="r">
              <a:defRPr/>
            </a:pPr>
            <a:r>
              <a:rPr lang="es-AR" sz="800" i="1" dirty="0">
                <a:solidFill>
                  <a:prstClr val="black"/>
                </a:solidFill>
              </a:rPr>
              <a:t>* %DB y B agrupa desempeño por debajo del básico y básico - % S y A agrupa desempeño satisfactorio y avanzado.</a:t>
            </a:r>
          </a:p>
          <a:p>
            <a:pPr algn="r">
              <a:defRPr/>
            </a:pPr>
            <a:r>
              <a:rPr lang="es-AR" sz="800" i="1" dirty="0">
                <a:solidFill>
                  <a:prstClr val="black"/>
                </a:solidFill>
              </a:rPr>
              <a:t>**Los cuartiles se calculan a partir del % de alumnos en radios de mayor vulnerabilidad</a:t>
            </a:r>
          </a:p>
          <a:p>
            <a:pPr algn="r">
              <a:defRPr/>
            </a:pPr>
            <a:r>
              <a:rPr lang="es-AR" sz="800" i="1" dirty="0">
                <a:solidFill>
                  <a:prstClr val="black"/>
                </a:solidFill>
              </a:rPr>
              <a:t>*** Se excluyen los casos sin información de Gobierno local</a:t>
            </a:r>
            <a:endParaRPr lang="en-US" sz="800" i="1" dirty="0">
              <a:solidFill>
                <a:prstClr val="black"/>
              </a:solidFill>
            </a:endParaRPr>
          </a:p>
        </p:txBody>
      </p:sp>
      <p:pic>
        <p:nvPicPr>
          <p:cNvPr id="40" name="Picture 39"/>
          <p:cNvPicPr>
            <a:picLocks noChangeAspect="1"/>
          </p:cNvPicPr>
          <p:nvPr/>
        </p:nvPicPr>
        <p:blipFill>
          <a:blip r:embed="rId5" cstate="print"/>
          <a:stretch>
            <a:fillRect/>
          </a:stretch>
        </p:blipFill>
        <p:spPr>
          <a:xfrm>
            <a:off x="8326625" y="142232"/>
            <a:ext cx="540661" cy="356968"/>
          </a:xfrm>
          <a:prstGeom prst="rect">
            <a:avLst/>
          </a:prstGeom>
        </p:spPr>
      </p:pic>
      <p:sp>
        <p:nvSpPr>
          <p:cNvPr id="3" name="Marcador de número de diapositiva 2"/>
          <p:cNvSpPr>
            <a:spLocks noGrp="1"/>
          </p:cNvSpPr>
          <p:nvPr>
            <p:ph type="sldNum" sz="quarter" idx="12"/>
          </p:nvPr>
        </p:nvSpPr>
        <p:spPr/>
        <p:txBody>
          <a:bodyPr/>
          <a:lstStyle/>
          <a:p>
            <a:pPr>
              <a:defRPr/>
            </a:pPr>
            <a:fld id="{6C5A6CEB-2470-4E6E-B5CE-34F393C00984}" type="slidenum">
              <a:rPr lang="en-US" smtClean="0">
                <a:solidFill>
                  <a:prstClr val="black">
                    <a:tint val="75000"/>
                  </a:prstClr>
                </a:solidFill>
              </a:rPr>
              <a:pPr>
                <a:defRPr/>
              </a:pPr>
              <a:t>58</a:t>
            </a:fld>
            <a:endParaRPr lang="en-US">
              <a:solidFill>
                <a:prstClr val="black">
                  <a:tint val="75000"/>
                </a:prstClr>
              </a:solidFill>
            </a:endParaRPr>
          </a:p>
        </p:txBody>
      </p:sp>
    </p:spTree>
    <p:extLst>
      <p:ext uri="{BB962C8B-B14F-4D97-AF65-F5344CB8AC3E}">
        <p14:creationId xmlns:p14="http://schemas.microsoft.com/office/powerpoint/2010/main" xmlns="" val="19270956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11875"/>
            <a:ext cx="9144000" cy="5646125"/>
          </a:xfrm>
          <a:prstGeom prst="rect">
            <a:avLst/>
          </a:prstGeom>
          <a:solidFill>
            <a:srgbClr val="009DD1"/>
          </a:solidFill>
          <a:ln>
            <a:solidFill>
              <a:srgbClr val="00A0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3890"/>
            <a:ext cx="9144000" cy="1102081"/>
          </a:xfrm>
          <a:prstGeom prst="rect">
            <a:avLst/>
          </a:prstGeom>
        </p:spPr>
      </p:pic>
      <p:sp>
        <p:nvSpPr>
          <p:cNvPr id="6" name="TextBox 6"/>
          <p:cNvSpPr txBox="1"/>
          <p:nvPr/>
        </p:nvSpPr>
        <p:spPr>
          <a:xfrm>
            <a:off x="429773" y="2682396"/>
            <a:ext cx="8284454" cy="2046714"/>
          </a:xfrm>
          <a:prstGeom prst="rect">
            <a:avLst/>
          </a:prstGeom>
          <a:noFill/>
        </p:spPr>
        <p:txBody>
          <a:bodyPr wrap="square" rtlCol="0">
            <a:spAutoFit/>
          </a:bodyPr>
          <a:lstStyle/>
          <a:p>
            <a:pPr>
              <a:lnSpc>
                <a:spcPct val="80000"/>
              </a:lnSpc>
              <a:spcBef>
                <a:spcPts val="1800"/>
              </a:spcBef>
            </a:pPr>
            <a:r>
              <a:rPr lang="es-AR" sz="7000" dirty="0" smtClean="0">
                <a:solidFill>
                  <a:schemeClr val="bg1"/>
                </a:solidFill>
                <a:latin typeface="Gotham Condensed Medium"/>
                <a:cs typeface="Gotham Condensed Medium"/>
              </a:rPr>
              <a:t>Comparación ONE 2013</a:t>
            </a:r>
          </a:p>
          <a:p>
            <a:pPr>
              <a:lnSpc>
                <a:spcPct val="80000"/>
              </a:lnSpc>
              <a:spcBef>
                <a:spcPts val="1800"/>
              </a:spcBef>
            </a:pPr>
            <a:r>
              <a:rPr lang="es-AR" sz="7000" dirty="0" smtClean="0">
                <a:solidFill>
                  <a:schemeClr val="bg1"/>
                </a:solidFill>
                <a:latin typeface="Gotham Condensed Medium"/>
                <a:cs typeface="Gotham Condensed Medium"/>
              </a:rPr>
              <a:t>Aprender 2016</a:t>
            </a:r>
            <a:endParaRPr lang="es-AR" sz="7000" dirty="0">
              <a:solidFill>
                <a:schemeClr val="bg1"/>
              </a:solidFill>
              <a:latin typeface="Gotham Condensed Medium"/>
              <a:cs typeface="Gotham Condensed Medium"/>
            </a:endParaRPr>
          </a:p>
        </p:txBody>
      </p:sp>
    </p:spTree>
    <p:extLst>
      <p:ext uri="{BB962C8B-B14F-4D97-AF65-F5344CB8AC3E}">
        <p14:creationId xmlns:p14="http://schemas.microsoft.com/office/powerpoint/2010/main" xmlns="" val="3516717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2"/>
          </p:nvPr>
        </p:nvSpPr>
        <p:spPr/>
        <p:txBody>
          <a:bodyPr/>
          <a:lstStyle/>
          <a:p>
            <a:fld id="{A69369F0-BB74-D946-A12A-35A5CCCC6C14}" type="slidenum">
              <a:rPr lang="es-ES" smtClean="0"/>
              <a:pPr/>
              <a:t>6</a:t>
            </a:fld>
            <a:endParaRPr lang="es-ES"/>
          </a:p>
        </p:txBody>
      </p:sp>
      <p:sp>
        <p:nvSpPr>
          <p:cNvPr id="9" name="CuadroTexto 7"/>
          <p:cNvSpPr txBox="1"/>
          <p:nvPr/>
        </p:nvSpPr>
        <p:spPr>
          <a:xfrm>
            <a:off x="511647" y="263155"/>
            <a:ext cx="8169935" cy="407804"/>
          </a:xfrm>
          <a:prstGeom prst="rect">
            <a:avLst/>
          </a:prstGeom>
          <a:noFill/>
        </p:spPr>
        <p:txBody>
          <a:bodyPr wrap="square" lIns="68580" tIns="34290" rIns="68580" bIns="34290" rtlCol="0">
            <a:spAutoFit/>
          </a:bodyPr>
          <a:lstStyle/>
          <a:p>
            <a:r>
              <a:rPr lang="es-ES" sz="2200" dirty="0">
                <a:solidFill>
                  <a:srgbClr val="009DD1"/>
                </a:solidFill>
                <a:latin typeface="Gotham Condensed Medium"/>
                <a:cs typeface="Gotham Condensed Medium"/>
              </a:rPr>
              <a:t>N</a:t>
            </a:r>
            <a:r>
              <a:rPr lang="es-ES_tradnl" sz="2200" dirty="0" err="1">
                <a:solidFill>
                  <a:srgbClr val="009DD1"/>
                </a:solidFill>
                <a:latin typeface="Gotham Condensed Medium"/>
                <a:cs typeface="Gotham Condensed Medium"/>
              </a:rPr>
              <a:t>ivel</a:t>
            </a:r>
            <a:r>
              <a:rPr lang="es-ES_tradnl" sz="2200" dirty="0">
                <a:solidFill>
                  <a:srgbClr val="009DD1"/>
                </a:solidFill>
                <a:latin typeface="Gotham Condensed Medium"/>
                <a:cs typeface="Gotham Condensed Medium"/>
              </a:rPr>
              <a:t> de </a:t>
            </a:r>
            <a:r>
              <a:rPr lang="es-ES_tradnl" sz="2200" dirty="0" smtClean="0">
                <a:solidFill>
                  <a:srgbClr val="009DD1"/>
                </a:solidFill>
                <a:latin typeface="Gotham Condensed Medium"/>
                <a:cs typeface="Gotham Condensed Medium"/>
              </a:rPr>
              <a:t>Desempeño </a:t>
            </a:r>
            <a:r>
              <a:rPr lang="es-ES_tradnl" sz="2200" dirty="0">
                <a:solidFill>
                  <a:srgbClr val="009DD1"/>
                </a:solidFill>
                <a:latin typeface="Gotham Condensed Medium"/>
                <a:cs typeface="Gotham Condensed Medium"/>
              </a:rPr>
              <a:t>(%) por área disciplinar evaluada – Primaria 6º grado</a:t>
            </a:r>
            <a:endParaRPr lang="es-ES" sz="2200" dirty="0">
              <a:solidFill>
                <a:srgbClr val="009DD1"/>
              </a:solidFill>
              <a:latin typeface="Gotham Condensed Medium"/>
              <a:cs typeface="Gotham Condensed Medium"/>
            </a:endParaRPr>
          </a:p>
        </p:txBody>
      </p:sp>
      <p:graphicFrame>
        <p:nvGraphicFramePr>
          <p:cNvPr id="5" name="3 Gráfico"/>
          <p:cNvGraphicFramePr>
            <a:graphicFrameLocks/>
          </p:cNvGraphicFramePr>
          <p:nvPr/>
        </p:nvGraphicFramePr>
        <p:xfrm>
          <a:off x="379097" y="898009"/>
          <a:ext cx="8385805" cy="50619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534525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5739" y="268896"/>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a:ln>
                  <a:noFill/>
                </a:ln>
                <a:solidFill>
                  <a:srgbClr val="009DD1"/>
                </a:solidFill>
                <a:effectLst/>
                <a:uLnTx/>
                <a:uFillTx/>
                <a:latin typeface="Gotham Condensed Medium"/>
                <a:cs typeface="Gotham Condensed Medium"/>
              </a:rPr>
              <a:t>Nivel de </a:t>
            </a:r>
            <a:r>
              <a:rPr lang="es-AR" sz="2000" dirty="0">
                <a:solidFill>
                  <a:srgbClr val="009DD1"/>
                </a:solidFill>
                <a:latin typeface="Gotham Condensed Medium"/>
                <a:cs typeface="Gotham Condensed Medium"/>
              </a:rPr>
              <a:t>D</a:t>
            </a:r>
            <a:r>
              <a:rPr kumimoji="0" lang="es-AR" sz="2000" b="0" i="0" u="none" strike="noStrike" kern="1200" cap="none" spc="0" normalizeH="0" baseline="0" noProof="0" dirty="0" err="1" smtClean="0">
                <a:ln>
                  <a:noFill/>
                </a:ln>
                <a:solidFill>
                  <a:srgbClr val="009DD1"/>
                </a:solidFill>
                <a:effectLst/>
                <a:uLnTx/>
                <a:uFillTx/>
                <a:latin typeface="Gotham Condensed Medium"/>
                <a:cs typeface="Gotham Condensed Medium"/>
              </a:rPr>
              <a:t>esempeño</a:t>
            </a:r>
            <a:r>
              <a:rPr kumimoji="0" lang="es-AR" sz="2000" b="0" i="0" u="none" strike="noStrike" kern="1200" cap="none" spc="0" normalizeH="0" baseline="0" noProof="0" dirty="0" smtClean="0">
                <a:ln>
                  <a:noFill/>
                </a:ln>
                <a:solidFill>
                  <a:srgbClr val="009DD1"/>
                </a:solidFill>
                <a:effectLst/>
                <a:uLnTx/>
                <a:uFillTx/>
                <a:latin typeface="Gotham Condensed Medium"/>
                <a:cs typeface="Gotham Condensed Medium"/>
              </a:rPr>
              <a:t> </a:t>
            </a:r>
            <a:r>
              <a:rPr kumimoji="0" lang="es-AR" sz="2000" b="0" i="0" u="none" strike="noStrike" kern="1200" cap="none" spc="0" normalizeH="0" baseline="0" noProof="0" dirty="0">
                <a:ln>
                  <a:noFill/>
                </a:ln>
                <a:solidFill>
                  <a:srgbClr val="009DD1"/>
                </a:solidFill>
                <a:effectLst/>
                <a:uLnTx/>
                <a:uFillTx/>
                <a:latin typeface="Gotham Condensed Medium"/>
                <a:cs typeface="Gotham Condensed Medium"/>
              </a:rPr>
              <a:t>(%) </a:t>
            </a:r>
            <a:r>
              <a:rPr kumimoji="0" lang="es-AR" sz="2000" b="0" i="0" u="none" strike="noStrike" kern="1200" cap="none" spc="0" normalizeH="0" baseline="0" noProof="0" dirty="0" smtClean="0">
                <a:ln>
                  <a:noFill/>
                </a:ln>
                <a:solidFill>
                  <a:srgbClr val="009DD1"/>
                </a:solidFill>
                <a:effectLst/>
                <a:uLnTx/>
                <a:uFillTx/>
                <a:latin typeface="Gotham Condensed Medium"/>
                <a:cs typeface="Gotham Condensed Medium"/>
              </a:rPr>
              <a:t>Comparado ONE 2013/Aprender - </a:t>
            </a:r>
            <a:r>
              <a:rPr kumimoji="0" lang="es-ES_tradnl" sz="2000" b="0" i="0" u="none" strike="noStrike" kern="1200" cap="none" spc="0" normalizeH="0" baseline="0" noProof="0" dirty="0">
                <a:ln>
                  <a:noFill/>
                </a:ln>
                <a:solidFill>
                  <a:srgbClr val="009DD1"/>
                </a:solidFill>
                <a:effectLst/>
                <a:uLnTx/>
                <a:uFillTx/>
                <a:latin typeface="Gotham Condensed Medium"/>
                <a:cs typeface="Gotham Condensed Medium"/>
              </a:rPr>
              <a:t>Secundaria </a:t>
            </a:r>
            <a:r>
              <a:rPr kumimoji="0" lang="es-AR" sz="2000" b="0" i="0" u="none" strike="noStrike" kern="1200" cap="none" spc="0" normalizeH="0" baseline="0" noProof="0" dirty="0">
                <a:ln>
                  <a:noFill/>
                </a:ln>
                <a:solidFill>
                  <a:srgbClr val="009DD1"/>
                </a:solidFill>
                <a:effectLst/>
                <a:uLnTx/>
                <a:uFillTx/>
                <a:latin typeface="Gotham Condensed Medium"/>
                <a:cs typeface="Gotham Condensed Medium"/>
              </a:rPr>
              <a:t>5</a:t>
            </a:r>
            <a:r>
              <a:rPr kumimoji="0" lang="es-ES_tradnl" sz="2000" b="0" i="0" u="none" strike="noStrike" kern="1200" cap="none" spc="0" normalizeH="0" baseline="0" noProof="0" dirty="0">
                <a:ln>
                  <a:noFill/>
                </a:ln>
                <a:solidFill>
                  <a:srgbClr val="009DD1"/>
                </a:solidFill>
                <a:effectLst/>
                <a:uLnTx/>
                <a:uFillTx/>
                <a:latin typeface="Gotham Condensed Medium"/>
                <a:cs typeface="Gotham Condensed Medium"/>
              </a:rPr>
              <a:t>º</a:t>
            </a:r>
            <a:r>
              <a:rPr kumimoji="0" lang="es-AR" sz="2000" b="0" i="0" u="none" strike="noStrike" kern="1200" cap="none" spc="0" normalizeH="0" baseline="0" noProof="0" dirty="0">
                <a:ln>
                  <a:noFill/>
                </a:ln>
                <a:solidFill>
                  <a:srgbClr val="009DD1"/>
                </a:solidFill>
                <a:effectLst/>
                <a:uLnTx/>
                <a:uFillTx/>
                <a:latin typeface="Gotham Condensed Medium"/>
                <a:cs typeface="Gotham Condensed Medium"/>
              </a:rPr>
              <a:t>/6</a:t>
            </a:r>
            <a:r>
              <a:rPr kumimoji="0" lang="es-ES_tradnl" sz="2000" b="0" i="0" u="none" strike="noStrike" kern="1200" cap="none" spc="0" normalizeH="0" baseline="0" noProof="0" dirty="0">
                <a:ln>
                  <a:noFill/>
                </a:ln>
                <a:solidFill>
                  <a:srgbClr val="009DD1"/>
                </a:solidFill>
                <a:effectLst/>
                <a:uLnTx/>
                <a:uFillTx/>
                <a:latin typeface="Gotham Condensed Medium"/>
                <a:cs typeface="Gotham Condensed Medium"/>
              </a:rPr>
              <a:t>º</a:t>
            </a:r>
            <a:r>
              <a:rPr kumimoji="0" lang="es-AR" sz="2000" b="0" i="0" u="none" strike="noStrike" kern="1200" cap="none" spc="0" normalizeH="0" baseline="0" noProof="0" dirty="0">
                <a:ln>
                  <a:noFill/>
                </a:ln>
                <a:solidFill>
                  <a:srgbClr val="009DD1"/>
                </a:solidFill>
                <a:effectLst/>
                <a:uLnTx/>
                <a:uFillTx/>
                <a:latin typeface="Gotham Condensed Medium"/>
                <a:cs typeface="Gotham Condensed Medium"/>
              </a:rPr>
              <a:t> año </a:t>
            </a:r>
          </a:p>
        </p:txBody>
      </p:sp>
      <p:sp>
        <p:nvSpPr>
          <p:cNvPr id="6" name="Marcador de número de diapositiva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9369F0-BB74-D946-A12A-35A5CCCC6C14}"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60</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3 Gráfico"/>
          <p:cNvGraphicFramePr>
            <a:graphicFrameLocks/>
          </p:cNvGraphicFramePr>
          <p:nvPr>
            <p:extLst>
              <p:ext uri="{D42A27DB-BD31-4B8C-83A1-F6EECF244321}">
                <p14:modId xmlns:p14="http://schemas.microsoft.com/office/powerpoint/2010/main" xmlns="" val="3281429532"/>
              </p:ext>
            </p:extLst>
          </p:nvPr>
        </p:nvGraphicFramePr>
        <p:xfrm>
          <a:off x="562569" y="1346544"/>
          <a:ext cx="8018861" cy="4164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473609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6415" y="268896"/>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D</a:t>
            </a:r>
            <a:r>
              <a:rPr lang="es-AR" sz="2000" dirty="0" smtClean="0">
                <a:solidFill>
                  <a:srgbClr val="009DD1"/>
                </a:solidFill>
                <a:latin typeface="Gotham Condensed Medium"/>
                <a:cs typeface="Gotham Condensed Medium"/>
              </a:rPr>
              <a:t>esempeño </a:t>
            </a:r>
            <a:r>
              <a:rPr lang="es-AR" sz="2000" dirty="0">
                <a:solidFill>
                  <a:srgbClr val="009DD1"/>
                </a:solidFill>
                <a:latin typeface="Gotham Condensed Medium"/>
                <a:cs typeface="Gotham Condensed Medium"/>
              </a:rPr>
              <a:t>(%) </a:t>
            </a:r>
            <a:r>
              <a:rPr lang="es-AR" sz="2000" dirty="0" smtClean="0">
                <a:solidFill>
                  <a:srgbClr val="009DD1"/>
                </a:solidFill>
                <a:latin typeface="Gotham Condensed Medium"/>
                <a:cs typeface="Gotham Condensed Medium"/>
              </a:rPr>
              <a:t>Comparado ONE 2013/Aprender – Primaria 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t>
            </a:r>
            <a:r>
              <a:rPr lang="es-AR" sz="2000" dirty="0" smtClean="0">
                <a:solidFill>
                  <a:srgbClr val="009DD1"/>
                </a:solidFill>
                <a:latin typeface="Gotham Condensed Medium"/>
                <a:cs typeface="Gotham Condensed Medium"/>
              </a:rPr>
              <a:t>grado</a:t>
            </a:r>
            <a:endParaRPr lang="es-AR" sz="2000" dirty="0">
              <a:solidFill>
                <a:srgbClr val="009DD1"/>
              </a:solidFill>
              <a:latin typeface="Gotham Condensed Medium"/>
              <a:cs typeface="Gotham Condensed Medium"/>
            </a:endParaRPr>
          </a:p>
        </p:txBody>
      </p:sp>
      <p:sp>
        <p:nvSpPr>
          <p:cNvPr id="6" name="Marcador de número de diapositiva 5"/>
          <p:cNvSpPr>
            <a:spLocks noGrp="1"/>
          </p:cNvSpPr>
          <p:nvPr>
            <p:ph type="sldNum" sz="quarter" idx="12"/>
          </p:nvPr>
        </p:nvSpPr>
        <p:spPr/>
        <p:txBody>
          <a:bodyPr/>
          <a:lstStyle/>
          <a:p>
            <a:fld id="{A69369F0-BB74-D946-A12A-35A5CCCC6C14}" type="slidenum">
              <a:rPr lang="es-ES" sz="1200" smtClean="0"/>
              <a:pPr/>
              <a:t>61</a:t>
            </a:fld>
            <a:endParaRPr lang="es-ES" sz="1200"/>
          </a:p>
        </p:txBody>
      </p:sp>
      <p:graphicFrame>
        <p:nvGraphicFramePr>
          <p:cNvPr id="7" name="3 Gráfico"/>
          <p:cNvGraphicFramePr>
            <a:graphicFrameLocks/>
          </p:cNvGraphicFramePr>
          <p:nvPr/>
        </p:nvGraphicFramePr>
        <p:xfrm>
          <a:off x="693195" y="1346544"/>
          <a:ext cx="7757610" cy="4164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347331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11875"/>
            <a:ext cx="9144000" cy="5646125"/>
          </a:xfrm>
          <a:prstGeom prst="rect">
            <a:avLst/>
          </a:prstGeom>
          <a:solidFill>
            <a:srgbClr val="009DD1"/>
          </a:solidFill>
          <a:ln>
            <a:solidFill>
              <a:srgbClr val="00A0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74414" y="2416337"/>
            <a:ext cx="8284454" cy="954107"/>
          </a:xfrm>
          <a:prstGeom prst="rect">
            <a:avLst/>
          </a:prstGeom>
          <a:noFill/>
        </p:spPr>
        <p:txBody>
          <a:bodyPr wrap="square" rtlCol="0">
            <a:spAutoFit/>
          </a:bodyPr>
          <a:lstStyle/>
          <a:p>
            <a:pPr>
              <a:lnSpc>
                <a:spcPct val="80000"/>
              </a:lnSpc>
            </a:pPr>
            <a:r>
              <a:rPr lang="en-US" sz="7000" dirty="0" err="1" smtClean="0">
                <a:solidFill>
                  <a:schemeClr val="bg1"/>
                </a:solidFill>
                <a:latin typeface="Gotham Condensed Medium"/>
                <a:cs typeface="Gotham Condensed Medium"/>
              </a:rPr>
              <a:t>Glosario</a:t>
            </a:r>
            <a:endParaRPr lang="en-US" sz="7000" dirty="0" smtClean="0">
              <a:solidFill>
                <a:schemeClr val="bg1"/>
              </a:solidFill>
              <a:latin typeface="Gotham Condensed Medium"/>
              <a:cs typeface="Gotham Condensed Medium"/>
            </a:endParaRPr>
          </a:p>
        </p:txBody>
      </p:sp>
      <p:pic>
        <p:nvPicPr>
          <p:cNvPr id="3"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8170"/>
            <a:ext cx="9144000" cy="1102081"/>
          </a:xfrm>
          <a:prstGeom prst="rect">
            <a:avLst/>
          </a:prstGeom>
        </p:spPr>
      </p:pic>
    </p:spTree>
    <p:extLst>
      <p:ext uri="{BB962C8B-B14F-4D97-AF65-F5344CB8AC3E}">
        <p14:creationId xmlns:p14="http://schemas.microsoft.com/office/powerpoint/2010/main" xmlns="" val="14652128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491" y="263904"/>
            <a:ext cx="8670173" cy="5983071"/>
          </a:xfrm>
        </p:spPr>
        <p:txBody>
          <a:bodyPr>
            <a:normAutofit fontScale="25000" lnSpcReduction="20000"/>
          </a:bodyPr>
          <a:lstStyle/>
          <a:p>
            <a:pPr marL="0" indent="0" algn="just" defTabSz="257168">
              <a:buNone/>
            </a:pPr>
            <a:r>
              <a:rPr lang="en-US" sz="13200" dirty="0">
                <a:solidFill>
                  <a:srgbClr val="009DD1"/>
                </a:solidFill>
                <a:latin typeface="Gotham Condensed Medium"/>
                <a:ea typeface="+mj-ea"/>
                <a:cs typeface="Gotham Condensed Medium"/>
              </a:rPr>
              <a:t>EDUCACIÓN SECUNDARIA (</a:t>
            </a:r>
            <a:r>
              <a:rPr lang="en-US" sz="13200" dirty="0" err="1">
                <a:solidFill>
                  <a:srgbClr val="009DD1"/>
                </a:solidFill>
                <a:latin typeface="Gotham Condensed Medium"/>
                <a:ea typeface="+mj-ea"/>
                <a:cs typeface="Gotham Condensed Medium"/>
              </a:rPr>
              <a:t>Cuadernillo</a:t>
            </a:r>
            <a:r>
              <a:rPr lang="en-US" sz="13200" dirty="0">
                <a:solidFill>
                  <a:srgbClr val="009DD1"/>
                </a:solidFill>
                <a:latin typeface="Gotham Condensed Medium"/>
                <a:ea typeface="+mj-ea"/>
                <a:cs typeface="Gotham Condensed Medium"/>
              </a:rPr>
              <a:t> </a:t>
            </a:r>
            <a:r>
              <a:rPr lang="en-US" sz="13200" dirty="0" smtClean="0">
                <a:solidFill>
                  <a:srgbClr val="009DD1"/>
                </a:solidFill>
                <a:latin typeface="Gotham Condensed Medium"/>
                <a:ea typeface="+mj-ea"/>
                <a:cs typeface="Gotham Condensed Medium"/>
              </a:rPr>
              <a:t>5º/6º </a:t>
            </a:r>
            <a:r>
              <a:rPr lang="en-US" sz="13200" dirty="0" err="1">
                <a:solidFill>
                  <a:srgbClr val="009DD1"/>
                </a:solidFill>
                <a:latin typeface="Gotham Condensed Medium"/>
                <a:ea typeface="+mj-ea"/>
                <a:cs typeface="Gotham Condensed Medium"/>
              </a:rPr>
              <a:t>año</a:t>
            </a:r>
            <a:r>
              <a:rPr lang="en-US" sz="13200" dirty="0">
                <a:solidFill>
                  <a:srgbClr val="009DD1"/>
                </a:solidFill>
                <a:latin typeface="Gotham Condensed Medium"/>
                <a:ea typeface="+mj-ea"/>
                <a:cs typeface="Gotham Condensed Medium"/>
              </a:rPr>
              <a:t>)</a:t>
            </a:r>
            <a:endParaRPr lang="es-AR" sz="13200" dirty="0">
              <a:solidFill>
                <a:srgbClr val="009DD1"/>
              </a:solidFill>
              <a:latin typeface="Gotham Condensed Medium"/>
              <a:ea typeface="+mj-ea"/>
              <a:cs typeface="Gotham Condensed Medium"/>
            </a:endParaRPr>
          </a:p>
          <a:p>
            <a:pPr marL="0" indent="0" algn="just">
              <a:lnSpc>
                <a:spcPct val="110000"/>
              </a:lnSpc>
              <a:buNone/>
            </a:pPr>
            <a:endParaRPr lang="es-ES_tradnl" sz="5600" b="1" dirty="0" smtClean="0">
              <a:latin typeface="Roboto Slab Light"/>
              <a:cs typeface="Roboto Slab Light"/>
            </a:endParaRPr>
          </a:p>
          <a:p>
            <a:pPr marL="0" indent="0" algn="just">
              <a:lnSpc>
                <a:spcPct val="110000"/>
              </a:lnSpc>
              <a:buNone/>
            </a:pPr>
            <a:endParaRPr lang="es-ES_tradnl" sz="5600" b="1" dirty="0">
              <a:latin typeface="Roboto Slab Light"/>
              <a:cs typeface="Roboto Slab Light"/>
            </a:endParaRPr>
          </a:p>
          <a:p>
            <a:pPr marL="0" indent="0" algn="just">
              <a:lnSpc>
                <a:spcPct val="110000"/>
              </a:lnSpc>
              <a:buNone/>
            </a:pPr>
            <a:r>
              <a:rPr lang="es-ES_tradnl" sz="5600" b="1" dirty="0" smtClean="0">
                <a:latin typeface="Roboto Slab Light"/>
                <a:cs typeface="Roboto Slab Light"/>
              </a:rPr>
              <a:t>ÁMBITO</a:t>
            </a:r>
            <a:r>
              <a:rPr lang="es-ES_tradnl" sz="5600" dirty="0">
                <a:latin typeface="Roboto Slab Light"/>
                <a:cs typeface="Roboto Slab Light"/>
              </a:rPr>
              <a:t>: refiere a la concentración poblacional de la localidad (urbana: más de 2.000 habitantes, rural: menos de 2.000 habitantes). </a:t>
            </a:r>
            <a:endParaRPr lang="es-AR" sz="5600" dirty="0">
              <a:latin typeface="Roboto Slab Light"/>
              <a:cs typeface="Roboto Slab Light"/>
            </a:endParaRPr>
          </a:p>
          <a:p>
            <a:pPr marL="0" indent="0" algn="just">
              <a:lnSpc>
                <a:spcPct val="110000"/>
              </a:lnSpc>
              <a:buNone/>
            </a:pPr>
            <a:r>
              <a:rPr lang="es-ES_tradnl" sz="5600" b="1" dirty="0">
                <a:latin typeface="Roboto Slab Light"/>
                <a:cs typeface="Roboto Slab Light"/>
              </a:rPr>
              <a:t>TIPO DE GESTIÓN</a:t>
            </a:r>
            <a:r>
              <a:rPr lang="es-ES_tradnl" sz="5600" dirty="0">
                <a:latin typeface="Roboto Slab Light"/>
                <a:cs typeface="Roboto Slab Light"/>
              </a:rPr>
              <a:t>: refiere al actor responsable de la gestión de los servicios educativos (estatal o privado).</a:t>
            </a:r>
            <a:endParaRPr lang="es-AR" sz="5600" dirty="0">
              <a:latin typeface="Roboto Slab Light"/>
              <a:cs typeface="Roboto Slab Light"/>
            </a:endParaRPr>
          </a:p>
          <a:p>
            <a:pPr marL="0" indent="0" algn="just">
              <a:lnSpc>
                <a:spcPct val="110000"/>
              </a:lnSpc>
              <a:buNone/>
            </a:pPr>
            <a:r>
              <a:rPr lang="es-ES_tradnl" sz="5600" b="1" dirty="0" smtClean="0">
                <a:latin typeface="Roboto Slab Light"/>
                <a:cs typeface="Roboto Slab Light"/>
              </a:rPr>
              <a:t>GENERO</a:t>
            </a:r>
            <a:r>
              <a:rPr lang="es-ES_tradnl" sz="5600" dirty="0" smtClean="0">
                <a:latin typeface="Roboto Slab Light"/>
                <a:cs typeface="Roboto Slab Light"/>
              </a:rPr>
              <a:t>: </a:t>
            </a:r>
            <a:r>
              <a:rPr lang="es-ES_tradnl" sz="5600" dirty="0">
                <a:latin typeface="Roboto Slab Light"/>
                <a:cs typeface="Roboto Slab Light"/>
              </a:rPr>
              <a:t>refiere a la condición del estudiante que distingue entre masculino y femenino. </a:t>
            </a:r>
            <a:endParaRPr lang="es-AR" sz="5600" dirty="0">
              <a:latin typeface="Roboto Slab Light"/>
              <a:cs typeface="Roboto Slab Light"/>
            </a:endParaRPr>
          </a:p>
          <a:p>
            <a:pPr marL="0" indent="0" algn="just">
              <a:lnSpc>
                <a:spcPct val="110000"/>
              </a:lnSpc>
              <a:buNone/>
            </a:pPr>
            <a:r>
              <a:rPr lang="es-ES_tradnl" sz="5600" b="1" dirty="0">
                <a:latin typeface="Roboto Slab Light"/>
                <a:cs typeface="Roboto Slab Light"/>
              </a:rPr>
              <a:t>AUSENTISMO DEL ESTUDIANTE</a:t>
            </a:r>
            <a:r>
              <a:rPr lang="es-ES_tradnl" sz="5600" dirty="0">
                <a:latin typeface="Roboto Slab Light"/>
                <a:cs typeface="Roboto Slab Light"/>
              </a:rPr>
              <a:t>: se define por la cantidad de veces que el estudiante indica haber faltado a lo largo del año. </a:t>
            </a:r>
            <a:endParaRPr lang="es-AR" sz="5600" dirty="0">
              <a:latin typeface="Roboto Slab Light"/>
              <a:cs typeface="Roboto Slab Light"/>
            </a:endParaRPr>
          </a:p>
          <a:p>
            <a:pPr marL="0" indent="0" algn="just">
              <a:lnSpc>
                <a:spcPct val="110000"/>
              </a:lnSpc>
              <a:buNone/>
            </a:pPr>
            <a:r>
              <a:rPr lang="es-ES_tradnl" sz="5600" b="1" dirty="0">
                <a:latin typeface="Roboto Slab Light"/>
                <a:cs typeface="Roboto Slab Light"/>
              </a:rPr>
              <a:t>NIVEL SOCIOECONÓMICO/CULTURAL</a:t>
            </a:r>
            <a:r>
              <a:rPr lang="es-ES_tradnl" sz="5600" dirty="0">
                <a:latin typeface="Roboto Slab Light"/>
                <a:cs typeface="Roboto Slab Light"/>
              </a:rPr>
              <a:t>: indicador sintético que considera el nivel educativo de ambos padres, el nivel de hacinamiento, la percepción de la Asignación Universal por Hijo u otro programa social similar, y un índice que considera el acceso </a:t>
            </a:r>
            <a:r>
              <a:rPr lang="es-ES_tradnl" sz="5600" dirty="0" smtClean="0">
                <a:latin typeface="Roboto Slab Light"/>
                <a:cs typeface="Roboto Slab Light"/>
              </a:rPr>
              <a:t>a Internet y </a:t>
            </a:r>
            <a:r>
              <a:rPr lang="es-ES_tradnl" sz="5600" dirty="0">
                <a:latin typeface="Roboto Slab Light"/>
                <a:cs typeface="Roboto Slab Light"/>
              </a:rPr>
              <a:t>tecnología del hogar.  </a:t>
            </a:r>
            <a:endParaRPr lang="es-AR" sz="5600" dirty="0">
              <a:latin typeface="Roboto Slab Light"/>
              <a:cs typeface="Roboto Slab Light"/>
            </a:endParaRPr>
          </a:p>
          <a:p>
            <a:pPr marL="0" indent="0" algn="just">
              <a:lnSpc>
                <a:spcPct val="110000"/>
              </a:lnSpc>
              <a:buNone/>
            </a:pPr>
            <a:r>
              <a:rPr lang="es-ES_tradnl" sz="5600" b="1" dirty="0">
                <a:latin typeface="Roboto Slab Light"/>
                <a:cs typeface="Roboto Slab Light"/>
              </a:rPr>
              <a:t>NIVEL SOCIOECONÓMICO/CULTURAL </a:t>
            </a:r>
            <a:r>
              <a:rPr lang="es-ES_tradnl" sz="5600" dirty="0">
                <a:latin typeface="Roboto Slab Light"/>
                <a:cs typeface="Roboto Slab Light"/>
              </a:rPr>
              <a:t>(Ministerio del Interior): indicador sintético que considera el nivel educativo del jefe de hogar, la ocupación, el hacinamiento, la calidad de la vivienda y el índice de necesidades básicas insatisfechas (NBI).</a:t>
            </a:r>
            <a:endParaRPr lang="es-AR" sz="5600" dirty="0">
              <a:latin typeface="Roboto Slab Light"/>
              <a:cs typeface="Roboto Slab Light"/>
            </a:endParaRPr>
          </a:p>
          <a:p>
            <a:pPr marL="0" indent="0" algn="just">
              <a:lnSpc>
                <a:spcPct val="110000"/>
              </a:lnSpc>
              <a:buNone/>
            </a:pPr>
            <a:r>
              <a:rPr lang="es-ES_tradnl" sz="5600" b="1" dirty="0" smtClean="0">
                <a:latin typeface="Roboto Slab Light"/>
                <a:cs typeface="Roboto Slab Light"/>
              </a:rPr>
              <a:t>TRAYECTORIA </a:t>
            </a:r>
            <a:r>
              <a:rPr lang="es-ES_tradnl" sz="5600" b="1" dirty="0">
                <a:latin typeface="Roboto Slab Light"/>
                <a:cs typeface="Roboto Slab Light"/>
              </a:rPr>
              <a:t>ESCOLAR: </a:t>
            </a:r>
            <a:r>
              <a:rPr lang="es-ES_tradnl" sz="5600" dirty="0">
                <a:latin typeface="Roboto Slab Light"/>
                <a:cs typeface="Roboto Slab Light"/>
              </a:rPr>
              <a:t>se define como el recorrido que sigue un estudiante en un tiempo determinado, desde su ingreso a la institución escolar, permanencia y hasta su egreso. Esta variable incluye los siguientes indicadores: años de asistencia al Nivel Inicial, inasistencias a lo largo del año, cantidad de </a:t>
            </a:r>
            <a:r>
              <a:rPr lang="es-ES_tradnl" sz="5600" dirty="0" err="1">
                <a:latin typeface="Roboto Slab Light"/>
                <a:cs typeface="Roboto Slab Light"/>
              </a:rPr>
              <a:t>repitencias</a:t>
            </a:r>
            <a:r>
              <a:rPr lang="es-ES_tradnl" sz="5600" dirty="0">
                <a:latin typeface="Roboto Slab Light"/>
                <a:cs typeface="Roboto Slab Light"/>
              </a:rPr>
              <a:t> en el Nivel Primario y el Secundario, cantidad de </a:t>
            </a:r>
            <a:r>
              <a:rPr lang="es-ES_tradnl" sz="5600" dirty="0" err="1">
                <a:latin typeface="Roboto Slab Light"/>
                <a:cs typeface="Roboto Slab Light"/>
              </a:rPr>
              <a:t>repitencias</a:t>
            </a:r>
            <a:r>
              <a:rPr lang="es-ES_tradnl" sz="5600" dirty="0">
                <a:latin typeface="Roboto Slab Light"/>
                <a:cs typeface="Roboto Slab Light"/>
              </a:rPr>
              <a:t> y </a:t>
            </a:r>
            <a:r>
              <a:rPr lang="es-ES_tradnl" sz="5600" dirty="0" err="1">
                <a:latin typeface="Roboto Slab Light"/>
                <a:cs typeface="Roboto Slab Light"/>
              </a:rPr>
              <a:t>sobreedad</a:t>
            </a:r>
            <a:r>
              <a:rPr lang="es-ES_tradnl" sz="5600" dirty="0" smtClean="0">
                <a:latin typeface="Roboto Slab Light"/>
                <a:cs typeface="Roboto Slab Light"/>
              </a:rPr>
              <a:t>.</a:t>
            </a:r>
            <a:endParaRPr lang="es-AR" sz="4800" dirty="0">
              <a:latin typeface="Roboto Slab Light"/>
              <a:cs typeface="Roboto Slab Light"/>
            </a:endParaRPr>
          </a:p>
          <a:p>
            <a:pPr marL="0" indent="0">
              <a:buNone/>
            </a:pPr>
            <a:endParaRPr lang="es-AR" dirty="0"/>
          </a:p>
        </p:txBody>
      </p:sp>
      <p:sp>
        <p:nvSpPr>
          <p:cNvPr id="4" name="Marcador de número de diapositiva 3"/>
          <p:cNvSpPr>
            <a:spLocks noGrp="1"/>
          </p:cNvSpPr>
          <p:nvPr>
            <p:ph type="sldNum" sz="quarter" idx="12"/>
          </p:nvPr>
        </p:nvSpPr>
        <p:spPr/>
        <p:txBody>
          <a:bodyPr/>
          <a:lstStyle/>
          <a:p>
            <a:fld id="{A69369F0-BB74-D946-A12A-35A5CCCC6C14}" type="slidenum">
              <a:rPr lang="es-ES" smtClean="0"/>
              <a:pPr/>
              <a:t>63</a:t>
            </a:fld>
            <a:endParaRPr lang="es-ES"/>
          </a:p>
        </p:txBody>
      </p:sp>
    </p:spTree>
    <p:extLst>
      <p:ext uri="{BB962C8B-B14F-4D97-AF65-F5344CB8AC3E}">
        <p14:creationId xmlns:p14="http://schemas.microsoft.com/office/powerpoint/2010/main" xmlns="" val="9721522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943" y="211680"/>
            <a:ext cx="8670173" cy="5249083"/>
          </a:xfrm>
        </p:spPr>
        <p:txBody>
          <a:bodyPr>
            <a:normAutofit fontScale="25000" lnSpcReduction="20000"/>
          </a:bodyPr>
          <a:lstStyle/>
          <a:p>
            <a:pPr marL="0" indent="0" algn="just" defTabSz="257168">
              <a:buNone/>
            </a:pPr>
            <a:r>
              <a:rPr lang="es-AR" sz="13200" dirty="0">
                <a:solidFill>
                  <a:srgbClr val="009DD1"/>
                </a:solidFill>
                <a:latin typeface="Gotham Condensed Medium"/>
                <a:ea typeface="+mj-ea"/>
                <a:cs typeface="Gotham Condensed Medium"/>
              </a:rPr>
              <a:t>Educación Primaria </a:t>
            </a:r>
            <a:r>
              <a:rPr lang="en-US" sz="13200" dirty="0">
                <a:solidFill>
                  <a:srgbClr val="009DD1"/>
                </a:solidFill>
                <a:latin typeface="Gotham Condensed Medium"/>
                <a:ea typeface="+mj-ea"/>
                <a:cs typeface="Gotham Condensed Medium"/>
              </a:rPr>
              <a:t>(</a:t>
            </a:r>
            <a:r>
              <a:rPr lang="en-US" sz="13200" dirty="0" err="1">
                <a:solidFill>
                  <a:srgbClr val="009DD1"/>
                </a:solidFill>
                <a:latin typeface="Gotham Condensed Medium"/>
                <a:ea typeface="+mj-ea"/>
                <a:cs typeface="Gotham Condensed Medium"/>
              </a:rPr>
              <a:t>Cuadernillo</a:t>
            </a:r>
            <a:r>
              <a:rPr lang="en-US" sz="13200" dirty="0">
                <a:solidFill>
                  <a:srgbClr val="009DD1"/>
                </a:solidFill>
                <a:latin typeface="Gotham Condensed Medium"/>
                <a:ea typeface="+mj-ea"/>
                <a:cs typeface="Gotham Condensed Medium"/>
              </a:rPr>
              <a:t> </a:t>
            </a:r>
            <a:r>
              <a:rPr lang="en-US" sz="13200" dirty="0" smtClean="0">
                <a:solidFill>
                  <a:srgbClr val="009DD1"/>
                </a:solidFill>
                <a:latin typeface="Gotham Condensed Medium"/>
                <a:ea typeface="+mj-ea"/>
                <a:cs typeface="Gotham Condensed Medium"/>
              </a:rPr>
              <a:t>6º </a:t>
            </a:r>
            <a:r>
              <a:rPr lang="en-US" sz="13200" dirty="0" err="1">
                <a:solidFill>
                  <a:srgbClr val="009DD1"/>
                </a:solidFill>
                <a:latin typeface="Gotham Condensed Medium"/>
                <a:ea typeface="+mj-ea"/>
                <a:cs typeface="Gotham Condensed Medium"/>
              </a:rPr>
              <a:t>grado</a:t>
            </a:r>
            <a:r>
              <a:rPr lang="en-US" sz="13200" dirty="0">
                <a:solidFill>
                  <a:srgbClr val="009DD1"/>
                </a:solidFill>
                <a:latin typeface="Gotham Condensed Medium"/>
                <a:ea typeface="+mj-ea"/>
                <a:cs typeface="Gotham Condensed Medium"/>
              </a:rPr>
              <a:t>)</a:t>
            </a:r>
            <a:endParaRPr lang="es-AR" sz="13200" dirty="0">
              <a:solidFill>
                <a:srgbClr val="009DD1"/>
              </a:solidFill>
              <a:latin typeface="Gotham Condensed Medium"/>
              <a:ea typeface="+mj-ea"/>
              <a:cs typeface="Gotham Condensed Medium"/>
            </a:endParaRPr>
          </a:p>
          <a:p>
            <a:pPr marL="0" indent="0" algn="just">
              <a:lnSpc>
                <a:spcPct val="110000"/>
              </a:lnSpc>
              <a:buNone/>
            </a:pPr>
            <a:endParaRPr lang="es-ES_tradnl" sz="5600" b="1" dirty="0" smtClean="0">
              <a:latin typeface="Roboto Slab Light"/>
              <a:cs typeface="Roboto Slab Light"/>
            </a:endParaRPr>
          </a:p>
          <a:p>
            <a:pPr marL="0" indent="0" algn="just">
              <a:lnSpc>
                <a:spcPct val="110000"/>
              </a:lnSpc>
              <a:buNone/>
            </a:pPr>
            <a:endParaRPr lang="es-ES_tradnl" sz="5600" b="1" dirty="0">
              <a:latin typeface="Roboto Slab Light"/>
              <a:cs typeface="Roboto Slab Light"/>
            </a:endParaRPr>
          </a:p>
          <a:p>
            <a:pPr marL="0" indent="0" algn="just">
              <a:lnSpc>
                <a:spcPct val="110000"/>
              </a:lnSpc>
              <a:buNone/>
            </a:pPr>
            <a:r>
              <a:rPr lang="es-ES_tradnl" sz="5600" b="1" dirty="0" smtClean="0">
                <a:latin typeface="Roboto Slab Light"/>
                <a:cs typeface="Roboto Slab Light"/>
              </a:rPr>
              <a:t>ÁMBITO</a:t>
            </a:r>
            <a:r>
              <a:rPr lang="es-ES_tradnl" sz="5600" dirty="0">
                <a:latin typeface="Roboto Slab Light"/>
                <a:cs typeface="Roboto Slab Light"/>
              </a:rPr>
              <a:t>: refiere a la concentración poblacional de la localidad (urbana: más de 2.000 habitantes, rural: menos de 2.000 habitantes). </a:t>
            </a:r>
            <a:endParaRPr lang="es-AR" sz="5600" dirty="0">
              <a:latin typeface="Roboto Slab Light"/>
              <a:cs typeface="Roboto Slab Light"/>
            </a:endParaRPr>
          </a:p>
          <a:p>
            <a:pPr marL="0" indent="0" algn="just">
              <a:lnSpc>
                <a:spcPct val="110000"/>
              </a:lnSpc>
              <a:buNone/>
            </a:pPr>
            <a:r>
              <a:rPr lang="es-ES_tradnl" sz="5600" b="1" dirty="0">
                <a:latin typeface="Roboto Slab Light"/>
                <a:cs typeface="Roboto Slab Light"/>
              </a:rPr>
              <a:t>TIPO DE GESTIÓN</a:t>
            </a:r>
            <a:r>
              <a:rPr lang="es-ES_tradnl" sz="5600" dirty="0">
                <a:latin typeface="Roboto Slab Light"/>
                <a:cs typeface="Roboto Slab Light"/>
              </a:rPr>
              <a:t>: refiere al actor responsable de la gestión de los servicios educativos (estatal o privado). </a:t>
            </a:r>
            <a:endParaRPr lang="es-AR" sz="5600" dirty="0">
              <a:latin typeface="Roboto Slab Light"/>
              <a:cs typeface="Roboto Slab Light"/>
            </a:endParaRPr>
          </a:p>
          <a:p>
            <a:pPr marL="0" indent="0" algn="just">
              <a:lnSpc>
                <a:spcPct val="110000"/>
              </a:lnSpc>
              <a:buNone/>
            </a:pPr>
            <a:r>
              <a:rPr lang="es-ES_tradnl" sz="5600" b="1" dirty="0">
                <a:latin typeface="Roboto Slab Light"/>
                <a:cs typeface="Roboto Slab Light"/>
              </a:rPr>
              <a:t>GENERO</a:t>
            </a:r>
            <a:r>
              <a:rPr lang="es-ES_tradnl" sz="5600" dirty="0" smtClean="0">
                <a:latin typeface="Roboto Slab Light"/>
                <a:cs typeface="Roboto Slab Light"/>
              </a:rPr>
              <a:t>:: </a:t>
            </a:r>
            <a:r>
              <a:rPr lang="es-ES_tradnl" sz="5600" dirty="0">
                <a:latin typeface="Roboto Slab Light"/>
                <a:cs typeface="Roboto Slab Light"/>
              </a:rPr>
              <a:t>refiere a la condición del estudiante que distingue entre masculino y femenino. </a:t>
            </a:r>
            <a:endParaRPr lang="es-AR" sz="5600" dirty="0">
              <a:latin typeface="Roboto Slab Light"/>
              <a:cs typeface="Roboto Slab Light"/>
            </a:endParaRPr>
          </a:p>
          <a:p>
            <a:pPr marL="0" indent="0" algn="just">
              <a:lnSpc>
                <a:spcPct val="110000"/>
              </a:lnSpc>
              <a:buNone/>
            </a:pPr>
            <a:r>
              <a:rPr lang="es-ES_tradnl" sz="5600" b="1" dirty="0">
                <a:latin typeface="Roboto Slab Light"/>
                <a:cs typeface="Roboto Slab Light"/>
              </a:rPr>
              <a:t>AUSENTISMO DEL ESTUDIANTE</a:t>
            </a:r>
            <a:r>
              <a:rPr lang="es-ES_tradnl" sz="5600" dirty="0">
                <a:latin typeface="Roboto Slab Light"/>
                <a:cs typeface="Roboto Slab Light"/>
              </a:rPr>
              <a:t>: se define por la cantidad de veces que el estudiante indica haber faltado a lo largo del año. </a:t>
            </a:r>
            <a:endParaRPr lang="es-AR" sz="5600" dirty="0">
              <a:latin typeface="Roboto Slab Light"/>
              <a:cs typeface="Roboto Slab Light"/>
            </a:endParaRPr>
          </a:p>
          <a:p>
            <a:pPr marL="0" indent="0" algn="just">
              <a:lnSpc>
                <a:spcPct val="110000"/>
              </a:lnSpc>
              <a:buNone/>
            </a:pPr>
            <a:r>
              <a:rPr lang="es-ES_tradnl" sz="5600" b="1" dirty="0">
                <a:latin typeface="Roboto Slab Light"/>
                <a:cs typeface="Roboto Slab Light"/>
              </a:rPr>
              <a:t>NIVEL SOCIOECONÓMICO/CULTURAL</a:t>
            </a:r>
            <a:r>
              <a:rPr lang="es-ES_tradnl" sz="5600" dirty="0">
                <a:latin typeface="Roboto Slab Light"/>
                <a:cs typeface="Roboto Slab Light"/>
              </a:rPr>
              <a:t>: indicador sintético que considera el nivel educativo de ambos padres, el nivel de </a:t>
            </a:r>
            <a:r>
              <a:rPr lang="es-ES_tradnl" sz="5600" dirty="0" smtClean="0">
                <a:latin typeface="Roboto Slab Light"/>
                <a:cs typeface="Roboto Slab Light"/>
              </a:rPr>
              <a:t>hacinamiento y </a:t>
            </a:r>
            <a:r>
              <a:rPr lang="es-ES_tradnl" sz="5600" dirty="0">
                <a:latin typeface="Roboto Slab Light"/>
                <a:cs typeface="Roboto Slab Light"/>
              </a:rPr>
              <a:t>el acceso a </a:t>
            </a:r>
            <a:r>
              <a:rPr lang="es-ES_tradnl" sz="5600" dirty="0" smtClean="0">
                <a:latin typeface="Roboto Slab Light"/>
                <a:cs typeface="Roboto Slab Light"/>
              </a:rPr>
              <a:t>Internet.</a:t>
            </a:r>
          </a:p>
          <a:p>
            <a:pPr marL="0" indent="0" algn="just">
              <a:lnSpc>
                <a:spcPct val="110000"/>
              </a:lnSpc>
              <a:buNone/>
            </a:pPr>
            <a:r>
              <a:rPr lang="es-ES_tradnl" sz="5600" b="1" dirty="0" smtClean="0">
                <a:latin typeface="Roboto Slab Light"/>
                <a:cs typeface="Roboto Slab Light"/>
              </a:rPr>
              <a:t>NIVEL </a:t>
            </a:r>
            <a:r>
              <a:rPr lang="es-ES_tradnl" sz="5600" b="1" dirty="0">
                <a:latin typeface="Roboto Slab Light"/>
                <a:cs typeface="Roboto Slab Light"/>
              </a:rPr>
              <a:t>SOCIOECONÓMICO/CULTURAL </a:t>
            </a:r>
            <a:r>
              <a:rPr lang="es-ES_tradnl" sz="5600" dirty="0">
                <a:latin typeface="Roboto Slab Light"/>
                <a:cs typeface="Roboto Slab Light"/>
              </a:rPr>
              <a:t>(Ministerio del Interior): indicador sintético que considera el nivel educativo del jefe de hogar, la ocupación, el hacinamiento, la calidad de la vivienda y el índice de necesidades básicas insatisfechas (NBI).</a:t>
            </a:r>
            <a:endParaRPr lang="es-AR" sz="5600" dirty="0">
              <a:latin typeface="Roboto Slab Light"/>
              <a:cs typeface="Roboto Slab Light"/>
            </a:endParaRPr>
          </a:p>
          <a:p>
            <a:pPr marL="0" indent="0" algn="just">
              <a:lnSpc>
                <a:spcPct val="110000"/>
              </a:lnSpc>
              <a:buNone/>
            </a:pPr>
            <a:r>
              <a:rPr lang="es-ES_tradnl" sz="5600" b="1" dirty="0" smtClean="0">
                <a:latin typeface="Roboto Slab Light"/>
                <a:cs typeface="Roboto Slab Light"/>
              </a:rPr>
              <a:t>TRAYECTORIA </a:t>
            </a:r>
            <a:r>
              <a:rPr lang="es-ES_tradnl" sz="5600" b="1" dirty="0">
                <a:latin typeface="Roboto Slab Light"/>
                <a:cs typeface="Roboto Slab Light"/>
              </a:rPr>
              <a:t>ESCOLAR</a:t>
            </a:r>
            <a:r>
              <a:rPr lang="es-ES_tradnl" sz="5600" dirty="0">
                <a:latin typeface="Roboto Slab Light"/>
                <a:cs typeface="Roboto Slab Light"/>
              </a:rPr>
              <a:t>: se define como el recorrido que sigue un estudiante en un tiempo determinado, desde su ingreso a la institución escolar, permanencia y hasta su egreso. Esta variable incluye las siguientes preguntas: años de asistencia al Nivel Inicial, inasistencias a lo largo del año, cantidad de </a:t>
            </a:r>
            <a:r>
              <a:rPr lang="es-ES_tradnl" sz="5600" dirty="0" err="1">
                <a:latin typeface="Roboto Slab Light"/>
                <a:cs typeface="Roboto Slab Light"/>
              </a:rPr>
              <a:t>repitencias</a:t>
            </a:r>
            <a:r>
              <a:rPr lang="es-ES_tradnl" sz="5600" dirty="0">
                <a:latin typeface="Roboto Slab Light"/>
                <a:cs typeface="Roboto Slab Light"/>
              </a:rPr>
              <a:t> y </a:t>
            </a:r>
            <a:r>
              <a:rPr lang="es-ES_tradnl" sz="5600" dirty="0" err="1">
                <a:latin typeface="Roboto Slab Light"/>
                <a:cs typeface="Roboto Slab Light"/>
              </a:rPr>
              <a:t>sobreedad</a:t>
            </a:r>
            <a:r>
              <a:rPr lang="es-ES_tradnl" sz="5600" dirty="0">
                <a:latin typeface="Roboto Slab Light"/>
                <a:cs typeface="Roboto Slab Light"/>
              </a:rPr>
              <a:t>. </a:t>
            </a:r>
            <a:endParaRPr lang="es-AR" sz="5600" dirty="0">
              <a:latin typeface="Roboto Slab Light"/>
              <a:cs typeface="Roboto Slab Light"/>
            </a:endParaRPr>
          </a:p>
          <a:p>
            <a:pPr marL="0" indent="0" algn="just" defTabSz="257168">
              <a:buNone/>
            </a:pPr>
            <a:endParaRPr lang="es-AR" sz="6400" dirty="0">
              <a:latin typeface="Roboto Slab Light"/>
              <a:cs typeface="Roboto Slab Light"/>
            </a:endParaRPr>
          </a:p>
        </p:txBody>
      </p:sp>
      <p:sp>
        <p:nvSpPr>
          <p:cNvPr id="4" name="Marcador de número de diapositiva 3"/>
          <p:cNvSpPr>
            <a:spLocks noGrp="1"/>
          </p:cNvSpPr>
          <p:nvPr>
            <p:ph type="sldNum" sz="quarter" idx="12"/>
          </p:nvPr>
        </p:nvSpPr>
        <p:spPr/>
        <p:txBody>
          <a:bodyPr/>
          <a:lstStyle/>
          <a:p>
            <a:fld id="{A69369F0-BB74-D946-A12A-35A5CCCC6C14}" type="slidenum">
              <a:rPr lang="es-ES" smtClean="0"/>
              <a:pPr/>
              <a:t>64</a:t>
            </a:fld>
            <a:endParaRPr lang="es-ES"/>
          </a:p>
        </p:txBody>
      </p:sp>
    </p:spTree>
    <p:extLst>
      <p:ext uri="{BB962C8B-B14F-4D97-AF65-F5344CB8AC3E}">
        <p14:creationId xmlns:p14="http://schemas.microsoft.com/office/powerpoint/2010/main" xmlns="" val="14959520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11875"/>
            <a:ext cx="9144000" cy="5646125"/>
          </a:xfrm>
          <a:prstGeom prst="rect">
            <a:avLst/>
          </a:prstGeom>
          <a:solidFill>
            <a:srgbClr val="009DD1"/>
          </a:solidFill>
          <a:ln>
            <a:solidFill>
              <a:srgbClr val="00A0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774414" y="2268468"/>
            <a:ext cx="8284454" cy="954107"/>
          </a:xfrm>
          <a:prstGeom prst="rect">
            <a:avLst/>
          </a:prstGeom>
          <a:noFill/>
        </p:spPr>
        <p:txBody>
          <a:bodyPr wrap="square" rtlCol="0">
            <a:spAutoFit/>
          </a:bodyPr>
          <a:lstStyle/>
          <a:p>
            <a:pPr>
              <a:lnSpc>
                <a:spcPct val="80000"/>
              </a:lnSpc>
            </a:pPr>
            <a:r>
              <a:rPr lang="en-US" sz="7000" dirty="0" smtClean="0">
                <a:solidFill>
                  <a:prstClr val="white"/>
                </a:solidFill>
                <a:latin typeface="Gotham Condensed Medium"/>
                <a:cs typeface="Gotham Condensed Medium"/>
              </a:rPr>
              <a:t>NOTAS TÉCNICAS*</a:t>
            </a:r>
          </a:p>
        </p:txBody>
      </p:sp>
      <p:pic>
        <p:nvPicPr>
          <p:cNvPr id="3"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8170"/>
            <a:ext cx="9144000" cy="1102081"/>
          </a:xfrm>
          <a:prstGeom prst="rect">
            <a:avLst/>
          </a:prstGeom>
        </p:spPr>
      </p:pic>
      <p:sp>
        <p:nvSpPr>
          <p:cNvPr id="2" name="TextBox 1"/>
          <p:cNvSpPr txBox="1"/>
          <p:nvPr/>
        </p:nvSpPr>
        <p:spPr>
          <a:xfrm>
            <a:off x="774414" y="5904912"/>
            <a:ext cx="7050876" cy="307777"/>
          </a:xfrm>
          <a:prstGeom prst="rect">
            <a:avLst/>
          </a:prstGeom>
          <a:noFill/>
        </p:spPr>
        <p:txBody>
          <a:bodyPr wrap="square" rtlCol="0">
            <a:spAutoFit/>
          </a:bodyPr>
          <a:lstStyle/>
          <a:p>
            <a:r>
              <a:rPr lang="en-US" sz="1400" dirty="0">
                <a:solidFill>
                  <a:prstClr val="white"/>
                </a:solidFill>
                <a:latin typeface="Gotham Condensed Medium"/>
                <a:cs typeface="Gotham Condensed Medium"/>
              </a:rPr>
              <a:t>* </a:t>
            </a:r>
            <a:r>
              <a:rPr lang="en-US" sz="1400" dirty="0" err="1">
                <a:solidFill>
                  <a:prstClr val="white"/>
                </a:solidFill>
                <a:latin typeface="Roboto Slab"/>
                <a:cs typeface="Roboto Slab"/>
              </a:rPr>
              <a:t>Ver</a:t>
            </a:r>
            <a:r>
              <a:rPr lang="en-US" sz="1400" dirty="0">
                <a:solidFill>
                  <a:prstClr val="white"/>
                </a:solidFill>
                <a:latin typeface="Roboto Slab"/>
                <a:cs typeface="Roboto Slab"/>
              </a:rPr>
              <a:t> </a:t>
            </a:r>
            <a:r>
              <a:rPr lang="en-US" sz="1400" dirty="0" err="1">
                <a:solidFill>
                  <a:prstClr val="white"/>
                </a:solidFill>
                <a:latin typeface="Roboto Slab"/>
                <a:cs typeface="Roboto Slab"/>
              </a:rPr>
              <a:t>Informe</a:t>
            </a:r>
            <a:r>
              <a:rPr lang="en-US" sz="1400" dirty="0">
                <a:solidFill>
                  <a:prstClr val="white"/>
                </a:solidFill>
                <a:latin typeface="Roboto Slab"/>
                <a:cs typeface="Roboto Slab"/>
              </a:rPr>
              <a:t> T</a:t>
            </a:r>
            <a:r>
              <a:rPr lang="es-ES" sz="1400" dirty="0" err="1">
                <a:solidFill>
                  <a:prstClr val="white"/>
                </a:solidFill>
                <a:latin typeface="Roboto Slab"/>
                <a:cs typeface="Roboto Slab"/>
              </a:rPr>
              <a:t>écnico</a:t>
            </a:r>
            <a:r>
              <a:rPr lang="es-ES" sz="1400" dirty="0">
                <a:solidFill>
                  <a:prstClr val="white"/>
                </a:solidFill>
                <a:latin typeface="Roboto Slab"/>
                <a:cs typeface="Roboto Slab"/>
              </a:rPr>
              <a:t> APRENDER 2016 de próxima </a:t>
            </a:r>
            <a:r>
              <a:rPr lang="es-ES" sz="1400" dirty="0" smtClean="0">
                <a:solidFill>
                  <a:prstClr val="white"/>
                </a:solidFill>
                <a:latin typeface="Roboto Slab"/>
                <a:cs typeface="Roboto Slab"/>
              </a:rPr>
              <a:t>publicación.</a:t>
            </a:r>
            <a:endParaRPr lang="en-US" sz="1400" dirty="0" smtClean="0">
              <a:solidFill>
                <a:prstClr val="white"/>
              </a:solidFill>
              <a:latin typeface="Roboto Slab"/>
              <a:cs typeface="Roboto Slab"/>
            </a:endParaRPr>
          </a:p>
        </p:txBody>
      </p:sp>
      <p:sp>
        <p:nvSpPr>
          <p:cNvPr id="6" name="TextBox 6"/>
          <p:cNvSpPr txBox="1"/>
          <p:nvPr/>
        </p:nvSpPr>
        <p:spPr>
          <a:xfrm>
            <a:off x="774414" y="4065268"/>
            <a:ext cx="8284454" cy="830997"/>
          </a:xfrm>
          <a:prstGeom prst="rect">
            <a:avLst/>
          </a:prstGeom>
          <a:noFill/>
        </p:spPr>
        <p:txBody>
          <a:bodyPr wrap="square" rtlCol="0">
            <a:spAutoFit/>
          </a:bodyPr>
          <a:lstStyle/>
          <a:p>
            <a:pPr>
              <a:lnSpc>
                <a:spcPct val="80000"/>
              </a:lnSpc>
            </a:pPr>
            <a:r>
              <a:rPr lang="en-US" sz="6000" dirty="0" smtClean="0">
                <a:solidFill>
                  <a:prstClr val="white"/>
                </a:solidFill>
                <a:latin typeface="Gotham Condensed Medium"/>
                <a:cs typeface="Gotham Condensed Medium"/>
              </a:rPr>
              <a:t>APRENDER 2016</a:t>
            </a:r>
          </a:p>
        </p:txBody>
      </p:sp>
      <p:sp>
        <p:nvSpPr>
          <p:cNvPr id="9" name="Marcador de número de diapositiva 8"/>
          <p:cNvSpPr>
            <a:spLocks noGrp="1"/>
          </p:cNvSpPr>
          <p:nvPr>
            <p:ph type="sldNum" sz="quarter" idx="12"/>
          </p:nvPr>
        </p:nvSpPr>
        <p:spPr/>
        <p:txBody>
          <a:bodyPr/>
          <a:lstStyle/>
          <a:p>
            <a:fld id="{A69369F0-BB74-D946-A12A-35A5CCCC6C14}" type="slidenum">
              <a:rPr lang="es-ES" smtClean="0">
                <a:solidFill>
                  <a:prstClr val="black">
                    <a:tint val="75000"/>
                  </a:prstClr>
                </a:solidFill>
              </a:rPr>
              <a:pPr/>
              <a:t>65</a:t>
            </a:fld>
            <a:endParaRPr lang="es-ES">
              <a:solidFill>
                <a:prstClr val="black">
                  <a:tint val="75000"/>
                </a:prstClr>
              </a:solidFill>
            </a:endParaRPr>
          </a:p>
        </p:txBody>
      </p:sp>
    </p:spTree>
    <p:extLst>
      <p:ext uri="{BB962C8B-B14F-4D97-AF65-F5344CB8AC3E}">
        <p14:creationId xmlns:p14="http://schemas.microsoft.com/office/powerpoint/2010/main" xmlns="" val="25775442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161" y="1294776"/>
            <a:ext cx="8154120" cy="1188721"/>
          </a:xfrm>
        </p:spPr>
        <p:txBody>
          <a:bodyPr>
            <a:normAutofit fontScale="90000"/>
          </a:bodyPr>
          <a:lstStyle/>
          <a:p>
            <a:pPr defTabSz="342891">
              <a:lnSpc>
                <a:spcPct val="80000"/>
              </a:lnSpc>
            </a:pPr>
            <a:r>
              <a:rPr lang="es-ES_tradnl" sz="3800" dirty="0">
                <a:solidFill>
                  <a:srgbClr val="009DD1"/>
                </a:solidFill>
                <a:latin typeface="Gotham Condensed Medium"/>
                <a:ea typeface="+mn-ea"/>
                <a:cs typeface="Gotham Condensed Medium"/>
              </a:rPr>
              <a:t>Principios de la Política Nacional de Evaluación Educativa</a:t>
            </a:r>
            <a:r>
              <a:rPr lang="es-AR" dirty="0"/>
              <a:t/>
            </a:r>
            <a:br>
              <a:rPr lang="es-AR" dirty="0"/>
            </a:br>
            <a:r>
              <a:rPr lang="en-US" sz="2700" b="1" dirty="0" smtClean="0">
                <a:solidFill>
                  <a:srgbClr val="009DD1"/>
                </a:solidFill>
                <a:latin typeface="Gotham Condensed Medium"/>
                <a:ea typeface="+mn-ea"/>
                <a:cs typeface="Gotham Condensed Medium"/>
              </a:rPr>
              <a:t> </a:t>
            </a:r>
            <a:r>
              <a:rPr lang="en-US" sz="2700" dirty="0">
                <a:solidFill>
                  <a:srgbClr val="009DD1"/>
                </a:solidFill>
                <a:latin typeface="Gotham Condensed Medium"/>
                <a:ea typeface="+mn-ea"/>
                <a:cs typeface="Gotham Condensed Medium"/>
              </a:rPr>
              <a:t/>
            </a:r>
            <a:br>
              <a:rPr lang="en-US" sz="2700" dirty="0">
                <a:solidFill>
                  <a:srgbClr val="009DD1"/>
                </a:solidFill>
                <a:latin typeface="Gotham Condensed Medium"/>
                <a:ea typeface="+mn-ea"/>
                <a:cs typeface="Gotham Condensed Medium"/>
              </a:rPr>
            </a:br>
            <a:endParaRPr lang="en-US" sz="2700" dirty="0">
              <a:solidFill>
                <a:srgbClr val="009DD1"/>
              </a:solidFill>
              <a:latin typeface="Gotham Condensed Medium"/>
              <a:ea typeface="+mn-ea"/>
              <a:cs typeface="Gotham Condensed Medium"/>
            </a:endParaRPr>
          </a:p>
        </p:txBody>
      </p:sp>
      <p:sp>
        <p:nvSpPr>
          <p:cNvPr id="3" name="Content Placeholder 2"/>
          <p:cNvSpPr>
            <a:spLocks noGrp="1"/>
          </p:cNvSpPr>
          <p:nvPr>
            <p:ph idx="1"/>
          </p:nvPr>
        </p:nvSpPr>
        <p:spPr>
          <a:xfrm>
            <a:off x="240734" y="3565157"/>
            <a:ext cx="8520547" cy="5582387"/>
          </a:xfrm>
        </p:spPr>
        <p:txBody>
          <a:bodyPr>
            <a:normAutofit/>
          </a:bodyPr>
          <a:lstStyle/>
          <a:p>
            <a:pPr marL="0" indent="0" algn="just" defTabSz="342891">
              <a:buNone/>
            </a:pPr>
            <a:endParaRPr lang="en-US" sz="3600" dirty="0" smtClean="0">
              <a:solidFill>
                <a:srgbClr val="009DD1"/>
              </a:solidFill>
              <a:latin typeface="Gotham Condensed Medium"/>
              <a:cs typeface="Gotham Condensed Medium"/>
            </a:endParaRPr>
          </a:p>
          <a:p>
            <a:pPr marL="0" indent="0" algn="just" defTabSz="342891">
              <a:buNone/>
            </a:pPr>
            <a:endParaRPr lang="en-US" sz="3600" dirty="0">
              <a:solidFill>
                <a:srgbClr val="009DD1"/>
              </a:solidFill>
              <a:latin typeface="Gotham Condensed Medium"/>
              <a:cs typeface="Gotham Condensed Medium"/>
            </a:endParaRPr>
          </a:p>
          <a:p>
            <a:pPr marL="0" indent="0" algn="just" defTabSz="342891">
              <a:buNone/>
            </a:pPr>
            <a:endParaRPr lang="es-ES" sz="1500" dirty="0">
              <a:latin typeface="Roboto Slab Light"/>
              <a:cs typeface="Roboto Slab Light"/>
            </a:endParaRPr>
          </a:p>
          <a:p>
            <a:pPr marL="0" algn="just" defTabSz="342891"/>
            <a:endParaRPr lang="en-US" sz="1500" dirty="0">
              <a:latin typeface="Roboto Slab Light"/>
              <a:cs typeface="Roboto Slab Light"/>
            </a:endParaRPr>
          </a:p>
        </p:txBody>
      </p:sp>
      <p:pic>
        <p:nvPicPr>
          <p:cNvPr id="8"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graphicFrame>
        <p:nvGraphicFramePr>
          <p:cNvPr id="4" name="Tabla 3"/>
          <p:cNvGraphicFramePr>
            <a:graphicFrameLocks noGrp="1"/>
          </p:cNvGraphicFramePr>
          <p:nvPr>
            <p:extLst/>
          </p:nvPr>
        </p:nvGraphicFramePr>
        <p:xfrm>
          <a:off x="607161" y="1978186"/>
          <a:ext cx="7202342" cy="1586971"/>
        </p:xfrm>
        <a:graphic>
          <a:graphicData uri="http://schemas.openxmlformats.org/drawingml/2006/table">
            <a:tbl>
              <a:tblPr firstRow="1" firstCol="1" bandRow="1">
                <a:tableStyleId>{5C22544A-7EE6-4342-B048-85BDC9FD1C3A}</a:tableStyleId>
              </a:tblPr>
              <a:tblGrid>
                <a:gridCol w="3601171">
                  <a:extLst>
                    <a:ext uri="{9D8B030D-6E8A-4147-A177-3AD203B41FA5}">
                      <a16:colId xmlns:a16="http://schemas.microsoft.com/office/drawing/2014/main" xmlns="" val="2456790776"/>
                    </a:ext>
                  </a:extLst>
                </a:gridCol>
                <a:gridCol w="3601171">
                  <a:extLst>
                    <a:ext uri="{9D8B030D-6E8A-4147-A177-3AD203B41FA5}">
                      <a16:colId xmlns:a16="http://schemas.microsoft.com/office/drawing/2014/main" xmlns="" val="2150693085"/>
                    </a:ext>
                  </a:extLst>
                </a:gridCol>
              </a:tblGrid>
              <a:tr h="396807">
                <a:tc>
                  <a:txBody>
                    <a:bodyPr/>
                    <a:lstStyle/>
                    <a:p>
                      <a:pPr algn="ctr">
                        <a:lnSpc>
                          <a:spcPct val="115000"/>
                        </a:lnSpc>
                        <a:spcAft>
                          <a:spcPts val="1000"/>
                        </a:spcAft>
                      </a:pPr>
                      <a:r>
                        <a:rPr lang="es-AR" sz="1600" kern="1200" dirty="0">
                          <a:solidFill>
                            <a:schemeClr val="bg1"/>
                          </a:solidFill>
                          <a:latin typeface="Roboto Slab Light"/>
                          <a:ea typeface="+mn-ea"/>
                          <a:cs typeface="Roboto Slab Light"/>
                        </a:rPr>
                        <a:t>Principios valorativos</a:t>
                      </a:r>
                    </a:p>
                  </a:txBody>
                  <a:tcPr marL="68580" marR="68580" marT="0" marB="0"/>
                </a:tc>
                <a:tc>
                  <a:txBody>
                    <a:bodyPr/>
                    <a:lstStyle/>
                    <a:p>
                      <a:pPr algn="ctr">
                        <a:lnSpc>
                          <a:spcPct val="115000"/>
                        </a:lnSpc>
                        <a:spcAft>
                          <a:spcPts val="1000"/>
                        </a:spcAft>
                      </a:pPr>
                      <a:r>
                        <a:rPr lang="es-AR" sz="1600" kern="1200" dirty="0">
                          <a:solidFill>
                            <a:schemeClr val="bg1"/>
                          </a:solidFill>
                          <a:latin typeface="Roboto Slab Light"/>
                          <a:ea typeface="+mn-ea"/>
                          <a:cs typeface="Roboto Slab Light"/>
                        </a:rPr>
                        <a:t>Principios instrumentales</a:t>
                      </a:r>
                    </a:p>
                  </a:txBody>
                  <a:tcPr marL="68580" marR="68580" marT="0" marB="0"/>
                </a:tc>
                <a:extLst>
                  <a:ext uri="{0D108BD9-81ED-4DB2-BD59-A6C34878D82A}">
                    <a16:rowId xmlns:a16="http://schemas.microsoft.com/office/drawing/2014/main" xmlns="" val="3215599986"/>
                  </a:ext>
                </a:extLst>
              </a:tr>
              <a:tr h="297541">
                <a:tc>
                  <a:txBody>
                    <a:bodyPr/>
                    <a:lstStyle/>
                    <a:p>
                      <a:pPr marL="0" algn="l" defTabSz="914400" rtl="0" eaLnBrk="1" latinLnBrk="0" hangingPunct="1">
                        <a:lnSpc>
                          <a:spcPct val="115000"/>
                        </a:lnSpc>
                        <a:spcAft>
                          <a:spcPts val="1000"/>
                        </a:spcAft>
                      </a:pPr>
                      <a:r>
                        <a:rPr lang="es-AR" sz="1600" b="0" kern="1200" dirty="0">
                          <a:solidFill>
                            <a:schemeClr val="tx1"/>
                          </a:solidFill>
                          <a:latin typeface="Roboto Slab Light"/>
                          <a:ea typeface="+mn-ea"/>
                          <a:cs typeface="Roboto Slab Light"/>
                        </a:rPr>
                        <a:t>Mejora educativa continua</a:t>
                      </a:r>
                    </a:p>
                  </a:txBody>
                  <a:tcPr marL="68580" marR="68580" marT="0" marB="0">
                    <a:solidFill>
                      <a:schemeClr val="accent5">
                        <a:lumMod val="20000"/>
                        <a:lumOff val="80000"/>
                      </a:schemeClr>
                    </a:solidFill>
                  </a:tcPr>
                </a:tc>
                <a:tc>
                  <a:txBody>
                    <a:bodyPr/>
                    <a:lstStyle/>
                    <a:p>
                      <a:pPr marL="0" algn="l" defTabSz="914400" rtl="0" eaLnBrk="1" latinLnBrk="0" hangingPunct="1">
                        <a:lnSpc>
                          <a:spcPct val="115000"/>
                        </a:lnSpc>
                        <a:spcAft>
                          <a:spcPts val="1000"/>
                        </a:spcAft>
                      </a:pPr>
                      <a:r>
                        <a:rPr lang="es-AR" sz="1600" kern="1200" dirty="0">
                          <a:solidFill>
                            <a:schemeClr val="tx1"/>
                          </a:solidFill>
                          <a:latin typeface="Roboto Slab Light"/>
                          <a:ea typeface="+mn-ea"/>
                          <a:cs typeface="Roboto Slab Light"/>
                        </a:rPr>
                        <a:t>Coherencia</a:t>
                      </a:r>
                    </a:p>
                  </a:txBody>
                  <a:tcPr marL="68580" marR="68580" marT="0" marB="0"/>
                </a:tc>
                <a:extLst>
                  <a:ext uri="{0D108BD9-81ED-4DB2-BD59-A6C34878D82A}">
                    <a16:rowId xmlns:a16="http://schemas.microsoft.com/office/drawing/2014/main" xmlns="" val="983145969"/>
                  </a:ext>
                </a:extLst>
              </a:tr>
              <a:tr h="297541">
                <a:tc>
                  <a:txBody>
                    <a:bodyPr/>
                    <a:lstStyle/>
                    <a:p>
                      <a:pPr marL="0" algn="l" defTabSz="914400" rtl="0" eaLnBrk="1" latinLnBrk="0" hangingPunct="1">
                        <a:lnSpc>
                          <a:spcPct val="115000"/>
                        </a:lnSpc>
                        <a:spcAft>
                          <a:spcPts val="1000"/>
                        </a:spcAft>
                      </a:pPr>
                      <a:r>
                        <a:rPr lang="es-AR" sz="1600" b="0" kern="1200" dirty="0">
                          <a:solidFill>
                            <a:schemeClr val="tx1"/>
                          </a:solidFill>
                          <a:latin typeface="Roboto Slab Light"/>
                          <a:ea typeface="+mn-ea"/>
                          <a:cs typeface="Roboto Slab Light"/>
                        </a:rPr>
                        <a:t>Equidad</a:t>
                      </a:r>
                    </a:p>
                  </a:txBody>
                  <a:tcPr marL="68580" marR="68580" marT="0" marB="0">
                    <a:solidFill>
                      <a:schemeClr val="accent3">
                        <a:lumMod val="20000"/>
                        <a:lumOff val="80000"/>
                      </a:schemeClr>
                    </a:solidFill>
                  </a:tcPr>
                </a:tc>
                <a:tc>
                  <a:txBody>
                    <a:bodyPr/>
                    <a:lstStyle/>
                    <a:p>
                      <a:pPr marL="0" algn="l" defTabSz="914400" rtl="0" eaLnBrk="1" latinLnBrk="0" hangingPunct="1">
                        <a:lnSpc>
                          <a:spcPct val="115000"/>
                        </a:lnSpc>
                        <a:spcAft>
                          <a:spcPts val="1000"/>
                        </a:spcAft>
                      </a:pPr>
                      <a:r>
                        <a:rPr lang="es-AR" sz="1600" kern="1200" dirty="0">
                          <a:solidFill>
                            <a:schemeClr val="tx1"/>
                          </a:solidFill>
                          <a:latin typeface="Roboto Slab Light"/>
                          <a:ea typeface="+mn-ea"/>
                          <a:cs typeface="Roboto Slab Light"/>
                        </a:rPr>
                        <a:t>Rigurosidad</a:t>
                      </a:r>
                    </a:p>
                  </a:txBody>
                  <a:tcPr marL="68580" marR="68580" marT="0" marB="0">
                    <a:solidFill>
                      <a:schemeClr val="accent3">
                        <a:lumMod val="20000"/>
                        <a:lumOff val="80000"/>
                      </a:schemeClr>
                    </a:solidFill>
                  </a:tcPr>
                </a:tc>
                <a:extLst>
                  <a:ext uri="{0D108BD9-81ED-4DB2-BD59-A6C34878D82A}">
                    <a16:rowId xmlns:a16="http://schemas.microsoft.com/office/drawing/2014/main" xmlns="" val="3833104840"/>
                  </a:ext>
                </a:extLst>
              </a:tr>
              <a:tr h="297541">
                <a:tc>
                  <a:txBody>
                    <a:bodyPr/>
                    <a:lstStyle/>
                    <a:p>
                      <a:pPr marL="0" algn="l" defTabSz="914400" rtl="0" eaLnBrk="1" latinLnBrk="0" hangingPunct="1">
                        <a:lnSpc>
                          <a:spcPct val="115000"/>
                        </a:lnSpc>
                        <a:spcAft>
                          <a:spcPts val="1000"/>
                        </a:spcAft>
                      </a:pPr>
                      <a:r>
                        <a:rPr lang="es-AR" sz="1600" b="0" kern="1200" dirty="0">
                          <a:solidFill>
                            <a:schemeClr val="tx1"/>
                          </a:solidFill>
                          <a:latin typeface="Roboto Slab Light"/>
                          <a:ea typeface="+mn-ea"/>
                          <a:cs typeface="Roboto Slab Light"/>
                        </a:rPr>
                        <a:t>Derecho e igualdad</a:t>
                      </a:r>
                    </a:p>
                  </a:txBody>
                  <a:tcPr marL="68580" marR="68580" marT="0" marB="0">
                    <a:solidFill>
                      <a:schemeClr val="accent5">
                        <a:lumMod val="20000"/>
                        <a:lumOff val="80000"/>
                      </a:schemeClr>
                    </a:solidFill>
                  </a:tcPr>
                </a:tc>
                <a:tc>
                  <a:txBody>
                    <a:bodyPr/>
                    <a:lstStyle/>
                    <a:p>
                      <a:pPr marL="0" algn="l" defTabSz="914400" rtl="0" eaLnBrk="1" latinLnBrk="0" hangingPunct="1">
                        <a:lnSpc>
                          <a:spcPct val="115000"/>
                        </a:lnSpc>
                        <a:spcAft>
                          <a:spcPts val="1000"/>
                        </a:spcAft>
                      </a:pPr>
                      <a:r>
                        <a:rPr lang="es-AR" sz="1600" kern="1200" dirty="0">
                          <a:solidFill>
                            <a:schemeClr val="tx1"/>
                          </a:solidFill>
                          <a:latin typeface="Roboto Slab Light"/>
                          <a:ea typeface="+mn-ea"/>
                          <a:cs typeface="Roboto Slab Light"/>
                        </a:rPr>
                        <a:t>Apertura y transparencia</a:t>
                      </a:r>
                    </a:p>
                  </a:txBody>
                  <a:tcPr marL="68580" marR="68580" marT="0" marB="0"/>
                </a:tc>
                <a:extLst>
                  <a:ext uri="{0D108BD9-81ED-4DB2-BD59-A6C34878D82A}">
                    <a16:rowId xmlns:a16="http://schemas.microsoft.com/office/drawing/2014/main" xmlns="" val="176081616"/>
                  </a:ext>
                </a:extLst>
              </a:tr>
              <a:tr h="297541">
                <a:tc>
                  <a:txBody>
                    <a:bodyPr/>
                    <a:lstStyle/>
                    <a:p>
                      <a:pPr marL="0" algn="l" defTabSz="914400" rtl="0" eaLnBrk="1" latinLnBrk="0" hangingPunct="1">
                        <a:lnSpc>
                          <a:spcPct val="115000"/>
                        </a:lnSpc>
                        <a:spcAft>
                          <a:spcPts val="1000"/>
                        </a:spcAft>
                      </a:pPr>
                      <a:r>
                        <a:rPr lang="es-AR" sz="1600" b="0" kern="1200" dirty="0">
                          <a:solidFill>
                            <a:schemeClr val="tx1"/>
                          </a:solidFill>
                          <a:latin typeface="Roboto Slab Light"/>
                          <a:ea typeface="+mn-ea"/>
                          <a:cs typeface="Roboto Slab Light"/>
                        </a:rPr>
                        <a:t>Diversidad</a:t>
                      </a:r>
                    </a:p>
                  </a:txBody>
                  <a:tcPr marL="68580" marR="68580" marT="0" marB="0">
                    <a:solidFill>
                      <a:schemeClr val="bg2"/>
                    </a:solidFill>
                  </a:tcPr>
                </a:tc>
                <a:tc>
                  <a:txBody>
                    <a:bodyPr/>
                    <a:lstStyle/>
                    <a:p>
                      <a:pPr marL="0" algn="l" defTabSz="914400" rtl="0" eaLnBrk="1" latinLnBrk="0" hangingPunct="1">
                        <a:lnSpc>
                          <a:spcPct val="115000"/>
                        </a:lnSpc>
                        <a:spcAft>
                          <a:spcPts val="1000"/>
                        </a:spcAft>
                      </a:pPr>
                      <a:r>
                        <a:rPr lang="es-AR" sz="1600" kern="1200" dirty="0">
                          <a:solidFill>
                            <a:schemeClr val="tx1"/>
                          </a:solidFill>
                          <a:latin typeface="Roboto Slab Light"/>
                          <a:ea typeface="+mn-ea"/>
                          <a:cs typeface="Roboto Slab Light"/>
                        </a:rPr>
                        <a:t> </a:t>
                      </a:r>
                    </a:p>
                  </a:txBody>
                  <a:tcPr marL="68580" marR="68580" marT="0" marB="0">
                    <a:solidFill>
                      <a:schemeClr val="bg2"/>
                    </a:solidFill>
                  </a:tcPr>
                </a:tc>
                <a:extLst>
                  <a:ext uri="{0D108BD9-81ED-4DB2-BD59-A6C34878D82A}">
                    <a16:rowId xmlns:a16="http://schemas.microsoft.com/office/drawing/2014/main" xmlns="" val="960110254"/>
                  </a:ext>
                </a:extLst>
              </a:tr>
            </a:tbl>
          </a:graphicData>
        </a:graphic>
      </p:graphicFrame>
      <p:sp>
        <p:nvSpPr>
          <p:cNvPr id="7" name="CuadroTexto 6"/>
          <p:cNvSpPr txBox="1"/>
          <p:nvPr/>
        </p:nvSpPr>
        <p:spPr>
          <a:xfrm>
            <a:off x="607161" y="3798917"/>
            <a:ext cx="7365076" cy="2539157"/>
          </a:xfrm>
          <a:prstGeom prst="rect">
            <a:avLst/>
          </a:prstGeom>
          <a:noFill/>
        </p:spPr>
        <p:txBody>
          <a:bodyPr wrap="square" rtlCol="0">
            <a:spAutoFit/>
          </a:bodyPr>
          <a:lstStyle/>
          <a:p>
            <a:pPr algn="just" defTabSz="342891"/>
            <a:r>
              <a:rPr lang="es-AR" sz="2000" dirty="0">
                <a:solidFill>
                  <a:srgbClr val="009DD1"/>
                </a:solidFill>
                <a:latin typeface="Gotham Condensed Medium"/>
                <a:cs typeface="Gotham Condensed Medium"/>
              </a:rPr>
              <a:t>Mejora educativa continua</a:t>
            </a:r>
          </a:p>
          <a:p>
            <a:pPr algn="just" defTabSz="342891"/>
            <a:r>
              <a:rPr lang="es-AR" sz="1200" dirty="0">
                <a:solidFill>
                  <a:prstClr val="black"/>
                </a:solidFill>
                <a:latin typeface="Roboto Slab Light"/>
                <a:cs typeface="Roboto Slab Light"/>
              </a:rPr>
              <a:t>El sistema de evaluación integral debe posibilitar un flujo de información que retroalimente a las escuelas, las prácticas de enseñanza, la formación docente, los docentes, los estudiantes, los decisores y otros involucrados en la definición de políticas educativas y socioeducativas. </a:t>
            </a:r>
            <a:endParaRPr lang="es-AR" sz="1200" dirty="0" smtClean="0">
              <a:solidFill>
                <a:prstClr val="black"/>
              </a:solidFill>
              <a:latin typeface="Roboto Slab Light"/>
              <a:cs typeface="Roboto Slab Light"/>
            </a:endParaRPr>
          </a:p>
          <a:p>
            <a:pPr algn="just" defTabSz="342891">
              <a:spcBef>
                <a:spcPts val="600"/>
              </a:spcBef>
            </a:pPr>
            <a:r>
              <a:rPr lang="es-AR" sz="2000" dirty="0" smtClean="0">
                <a:solidFill>
                  <a:srgbClr val="009DD1"/>
                </a:solidFill>
                <a:latin typeface="Gotham Condensed Medium"/>
                <a:cs typeface="Gotham Condensed Medium"/>
              </a:rPr>
              <a:t>Equidad</a:t>
            </a:r>
            <a:endParaRPr lang="es-AR" sz="2000" dirty="0">
              <a:solidFill>
                <a:srgbClr val="009DD1"/>
              </a:solidFill>
              <a:latin typeface="Gotham Condensed Medium"/>
              <a:cs typeface="Gotham Condensed Medium"/>
            </a:endParaRPr>
          </a:p>
          <a:p>
            <a:pPr algn="just" defTabSz="342891"/>
            <a:r>
              <a:rPr lang="es-AR" sz="1200" dirty="0" smtClean="0">
                <a:solidFill>
                  <a:prstClr val="black"/>
                </a:solidFill>
                <a:latin typeface="Roboto Slab Light"/>
                <a:cs typeface="Roboto Slab Light"/>
              </a:rPr>
              <a:t>El </a:t>
            </a:r>
            <a:r>
              <a:rPr lang="es-AR" sz="1200" dirty="0">
                <a:solidFill>
                  <a:prstClr val="black"/>
                </a:solidFill>
                <a:latin typeface="Roboto Slab Light"/>
                <a:cs typeface="Roboto Slab Light"/>
              </a:rPr>
              <a:t>sistema educativo argentino se enmarca en el continente más desigual del mundo y posee fuertes y persistentes brechas de desigualdad que ameritan enfoques y actuaciones diferenciadas, además de las políticas universales. La sensibilización y la mirada contextual respecto a las diferencias y desigualdades deberá verse reflejada tanto en sus dispositivos como en los informes y difusión de la información derivada de dichas acciones evaluativas. </a:t>
            </a:r>
            <a:endParaRPr lang="es-AR" sz="1200" dirty="0" smtClean="0">
              <a:solidFill>
                <a:prstClr val="black"/>
              </a:solidFill>
              <a:latin typeface="Roboto Slab Light"/>
              <a:cs typeface="Roboto Slab Light"/>
            </a:endParaRPr>
          </a:p>
          <a:p>
            <a:endParaRPr lang="es-AR" dirty="0">
              <a:solidFill>
                <a:prstClr val="black"/>
              </a:solidFill>
            </a:endParaRPr>
          </a:p>
        </p:txBody>
      </p:sp>
      <p:sp>
        <p:nvSpPr>
          <p:cNvPr id="9" name="Marcador de número de diapositiva 8"/>
          <p:cNvSpPr>
            <a:spLocks noGrp="1"/>
          </p:cNvSpPr>
          <p:nvPr>
            <p:ph type="sldNum" sz="quarter" idx="12"/>
          </p:nvPr>
        </p:nvSpPr>
        <p:spPr/>
        <p:txBody>
          <a:bodyPr/>
          <a:lstStyle/>
          <a:p>
            <a:fld id="{A69369F0-BB74-D946-A12A-35A5CCCC6C14}" type="slidenum">
              <a:rPr lang="es-ES" smtClean="0">
                <a:solidFill>
                  <a:prstClr val="black">
                    <a:tint val="75000"/>
                  </a:prstClr>
                </a:solidFill>
              </a:rPr>
              <a:pPr/>
              <a:t>66</a:t>
            </a:fld>
            <a:endParaRPr lang="es-ES">
              <a:solidFill>
                <a:prstClr val="black">
                  <a:tint val="75000"/>
                </a:prstClr>
              </a:solidFill>
            </a:endParaRPr>
          </a:p>
        </p:txBody>
      </p:sp>
    </p:spTree>
    <p:extLst>
      <p:ext uri="{BB962C8B-B14F-4D97-AF65-F5344CB8AC3E}">
        <p14:creationId xmlns:p14="http://schemas.microsoft.com/office/powerpoint/2010/main" xmlns="" val="34814849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195" y="369526"/>
            <a:ext cx="8520547" cy="5017122"/>
          </a:xfrm>
        </p:spPr>
        <p:txBody>
          <a:bodyPr>
            <a:normAutofit fontScale="25000" lnSpcReduction="20000"/>
          </a:bodyPr>
          <a:lstStyle/>
          <a:p>
            <a:pPr marL="0" indent="0" algn="just" defTabSz="342891">
              <a:buNone/>
            </a:pPr>
            <a:r>
              <a:rPr lang="es-AR" sz="8000" dirty="0">
                <a:solidFill>
                  <a:srgbClr val="009DD1"/>
                </a:solidFill>
                <a:latin typeface="Gotham Condensed Medium"/>
                <a:cs typeface="Gotham Condensed Medium"/>
              </a:rPr>
              <a:t>Derechos e Igualdad</a:t>
            </a:r>
          </a:p>
          <a:p>
            <a:pPr marL="0" indent="0" algn="just" defTabSz="342891">
              <a:lnSpc>
                <a:spcPct val="110000"/>
              </a:lnSpc>
              <a:buNone/>
            </a:pPr>
            <a:r>
              <a:rPr lang="es-AR" sz="4800" dirty="0">
                <a:latin typeface="Roboto Slab Light"/>
                <a:cs typeface="Roboto Slab Light"/>
              </a:rPr>
              <a:t>La política de evaluación deberá cumplir con el monitoreo y los avances en el ejercicio pleno del derecho a una educación de calidad para todos en los niveles educativos obligatorios. Las evaluaciones deberán ser objetivas, imparciales, transparentes y técnicamente sólidas y acordes a los objetivos y atributos que se pretendan evaluar. Las decisiones que de ella resulten deberán respetar los derechos de los niños, niñas, adolescentes, jóvenes y adultos involucrados en los procesos de evaluación. En los dispositivos de evaluación de estudiantes, todos tienen el derecho de participar y deben poder garantizarse las mismas oportunidades de demostrar lo que han aprendido. </a:t>
            </a:r>
          </a:p>
          <a:p>
            <a:pPr marL="0" indent="0" algn="just" defTabSz="342891">
              <a:buNone/>
            </a:pPr>
            <a:r>
              <a:rPr lang="es-AR" sz="8000" dirty="0" smtClean="0">
                <a:solidFill>
                  <a:srgbClr val="009DD1"/>
                </a:solidFill>
                <a:latin typeface="Gotham Condensed Medium"/>
                <a:cs typeface="Gotham Condensed Medium"/>
              </a:rPr>
              <a:t>Diversidad</a:t>
            </a:r>
            <a:endParaRPr lang="es-AR" sz="8000" dirty="0">
              <a:solidFill>
                <a:srgbClr val="009DD1"/>
              </a:solidFill>
              <a:latin typeface="Gotham Condensed Medium"/>
              <a:cs typeface="Gotham Condensed Medium"/>
            </a:endParaRPr>
          </a:p>
          <a:p>
            <a:pPr marL="0" indent="0" algn="just" defTabSz="342891">
              <a:lnSpc>
                <a:spcPct val="110000"/>
              </a:lnSpc>
              <a:buNone/>
            </a:pPr>
            <a:r>
              <a:rPr lang="es-AR" sz="4900" dirty="0">
                <a:latin typeface="Roboto Slab Light"/>
                <a:cs typeface="Roboto Slab Light"/>
              </a:rPr>
              <a:t>La evaluación deberá contemplar la diversidad en sus múltiples facetas considerando las diferencias contextuales y culturales, teniendo en cuenta este principio en los informes y análisis de información y en los instrumentos y dispositivos de evaluación.</a:t>
            </a:r>
          </a:p>
          <a:p>
            <a:pPr marL="0" indent="0" algn="just" defTabSz="342891">
              <a:buNone/>
            </a:pPr>
            <a:r>
              <a:rPr lang="es-AR" sz="8000" dirty="0">
                <a:solidFill>
                  <a:srgbClr val="009DD1"/>
                </a:solidFill>
                <a:latin typeface="Gotham Condensed Medium"/>
                <a:cs typeface="Gotham Condensed Medium"/>
              </a:rPr>
              <a:t>Coherencia</a:t>
            </a:r>
            <a:r>
              <a:rPr lang="es-AR" sz="1600" dirty="0">
                <a:latin typeface="Roboto Slab Light"/>
                <a:cs typeface="Roboto Slab Light"/>
              </a:rPr>
              <a:t>. </a:t>
            </a:r>
            <a:endParaRPr lang="es-AR" sz="1600" dirty="0" smtClean="0">
              <a:latin typeface="Roboto Slab Light"/>
              <a:cs typeface="Roboto Slab Light"/>
            </a:endParaRPr>
          </a:p>
          <a:p>
            <a:pPr marL="0" indent="0" algn="just" defTabSz="342891">
              <a:lnSpc>
                <a:spcPct val="110000"/>
              </a:lnSpc>
              <a:buNone/>
            </a:pPr>
            <a:r>
              <a:rPr lang="es-AR" sz="4800" dirty="0">
                <a:latin typeface="Roboto Slab Light"/>
                <a:cs typeface="Roboto Slab Light"/>
              </a:rPr>
              <a:t>Requiere que la evaluación de aprendizajes sea consistente con la misión de la escuela, tal como fue definida: proveer instrucción, calificaciones y socializar. La coherencia también implica que la evaluación debe estar estrictamente atada al aprendizaje y al programa que lo estructura. </a:t>
            </a:r>
          </a:p>
          <a:p>
            <a:pPr marL="0" indent="0" algn="just" defTabSz="342891">
              <a:buNone/>
            </a:pPr>
            <a:r>
              <a:rPr lang="es-AR" sz="8000" dirty="0">
                <a:solidFill>
                  <a:srgbClr val="009DD1"/>
                </a:solidFill>
                <a:latin typeface="Gotham Condensed Medium"/>
                <a:cs typeface="Gotham Condensed Medium"/>
              </a:rPr>
              <a:t>Rigurosidad</a:t>
            </a:r>
            <a:r>
              <a:rPr lang="es-AR" sz="1600" dirty="0">
                <a:latin typeface="Roboto Slab Light"/>
                <a:cs typeface="Roboto Slab Light"/>
              </a:rPr>
              <a:t>. </a:t>
            </a:r>
            <a:endParaRPr lang="es-AR" sz="1600" dirty="0" smtClean="0">
              <a:latin typeface="Roboto Slab Light"/>
              <a:cs typeface="Roboto Slab Light"/>
            </a:endParaRPr>
          </a:p>
          <a:p>
            <a:pPr marL="0" indent="0" algn="just" defTabSz="342891">
              <a:lnSpc>
                <a:spcPct val="110000"/>
              </a:lnSpc>
              <a:buNone/>
            </a:pPr>
            <a:r>
              <a:rPr lang="es-AR" sz="4800" dirty="0">
                <a:latin typeface="Roboto Slab Light"/>
                <a:cs typeface="Roboto Slab Light"/>
              </a:rPr>
              <a:t>La rigurosidad de una evaluación está vinculada con su precisión y basada en procedimientos formales e informales. El uso de instrumentos de calidad para obtener la información sobre aprendizajes e interpretarla contribuye a la validez y confiabilidad de la evaluación. La información recopilada debe ser relevante y suficiente para poder realizar una devolución al estudiante. Una evaluación rigurosa conduce a juicios más precisos para tomar decisiones que permitan ayudar al progreso de los alumnos y reconocer el aprendizaje alcanzado.</a:t>
            </a:r>
          </a:p>
          <a:p>
            <a:pPr marL="0" indent="0" algn="just" defTabSz="342891">
              <a:buNone/>
            </a:pPr>
            <a:r>
              <a:rPr lang="es-AR" sz="8000" dirty="0">
                <a:solidFill>
                  <a:srgbClr val="009DD1"/>
                </a:solidFill>
                <a:latin typeface="Gotham Condensed Medium"/>
                <a:cs typeface="Gotham Condensed Medium"/>
              </a:rPr>
              <a:t>Apertura y transparencia</a:t>
            </a:r>
            <a:r>
              <a:rPr lang="es-AR" sz="1600" dirty="0">
                <a:latin typeface="Roboto Slab Light"/>
                <a:cs typeface="Roboto Slab Light"/>
              </a:rPr>
              <a:t>. </a:t>
            </a:r>
            <a:endParaRPr lang="es-AR" sz="1600" dirty="0" smtClean="0">
              <a:latin typeface="Roboto Slab Light"/>
              <a:cs typeface="Roboto Slab Light"/>
            </a:endParaRPr>
          </a:p>
          <a:p>
            <a:pPr marL="0" indent="0" algn="just" defTabSz="342891">
              <a:lnSpc>
                <a:spcPct val="110000"/>
              </a:lnSpc>
              <a:buNone/>
            </a:pPr>
            <a:r>
              <a:rPr lang="es-AR" sz="4800" dirty="0">
                <a:latin typeface="Roboto Slab Light"/>
                <a:cs typeface="Roboto Slab Light"/>
              </a:rPr>
              <a:t>La transparencia de la evaluación contribuye a establecer la credibilidad en el sistema educativo por parte de la sociedad. Es por esto que se requiere que se conozcan y difundan los estándares, las condiciones, las intenciones y los objetivos de la evaluación. </a:t>
            </a:r>
            <a:r>
              <a:rPr lang="es-AR" sz="4800" dirty="0" smtClean="0">
                <a:latin typeface="Roboto Slab Light"/>
                <a:cs typeface="Roboto Slab Light"/>
              </a:rPr>
              <a:t>En </a:t>
            </a:r>
            <a:r>
              <a:rPr lang="es-AR" sz="4800" dirty="0">
                <a:latin typeface="Roboto Slab Light"/>
                <a:cs typeface="Roboto Slab Light"/>
              </a:rPr>
              <a:t>este mismo sentido, la información debe estar disponible, accesible y comprensible para </a:t>
            </a:r>
            <a:r>
              <a:rPr lang="es-AR" sz="4800" dirty="0" smtClean="0">
                <a:latin typeface="Roboto Slab Light"/>
                <a:cs typeface="Roboto Slab Light"/>
              </a:rPr>
              <a:t>la comunidad educativa y la sociedad en general. </a:t>
            </a:r>
            <a:r>
              <a:rPr lang="es-AR" sz="4800" dirty="0">
                <a:latin typeface="Roboto Slab Light"/>
                <a:cs typeface="Roboto Slab Light"/>
              </a:rPr>
              <a:t>Los principios de apertura y transparencia contribuyen a su vez a fortalecer los mecanismos sociales de participación y compromiso por la educación, así como a la acción de rendición de cuentas a la que deben someterse las autoridades y funcionarios que velan por el pleno ejercicio del derecho a una educación de calidad para el conjunto de la población.</a:t>
            </a:r>
          </a:p>
          <a:p>
            <a:pPr marL="0" indent="0" algn="just" defTabSz="342891">
              <a:buNone/>
            </a:pPr>
            <a:endParaRPr lang="es-ES" sz="1500" dirty="0">
              <a:latin typeface="Roboto Slab Light"/>
              <a:cs typeface="Roboto Slab Light"/>
            </a:endParaRPr>
          </a:p>
          <a:p>
            <a:pPr marL="0" algn="just" defTabSz="342891"/>
            <a:endParaRPr lang="en-US" sz="1500" dirty="0">
              <a:latin typeface="Roboto Slab Light"/>
              <a:cs typeface="Roboto Slab Light"/>
            </a:endParaRPr>
          </a:p>
        </p:txBody>
      </p:sp>
      <p:sp>
        <p:nvSpPr>
          <p:cNvPr id="4" name="Marcador de número de diapositiva 3"/>
          <p:cNvSpPr>
            <a:spLocks noGrp="1"/>
          </p:cNvSpPr>
          <p:nvPr>
            <p:ph type="sldNum" sz="quarter" idx="12"/>
          </p:nvPr>
        </p:nvSpPr>
        <p:spPr/>
        <p:txBody>
          <a:bodyPr/>
          <a:lstStyle/>
          <a:p>
            <a:fld id="{A69369F0-BB74-D946-A12A-35A5CCCC6C14}" type="slidenum">
              <a:rPr lang="es-ES" smtClean="0">
                <a:solidFill>
                  <a:prstClr val="black">
                    <a:tint val="75000"/>
                  </a:prstClr>
                </a:solidFill>
              </a:rPr>
              <a:pPr/>
              <a:t>67</a:t>
            </a:fld>
            <a:endParaRPr lang="es-ES">
              <a:solidFill>
                <a:prstClr val="black">
                  <a:tint val="75000"/>
                </a:prstClr>
              </a:solidFill>
            </a:endParaRPr>
          </a:p>
        </p:txBody>
      </p:sp>
    </p:spTree>
    <p:extLst>
      <p:ext uri="{BB962C8B-B14F-4D97-AF65-F5344CB8AC3E}">
        <p14:creationId xmlns:p14="http://schemas.microsoft.com/office/powerpoint/2010/main" xmlns="" val="29077546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48" y="1115570"/>
            <a:ext cx="8154120" cy="1188721"/>
          </a:xfrm>
        </p:spPr>
        <p:txBody>
          <a:bodyPr>
            <a:normAutofit/>
          </a:bodyPr>
          <a:lstStyle/>
          <a:p>
            <a:pPr defTabSz="342891">
              <a:lnSpc>
                <a:spcPct val="80000"/>
              </a:lnSpc>
            </a:pPr>
            <a:r>
              <a:rPr lang="en-US" sz="3600" dirty="0">
                <a:solidFill>
                  <a:srgbClr val="009DD1"/>
                </a:solidFill>
                <a:latin typeface="Gotham Condensed Medium"/>
                <a:ea typeface="+mn-ea"/>
                <a:cs typeface="Gotham Condensed Medium"/>
              </a:rPr>
              <a:t>Aprender</a:t>
            </a:r>
            <a:r>
              <a:rPr lang="en-US" sz="2700" b="1" dirty="0">
                <a:solidFill>
                  <a:srgbClr val="009DD1"/>
                </a:solidFill>
                <a:latin typeface="Gotham Condensed Medium"/>
                <a:ea typeface="+mn-ea"/>
                <a:cs typeface="Gotham Condensed Medium"/>
              </a:rPr>
              <a:t> </a:t>
            </a:r>
            <a:r>
              <a:rPr lang="en-US" sz="2700" dirty="0">
                <a:solidFill>
                  <a:srgbClr val="009DD1"/>
                </a:solidFill>
                <a:latin typeface="Gotham Condensed Medium"/>
                <a:ea typeface="+mn-ea"/>
                <a:cs typeface="Gotham Condensed Medium"/>
              </a:rPr>
              <a:t/>
            </a:r>
            <a:br>
              <a:rPr lang="en-US" sz="2700" dirty="0">
                <a:solidFill>
                  <a:srgbClr val="009DD1"/>
                </a:solidFill>
                <a:latin typeface="Gotham Condensed Medium"/>
                <a:ea typeface="+mn-ea"/>
                <a:cs typeface="Gotham Condensed Medium"/>
              </a:rPr>
            </a:br>
            <a:endParaRPr lang="en-US" sz="2700" dirty="0">
              <a:solidFill>
                <a:srgbClr val="009DD1"/>
              </a:solidFill>
              <a:latin typeface="Gotham Condensed Medium"/>
              <a:ea typeface="+mn-ea"/>
              <a:cs typeface="Gotham Condensed Medium"/>
            </a:endParaRPr>
          </a:p>
        </p:txBody>
      </p:sp>
      <p:sp>
        <p:nvSpPr>
          <p:cNvPr id="3" name="Content Placeholder 2"/>
          <p:cNvSpPr>
            <a:spLocks noGrp="1"/>
          </p:cNvSpPr>
          <p:nvPr>
            <p:ph idx="1"/>
          </p:nvPr>
        </p:nvSpPr>
        <p:spPr>
          <a:xfrm>
            <a:off x="423948" y="1883665"/>
            <a:ext cx="8520547" cy="5582387"/>
          </a:xfrm>
        </p:spPr>
        <p:txBody>
          <a:bodyPr>
            <a:normAutofit/>
          </a:bodyPr>
          <a:lstStyle/>
          <a:p>
            <a:pPr marL="0" indent="0" algn="just" defTabSz="342891">
              <a:buNone/>
            </a:pPr>
            <a:r>
              <a:rPr lang="es-ES" sz="1600" dirty="0">
                <a:latin typeface="Roboto Slab Light"/>
                <a:cs typeface="Roboto Slab Light"/>
              </a:rPr>
              <a:t>Llamamos Aprender al dispositivo nacional de evaluación de los aprendizajes e información sobre contexto que da continuidad a lo regulado por la Ley de Educación Nacional Nº26.206, cuyos contenidos y formas de implementarse fueron acordados en el marco del Consejo Federal de Educación (Resolución del CFE N° 280/16). </a:t>
            </a:r>
          </a:p>
          <a:p>
            <a:pPr marL="0" indent="0" algn="just" defTabSz="342891">
              <a:buNone/>
            </a:pPr>
            <a:r>
              <a:rPr lang="es-ES" sz="1600" dirty="0">
                <a:latin typeface="Roboto Slab Light"/>
                <a:cs typeface="Roboto Slab Light"/>
              </a:rPr>
              <a:t>La Evaluación Aprender es estandarizada  y constituye un recorte de realidades mas complejas. Sin embargo la información que brinda posibilita toma de decisiones en los distintos niveles de intervención del sistema educativo basada en evidencia. Esta evaluación debe ser concebida como una instancia más de evaluación y aprendizaje. y ser aprovechada como tal por los actores  que tienen intervención y responsabilidad sobre la educación en los distintos niveles del sistema educativo.</a:t>
            </a:r>
          </a:p>
          <a:p>
            <a:pPr marL="0" indent="0" algn="just" defTabSz="342891">
              <a:buNone/>
            </a:pPr>
            <a:r>
              <a:rPr lang="en-US" sz="3600" dirty="0">
                <a:solidFill>
                  <a:srgbClr val="009DD1"/>
                </a:solidFill>
                <a:latin typeface="Gotham Condensed Medium"/>
                <a:cs typeface="Gotham Condensed Medium"/>
              </a:rPr>
              <a:t>¿Cu</a:t>
            </a:r>
            <a:r>
              <a:rPr lang="es-ES" sz="3600" dirty="0" err="1">
                <a:solidFill>
                  <a:srgbClr val="009DD1"/>
                </a:solidFill>
                <a:latin typeface="Gotham Condensed Medium"/>
                <a:cs typeface="Gotham Condensed Medium"/>
              </a:rPr>
              <a:t>áles</a:t>
            </a:r>
            <a:r>
              <a:rPr lang="es-ES" sz="3600" dirty="0">
                <a:solidFill>
                  <a:srgbClr val="009DD1"/>
                </a:solidFill>
                <a:latin typeface="Gotham Condensed Medium"/>
                <a:cs typeface="Gotham Condensed Medium"/>
              </a:rPr>
              <a:t> son los objetivos de </a:t>
            </a:r>
            <a:r>
              <a:rPr lang="en-US" sz="3600" dirty="0" err="1">
                <a:solidFill>
                  <a:srgbClr val="009DD1"/>
                </a:solidFill>
                <a:latin typeface="Gotham Condensed Medium"/>
                <a:cs typeface="Gotham Condensed Medium"/>
              </a:rPr>
              <a:t>Aprender</a:t>
            </a:r>
            <a:r>
              <a:rPr lang="en-US" sz="3600" dirty="0">
                <a:solidFill>
                  <a:srgbClr val="009DD1"/>
                </a:solidFill>
                <a:latin typeface="Gotham Condensed Medium"/>
                <a:cs typeface="Gotham Condensed Medium"/>
              </a:rPr>
              <a:t> ?</a:t>
            </a:r>
          </a:p>
          <a:p>
            <a:pPr marL="0" indent="0" algn="just" defTabSz="342891">
              <a:buNone/>
            </a:pPr>
            <a:r>
              <a:rPr lang="es-ES" sz="1600" dirty="0">
                <a:latin typeface="Roboto Slab Light"/>
                <a:cs typeface="Roboto Slab Light"/>
              </a:rPr>
              <a:t>Obtener en forma periódica información y generar conocimiento para la toma de decisiones y análisis acerca de los desempeños de los estudiantes y notas de contexto del sistema educativo en los niveles primario y secundario.</a:t>
            </a:r>
          </a:p>
          <a:p>
            <a:pPr marL="0" indent="0" algn="just" defTabSz="342891">
              <a:buNone/>
            </a:pPr>
            <a:r>
              <a:rPr lang="es-ES" sz="1600" dirty="0">
                <a:latin typeface="Roboto Slab Light"/>
                <a:cs typeface="Roboto Slab Light"/>
              </a:rPr>
              <a:t>Generar información para la comunidad educativa, los decisores y la sociedad  –bajo las condiciones de confidencialidad establecidas por la Ley de Educación Nacional N°26.206 y por las normativas que regulan el secreto </a:t>
            </a:r>
            <a:r>
              <a:rPr lang="es-ES" sz="1600" dirty="0" smtClean="0">
                <a:latin typeface="Roboto Slab Light"/>
                <a:cs typeface="Roboto Slab Light"/>
              </a:rPr>
              <a:t>estadístico.</a:t>
            </a:r>
            <a:endParaRPr lang="en-US" sz="1600" dirty="0">
              <a:latin typeface="Roboto Slab Light"/>
              <a:cs typeface="Roboto Slab Light"/>
            </a:endParaRPr>
          </a:p>
          <a:p>
            <a:pPr marL="0" indent="0" algn="just" defTabSz="342891">
              <a:buNone/>
            </a:pPr>
            <a:endParaRPr lang="es-ES" sz="1500" dirty="0">
              <a:latin typeface="Roboto Slab Light"/>
              <a:cs typeface="Roboto Slab Light"/>
            </a:endParaRPr>
          </a:p>
          <a:p>
            <a:pPr marL="0" algn="just" defTabSz="342891"/>
            <a:endParaRPr lang="en-US" sz="1500" dirty="0">
              <a:latin typeface="Roboto Slab Light"/>
              <a:cs typeface="Roboto Slab Light"/>
            </a:endParaRPr>
          </a:p>
        </p:txBody>
      </p:sp>
      <p:pic>
        <p:nvPicPr>
          <p:cNvPr id="8"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6" name="Marcador de número de diapositiva 5"/>
          <p:cNvSpPr>
            <a:spLocks noGrp="1"/>
          </p:cNvSpPr>
          <p:nvPr>
            <p:ph type="sldNum" sz="quarter" idx="12"/>
          </p:nvPr>
        </p:nvSpPr>
        <p:spPr/>
        <p:txBody>
          <a:bodyPr/>
          <a:lstStyle/>
          <a:p>
            <a:fld id="{A69369F0-BB74-D946-A12A-35A5CCCC6C14}" type="slidenum">
              <a:rPr lang="es-ES" smtClean="0">
                <a:solidFill>
                  <a:prstClr val="black">
                    <a:tint val="75000"/>
                  </a:prstClr>
                </a:solidFill>
              </a:rPr>
              <a:pPr/>
              <a:t>68</a:t>
            </a:fld>
            <a:endParaRPr lang="es-ES">
              <a:solidFill>
                <a:prstClr val="black">
                  <a:tint val="75000"/>
                </a:prstClr>
              </a:solidFill>
            </a:endParaRPr>
          </a:p>
        </p:txBody>
      </p:sp>
    </p:spTree>
    <p:extLst>
      <p:ext uri="{BB962C8B-B14F-4D97-AF65-F5344CB8AC3E}">
        <p14:creationId xmlns:p14="http://schemas.microsoft.com/office/powerpoint/2010/main" xmlns="" val="15039138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69" y="1033273"/>
            <a:ext cx="8776647" cy="1641787"/>
          </a:xfrm>
        </p:spPr>
        <p:txBody>
          <a:bodyPr>
            <a:normAutofit/>
          </a:bodyPr>
          <a:lstStyle/>
          <a:p>
            <a:r>
              <a:rPr lang="en-US" sz="3600" dirty="0">
                <a:solidFill>
                  <a:srgbClr val="009DD1"/>
                </a:solidFill>
                <a:latin typeface="Gotham Condensed Medium"/>
                <a:ea typeface="+mn-ea"/>
                <a:cs typeface="Gotham Condensed Medium"/>
              </a:rPr>
              <a:t>¿Qu</a:t>
            </a:r>
            <a:r>
              <a:rPr lang="es-ES" sz="3600" dirty="0">
                <a:solidFill>
                  <a:srgbClr val="009DD1"/>
                </a:solidFill>
                <a:latin typeface="Gotham Condensed Medium"/>
                <a:ea typeface="+mn-ea"/>
                <a:cs typeface="Gotham Condensed Medium"/>
              </a:rPr>
              <a:t>é información releva Aprender</a:t>
            </a:r>
            <a:r>
              <a:rPr lang="en-US" sz="3600" dirty="0">
                <a:solidFill>
                  <a:srgbClr val="009DD1"/>
                </a:solidFill>
                <a:latin typeface="Gotham Condensed Medium"/>
                <a:ea typeface="+mn-ea"/>
                <a:cs typeface="Gotham Condensed Medium"/>
              </a:rPr>
              <a:t>?</a:t>
            </a:r>
            <a:br>
              <a:rPr lang="en-US" sz="3600" dirty="0">
                <a:solidFill>
                  <a:srgbClr val="009DD1"/>
                </a:solidFill>
                <a:latin typeface="Gotham Condensed Medium"/>
                <a:ea typeface="+mn-ea"/>
                <a:cs typeface="Gotham Condensed Medium"/>
              </a:rPr>
            </a:br>
            <a:endParaRPr lang="en-US" sz="3600" dirty="0">
              <a:solidFill>
                <a:srgbClr val="009DD1"/>
              </a:solidFill>
              <a:latin typeface="Gotham Condensed Medium"/>
              <a:ea typeface="+mn-ea"/>
              <a:cs typeface="Gotham Condensed Medium"/>
            </a:endParaRPr>
          </a:p>
        </p:txBody>
      </p:sp>
      <p:sp>
        <p:nvSpPr>
          <p:cNvPr id="3" name="Content Placeholder 2"/>
          <p:cNvSpPr>
            <a:spLocks noGrp="1"/>
          </p:cNvSpPr>
          <p:nvPr>
            <p:ph idx="1"/>
          </p:nvPr>
        </p:nvSpPr>
        <p:spPr>
          <a:xfrm>
            <a:off x="495369" y="2113932"/>
            <a:ext cx="8138161" cy="4478061"/>
          </a:xfrm>
        </p:spPr>
        <p:txBody>
          <a:bodyPr>
            <a:normAutofit fontScale="77500" lnSpcReduction="20000"/>
          </a:bodyPr>
          <a:lstStyle/>
          <a:p>
            <a:pPr marL="0" indent="0" algn="just" defTabSz="342891">
              <a:buNone/>
            </a:pPr>
            <a:r>
              <a:rPr lang="es-ES" sz="1700" b="1" dirty="0">
                <a:latin typeface="Roboto Slab Light"/>
                <a:cs typeface="Roboto Slab Light"/>
              </a:rPr>
              <a:t>Aprender releva información a través de dos dispositivos diferentes:</a:t>
            </a:r>
          </a:p>
          <a:p>
            <a:pPr marL="0" indent="0" algn="just" defTabSz="342891">
              <a:lnSpc>
                <a:spcPct val="120000"/>
              </a:lnSpc>
              <a:buNone/>
            </a:pPr>
            <a:r>
              <a:rPr lang="es-ES" sz="1700" dirty="0">
                <a:latin typeface="Roboto Slab Light"/>
                <a:cs typeface="Roboto Slab Light"/>
              </a:rPr>
              <a:t>A- Una evaluación de los aprendizajes alcanzados por los estudiantes en distintas áreas del conocimiento, según sea el año evaluado. El contenido y las capacidades evaluadas por esta herramienta se derivan de acuerdos federales y se basan en los Núcleos de Aprendizaje Prioritarios (NAP) y </a:t>
            </a:r>
            <a:r>
              <a:rPr lang="es-AR" sz="1700" dirty="0">
                <a:latin typeface="Roboto Slab Light"/>
                <a:cs typeface="Roboto Slab Light"/>
              </a:rPr>
              <a:t>en los diseños curriculares jurisdiccionales.</a:t>
            </a:r>
            <a:endParaRPr lang="en-US" sz="1700" dirty="0">
              <a:latin typeface="Roboto Slab Light"/>
              <a:cs typeface="Roboto Slab Light"/>
            </a:endParaRPr>
          </a:p>
          <a:p>
            <a:pPr marL="0" indent="0" algn="just" defTabSz="342891">
              <a:lnSpc>
                <a:spcPct val="120000"/>
              </a:lnSpc>
              <a:buNone/>
            </a:pPr>
            <a:r>
              <a:rPr lang="en-US" sz="1700" dirty="0">
                <a:latin typeface="Roboto Slab Light"/>
                <a:cs typeface="Roboto Slab Light"/>
              </a:rPr>
              <a:t>B. </a:t>
            </a:r>
            <a:r>
              <a:rPr lang="es-ES" sz="1700" dirty="0">
                <a:latin typeface="Roboto Slab Light"/>
                <a:cs typeface="Roboto Slab Light"/>
              </a:rPr>
              <a:t>Cuestionarios complementarios que brindan información sobre el contexto y condiciones del aprendizaje a partir de las características y opiniones de los estudiantes, docentes y directivos, a los efectos de contextualizar los resultados obtenidos a partir de la implementación del dispositivo de evaluación. </a:t>
            </a:r>
          </a:p>
          <a:p>
            <a:pPr marL="0" algn="just" defTabSz="342891"/>
            <a:endParaRPr lang="es-ES" sz="1700" dirty="0">
              <a:latin typeface="Roboto Slab Light"/>
              <a:cs typeface="Roboto Slab Light"/>
            </a:endParaRPr>
          </a:p>
          <a:p>
            <a:pPr marL="0" indent="0">
              <a:lnSpc>
                <a:spcPct val="100000"/>
              </a:lnSpc>
              <a:spcBef>
                <a:spcPct val="0"/>
              </a:spcBef>
              <a:buNone/>
            </a:pPr>
            <a:r>
              <a:rPr lang="es-ES" sz="3900" dirty="0">
                <a:solidFill>
                  <a:srgbClr val="009DD1"/>
                </a:solidFill>
                <a:latin typeface="Gotham Condensed Medium"/>
                <a:cs typeface="Gotham Condensed Medium"/>
              </a:rPr>
              <a:t>Marco Normativo de Aprender.</a:t>
            </a:r>
          </a:p>
          <a:p>
            <a:pPr marL="0" indent="0" algn="just" defTabSz="342891">
              <a:lnSpc>
                <a:spcPct val="110000"/>
              </a:lnSpc>
              <a:buNone/>
            </a:pPr>
            <a:r>
              <a:rPr lang="en-US" sz="2100" dirty="0">
                <a:latin typeface="Roboto Slab Light"/>
                <a:cs typeface="Roboto Slab Light"/>
              </a:rPr>
              <a:t>Ley Nacional de </a:t>
            </a:r>
            <a:r>
              <a:rPr lang="en-US" sz="2100" dirty="0" err="1">
                <a:latin typeface="Roboto Slab Light"/>
                <a:cs typeface="Roboto Slab Light"/>
              </a:rPr>
              <a:t>Educaci</a:t>
            </a:r>
            <a:r>
              <a:rPr lang="es-ES" sz="2100" dirty="0" err="1">
                <a:latin typeface="Roboto Slab Light"/>
                <a:cs typeface="Roboto Slab Light"/>
              </a:rPr>
              <a:t>ón</a:t>
            </a:r>
            <a:r>
              <a:rPr lang="es-ES" sz="2100" dirty="0">
                <a:latin typeface="Roboto Slab Light"/>
                <a:cs typeface="Roboto Slab Light"/>
              </a:rPr>
              <a:t> Nº</a:t>
            </a:r>
            <a:r>
              <a:rPr lang="en-US" sz="2100" dirty="0">
                <a:latin typeface="Roboto Slab Light"/>
                <a:cs typeface="Roboto Slab Light"/>
              </a:rPr>
              <a:t>26.206. 					  							</a:t>
            </a:r>
          </a:p>
          <a:p>
            <a:pPr marL="0" indent="0" algn="just" defTabSz="342891">
              <a:lnSpc>
                <a:spcPct val="110000"/>
              </a:lnSpc>
              <a:buNone/>
            </a:pPr>
            <a:r>
              <a:rPr lang="es-ES" sz="2100" dirty="0">
                <a:latin typeface="Roboto Slab Light"/>
                <a:cs typeface="Roboto Slab Light"/>
              </a:rPr>
              <a:t>Resolución del CFE N° 280/16</a:t>
            </a:r>
            <a:r>
              <a:rPr lang="en-US" sz="2100" dirty="0">
                <a:latin typeface="Roboto Slab Light"/>
                <a:cs typeface="Roboto Slab Light"/>
              </a:rPr>
              <a:t>: “Sistema de </a:t>
            </a:r>
            <a:r>
              <a:rPr lang="en-US" sz="2100" dirty="0" err="1">
                <a:latin typeface="Roboto Slab Light"/>
                <a:cs typeface="Roboto Slab Light"/>
              </a:rPr>
              <a:t>Evaluación</a:t>
            </a:r>
            <a:r>
              <a:rPr lang="en-US" sz="2100" dirty="0">
                <a:latin typeface="Roboto Slab Light"/>
                <a:cs typeface="Roboto Slab Light"/>
              </a:rPr>
              <a:t> Nacional de la </a:t>
            </a:r>
            <a:r>
              <a:rPr lang="en-US" sz="2100" dirty="0" err="1">
                <a:latin typeface="Roboto Slab Light"/>
                <a:cs typeface="Roboto Slab Light"/>
              </a:rPr>
              <a:t>Calidad</a:t>
            </a:r>
            <a:r>
              <a:rPr lang="en-US" sz="2100" dirty="0">
                <a:latin typeface="Roboto Slab Light"/>
                <a:cs typeface="Roboto Slab Light"/>
              </a:rPr>
              <a:t> y </a:t>
            </a:r>
            <a:r>
              <a:rPr lang="en-US" sz="2100" dirty="0" err="1">
                <a:latin typeface="Roboto Slab Light"/>
                <a:cs typeface="Roboto Slab Light"/>
              </a:rPr>
              <a:t>Equidad</a:t>
            </a:r>
            <a:r>
              <a:rPr lang="en-US" sz="2100" dirty="0">
                <a:latin typeface="Roboto Slab Light"/>
                <a:cs typeface="Roboto Slab Light"/>
              </a:rPr>
              <a:t> </a:t>
            </a:r>
            <a:r>
              <a:rPr lang="en-US" sz="2100" dirty="0" err="1">
                <a:latin typeface="Roboto Slab Light"/>
                <a:cs typeface="Roboto Slab Light"/>
              </a:rPr>
              <a:t>Educativa</a:t>
            </a:r>
            <a:r>
              <a:rPr lang="en-US" sz="2100" dirty="0">
                <a:latin typeface="Roboto Slab Light"/>
                <a:cs typeface="Roboto Slab Light"/>
              </a:rPr>
              <a:t>”.</a:t>
            </a:r>
          </a:p>
          <a:p>
            <a:pPr marL="0" indent="0" algn="just" defTabSz="342891">
              <a:lnSpc>
                <a:spcPct val="110000"/>
              </a:lnSpc>
              <a:buNone/>
            </a:pPr>
            <a:r>
              <a:rPr lang="en-US" sz="2100" dirty="0">
                <a:latin typeface="Roboto Slab Light"/>
                <a:cs typeface="Roboto Slab Light"/>
              </a:rPr>
              <a:t>Ley N°17.622 que </a:t>
            </a:r>
            <a:r>
              <a:rPr lang="en-US" sz="2100" dirty="0" err="1">
                <a:latin typeface="Roboto Slab Light"/>
                <a:cs typeface="Roboto Slab Light"/>
              </a:rPr>
              <a:t>regula</a:t>
            </a:r>
            <a:r>
              <a:rPr lang="en-US" sz="2100" dirty="0">
                <a:latin typeface="Roboto Slab Light"/>
                <a:cs typeface="Roboto Slab Light"/>
              </a:rPr>
              <a:t> las </a:t>
            </a:r>
            <a:r>
              <a:rPr lang="en-US" sz="2100" dirty="0" err="1">
                <a:latin typeface="Roboto Slab Light"/>
                <a:cs typeface="Roboto Slab Light"/>
              </a:rPr>
              <a:t>actividades</a:t>
            </a:r>
            <a:r>
              <a:rPr lang="en-US" sz="2100" dirty="0">
                <a:latin typeface="Roboto Slab Light"/>
                <a:cs typeface="Roboto Slab Light"/>
              </a:rPr>
              <a:t> </a:t>
            </a:r>
            <a:r>
              <a:rPr lang="en-US" sz="2100" dirty="0" err="1">
                <a:latin typeface="Roboto Slab Light"/>
                <a:cs typeface="Roboto Slab Light"/>
              </a:rPr>
              <a:t>estadísiticas</a:t>
            </a:r>
            <a:r>
              <a:rPr lang="en-US" sz="2100" dirty="0">
                <a:latin typeface="Roboto Slab Light"/>
                <a:cs typeface="Roboto Slab Light"/>
              </a:rPr>
              <a:t> </a:t>
            </a:r>
            <a:r>
              <a:rPr lang="en-US" sz="2100" dirty="0" err="1">
                <a:latin typeface="Roboto Slab Light"/>
                <a:cs typeface="Roboto Slab Light"/>
              </a:rPr>
              <a:t>oficiales</a:t>
            </a:r>
            <a:r>
              <a:rPr lang="en-US" sz="2100" dirty="0">
                <a:latin typeface="Roboto Slab Light"/>
                <a:cs typeface="Roboto Slab Light"/>
              </a:rPr>
              <a:t> y la </a:t>
            </a:r>
            <a:r>
              <a:rPr lang="en-US" sz="2100" dirty="0" err="1">
                <a:latin typeface="Roboto Slab Light"/>
                <a:cs typeface="Roboto Slab Light"/>
              </a:rPr>
              <a:t>realización</a:t>
            </a:r>
            <a:r>
              <a:rPr lang="en-US" sz="2100" dirty="0">
                <a:latin typeface="Roboto Slab Light"/>
                <a:cs typeface="Roboto Slab Light"/>
              </a:rPr>
              <a:t> de </a:t>
            </a:r>
            <a:r>
              <a:rPr lang="en-US" sz="2100" dirty="0" err="1">
                <a:latin typeface="Roboto Slab Light"/>
                <a:cs typeface="Roboto Slab Light"/>
              </a:rPr>
              <a:t>censos</a:t>
            </a:r>
            <a:r>
              <a:rPr lang="en-US" sz="2100" dirty="0">
                <a:latin typeface="Roboto Slab Light"/>
                <a:cs typeface="Roboto Slab Light"/>
              </a:rPr>
              <a:t> que se </a:t>
            </a:r>
            <a:r>
              <a:rPr lang="en-US" sz="2100" dirty="0" err="1">
                <a:latin typeface="Roboto Slab Light"/>
                <a:cs typeface="Roboto Slab Light"/>
              </a:rPr>
              <a:t>efectúen</a:t>
            </a:r>
            <a:r>
              <a:rPr lang="en-US" sz="2100" dirty="0">
                <a:latin typeface="Roboto Slab Light"/>
                <a:cs typeface="Roboto Slab Light"/>
              </a:rPr>
              <a:t> </a:t>
            </a:r>
            <a:r>
              <a:rPr lang="en-US" sz="2100" dirty="0" err="1">
                <a:latin typeface="Roboto Slab Light"/>
                <a:cs typeface="Roboto Slab Light"/>
              </a:rPr>
              <a:t>en</a:t>
            </a:r>
            <a:r>
              <a:rPr lang="en-US" sz="2100" dirty="0">
                <a:latin typeface="Roboto Slab Light"/>
                <a:cs typeface="Roboto Slab Light"/>
              </a:rPr>
              <a:t> el </a:t>
            </a:r>
            <a:r>
              <a:rPr lang="en-US" sz="2100" dirty="0" err="1">
                <a:latin typeface="Roboto Slab Light"/>
                <a:cs typeface="Roboto Slab Light"/>
              </a:rPr>
              <a:t>territorio</a:t>
            </a:r>
            <a:r>
              <a:rPr lang="en-US" sz="2100" dirty="0">
                <a:latin typeface="Roboto Slab Light"/>
                <a:cs typeface="Roboto Slab Light"/>
              </a:rPr>
              <a:t> </a:t>
            </a:r>
            <a:r>
              <a:rPr lang="en-US" sz="2100" dirty="0" err="1">
                <a:latin typeface="Roboto Slab Light"/>
                <a:cs typeface="Roboto Slab Light"/>
              </a:rPr>
              <a:t>nacional</a:t>
            </a:r>
            <a:r>
              <a:rPr lang="en-US" sz="2100" dirty="0">
                <a:latin typeface="Roboto Slab Light"/>
                <a:cs typeface="Roboto Slab Light"/>
              </a:rPr>
              <a:t>.</a:t>
            </a:r>
          </a:p>
          <a:p>
            <a:pPr marL="0" indent="0" algn="just" defTabSz="342891">
              <a:buNone/>
            </a:pPr>
            <a:r>
              <a:rPr lang="es-ES" sz="1700" dirty="0">
                <a:latin typeface="Roboto Slab Light"/>
                <a:cs typeface="Roboto Slab Light"/>
              </a:rPr>
              <a:t> </a:t>
            </a:r>
            <a:endParaRPr lang="en-US" sz="1700" dirty="0">
              <a:latin typeface="Roboto Slab Light"/>
              <a:cs typeface="Roboto Slab Light"/>
            </a:endParaRPr>
          </a:p>
          <a:p>
            <a:endParaRPr lang="en-US" dirty="0"/>
          </a:p>
        </p:txBody>
      </p:sp>
      <p:pic>
        <p:nvPicPr>
          <p:cNvPr id="7"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6" name="Marcador de número de diapositiva 5"/>
          <p:cNvSpPr>
            <a:spLocks noGrp="1"/>
          </p:cNvSpPr>
          <p:nvPr>
            <p:ph type="sldNum" sz="quarter" idx="12"/>
          </p:nvPr>
        </p:nvSpPr>
        <p:spPr/>
        <p:txBody>
          <a:bodyPr/>
          <a:lstStyle/>
          <a:p>
            <a:fld id="{A69369F0-BB74-D946-A12A-35A5CCCC6C14}" type="slidenum">
              <a:rPr lang="es-ES" smtClean="0">
                <a:solidFill>
                  <a:prstClr val="black">
                    <a:tint val="75000"/>
                  </a:prstClr>
                </a:solidFill>
              </a:rPr>
              <a:pPr/>
              <a:t>69</a:t>
            </a:fld>
            <a:endParaRPr lang="es-ES">
              <a:solidFill>
                <a:prstClr val="black">
                  <a:tint val="75000"/>
                </a:prstClr>
              </a:solidFill>
            </a:endParaRPr>
          </a:p>
        </p:txBody>
      </p:sp>
    </p:spTree>
    <p:extLst>
      <p:ext uri="{BB962C8B-B14F-4D97-AF65-F5344CB8AC3E}">
        <p14:creationId xmlns:p14="http://schemas.microsoft.com/office/powerpoint/2010/main" xmlns="" val="2534409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11875"/>
            <a:ext cx="9144000" cy="5646125"/>
          </a:xfrm>
          <a:prstGeom prst="rect">
            <a:avLst/>
          </a:prstGeom>
          <a:solidFill>
            <a:srgbClr val="009DD1"/>
          </a:solidFill>
          <a:ln>
            <a:solidFill>
              <a:srgbClr val="00A0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3890"/>
            <a:ext cx="9144000" cy="1102081"/>
          </a:xfrm>
          <a:prstGeom prst="rect">
            <a:avLst/>
          </a:prstGeom>
        </p:spPr>
      </p:pic>
      <p:sp>
        <p:nvSpPr>
          <p:cNvPr id="6" name="TextBox 6"/>
          <p:cNvSpPr txBox="1"/>
          <p:nvPr/>
        </p:nvSpPr>
        <p:spPr>
          <a:xfrm>
            <a:off x="429773" y="1684868"/>
            <a:ext cx="8284454" cy="3539430"/>
          </a:xfrm>
          <a:prstGeom prst="rect">
            <a:avLst/>
          </a:prstGeom>
          <a:noFill/>
        </p:spPr>
        <p:txBody>
          <a:bodyPr wrap="square" rtlCol="0">
            <a:spAutoFit/>
          </a:bodyPr>
          <a:lstStyle/>
          <a:p>
            <a:pPr>
              <a:lnSpc>
                <a:spcPct val="80000"/>
              </a:lnSpc>
              <a:spcBef>
                <a:spcPts val="1800"/>
              </a:spcBef>
            </a:pPr>
            <a:r>
              <a:rPr lang="es-AR" sz="7000" dirty="0" smtClean="0">
                <a:solidFill>
                  <a:schemeClr val="bg1"/>
                </a:solidFill>
                <a:latin typeface="Gotham Condensed Medium"/>
                <a:cs typeface="Gotham Condensed Medium"/>
              </a:rPr>
              <a:t>Nivel de Desempeño por Trayectorias Educativas</a:t>
            </a:r>
            <a:endParaRPr lang="es-AR" sz="6000" dirty="0">
              <a:solidFill>
                <a:schemeClr val="bg1"/>
              </a:solidFill>
              <a:latin typeface="Gotham Condensed Medium"/>
              <a:cs typeface="Gotham Condensed Medium"/>
            </a:endParaRPr>
          </a:p>
        </p:txBody>
      </p:sp>
    </p:spTree>
    <p:extLst>
      <p:ext uri="{BB962C8B-B14F-4D97-AF65-F5344CB8AC3E}">
        <p14:creationId xmlns:p14="http://schemas.microsoft.com/office/powerpoint/2010/main" xmlns="" val="22978174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99" y="881150"/>
            <a:ext cx="9334225" cy="1669185"/>
          </a:xfrm>
        </p:spPr>
        <p:txBody>
          <a:bodyPr>
            <a:normAutofit/>
          </a:bodyPr>
          <a:lstStyle/>
          <a:p>
            <a:pPr defTabSz="342891">
              <a:lnSpc>
                <a:spcPct val="80000"/>
              </a:lnSpc>
            </a:pPr>
            <a:r>
              <a:rPr lang="en-US" sz="2600" dirty="0" err="1">
                <a:solidFill>
                  <a:srgbClr val="009DD1"/>
                </a:solidFill>
                <a:latin typeface="Gotham Condensed Medium"/>
                <a:ea typeface="+mn-ea"/>
                <a:cs typeface="Gotham Condensed Medium"/>
              </a:rPr>
              <a:t>Notas</a:t>
            </a:r>
            <a:r>
              <a:rPr lang="en-US" sz="2600" dirty="0">
                <a:solidFill>
                  <a:srgbClr val="009DD1"/>
                </a:solidFill>
                <a:latin typeface="Gotham Condensed Medium"/>
                <a:ea typeface="+mn-ea"/>
                <a:cs typeface="Gotham Condensed Medium"/>
              </a:rPr>
              <a:t> </a:t>
            </a:r>
            <a:r>
              <a:rPr lang="en-US" sz="2600" dirty="0" err="1">
                <a:solidFill>
                  <a:srgbClr val="009DD1"/>
                </a:solidFill>
                <a:latin typeface="Gotham Condensed Medium"/>
                <a:ea typeface="+mn-ea"/>
                <a:cs typeface="Gotham Condensed Medium"/>
              </a:rPr>
              <a:t>Metodol</a:t>
            </a:r>
            <a:r>
              <a:rPr lang="es-ES" sz="2600" dirty="0" err="1">
                <a:solidFill>
                  <a:srgbClr val="009DD1"/>
                </a:solidFill>
                <a:latin typeface="Gotham Condensed Medium"/>
                <a:ea typeface="+mn-ea"/>
                <a:cs typeface="Gotham Condensed Medium"/>
              </a:rPr>
              <a:t>ógicas</a:t>
            </a:r>
            <a:r>
              <a:rPr lang="es-ES" sz="2600" dirty="0">
                <a:solidFill>
                  <a:srgbClr val="009DD1"/>
                </a:solidFill>
                <a:latin typeface="Gotham Condensed Medium"/>
                <a:ea typeface="+mn-ea"/>
                <a:cs typeface="Gotham Condensed Medium"/>
              </a:rPr>
              <a:t>.</a:t>
            </a:r>
            <a:br>
              <a:rPr lang="es-ES" sz="2600" dirty="0">
                <a:solidFill>
                  <a:srgbClr val="009DD1"/>
                </a:solidFill>
                <a:latin typeface="Gotham Condensed Medium"/>
                <a:ea typeface="+mn-ea"/>
                <a:cs typeface="Gotham Condensed Medium"/>
              </a:rPr>
            </a:br>
            <a:r>
              <a:rPr lang="es-ES" sz="2600" dirty="0" smtClean="0">
                <a:solidFill>
                  <a:srgbClr val="009DD1"/>
                </a:solidFill>
                <a:latin typeface="Gotham Condensed Medium"/>
                <a:ea typeface="+mn-ea"/>
                <a:cs typeface="Gotham Condensed Medium"/>
              </a:rPr>
              <a:t>Prueba </a:t>
            </a:r>
            <a:r>
              <a:rPr lang="es-ES" sz="2600" dirty="0">
                <a:solidFill>
                  <a:srgbClr val="009DD1"/>
                </a:solidFill>
                <a:latin typeface="Gotham Condensed Medium"/>
                <a:ea typeface="+mn-ea"/>
                <a:cs typeface="Gotham Condensed Medium"/>
              </a:rPr>
              <a:t>Referida a Criterios (PCR). </a:t>
            </a:r>
            <a:r>
              <a:rPr lang="en-US" sz="2700" dirty="0">
                <a:solidFill>
                  <a:srgbClr val="009DD1"/>
                </a:solidFill>
                <a:latin typeface="Gotham Condensed Medium"/>
                <a:ea typeface="+mn-ea"/>
                <a:cs typeface="Gotham Condensed Medium"/>
              </a:rPr>
              <a:t/>
            </a:r>
            <a:br>
              <a:rPr lang="en-US" sz="2700" dirty="0">
                <a:solidFill>
                  <a:srgbClr val="009DD1"/>
                </a:solidFill>
                <a:latin typeface="Gotham Condensed Medium"/>
                <a:ea typeface="+mn-ea"/>
                <a:cs typeface="Gotham Condensed Medium"/>
              </a:rPr>
            </a:br>
            <a:endParaRPr lang="en-US" sz="2700" dirty="0">
              <a:solidFill>
                <a:srgbClr val="009DD1"/>
              </a:solidFill>
              <a:latin typeface="Gotham Condensed Medium"/>
              <a:ea typeface="+mn-ea"/>
              <a:cs typeface="Gotham Condensed Medium"/>
            </a:endParaRPr>
          </a:p>
        </p:txBody>
      </p:sp>
      <p:sp>
        <p:nvSpPr>
          <p:cNvPr id="3" name="Content Placeholder 2"/>
          <p:cNvSpPr>
            <a:spLocks noGrp="1"/>
          </p:cNvSpPr>
          <p:nvPr>
            <p:ph idx="1"/>
          </p:nvPr>
        </p:nvSpPr>
        <p:spPr>
          <a:xfrm>
            <a:off x="493499" y="1922482"/>
            <a:ext cx="8351242" cy="4903305"/>
          </a:xfrm>
        </p:spPr>
        <p:txBody>
          <a:bodyPr>
            <a:normAutofit fontScale="92500" lnSpcReduction="10000"/>
          </a:bodyPr>
          <a:lstStyle/>
          <a:p>
            <a:pPr marL="0" indent="0" algn="just">
              <a:lnSpc>
                <a:spcPct val="110000"/>
              </a:lnSpc>
              <a:buNone/>
            </a:pPr>
            <a:r>
              <a:rPr lang="es-AR" sz="1500" dirty="0">
                <a:latin typeface="Roboto Slab Light"/>
                <a:cs typeface="Roboto Slab Light"/>
              </a:rPr>
              <a:t>Aprender, en lína de continuidad con los ONE, desde el año 2005 (Resolución Nº 201 del Consejo Federal de Ministros de 2003) es una prueba referida a criterio (PRC). </a:t>
            </a:r>
          </a:p>
          <a:p>
            <a:pPr marL="0" indent="0" algn="just">
              <a:lnSpc>
                <a:spcPct val="110000"/>
              </a:lnSpc>
              <a:buNone/>
            </a:pPr>
            <a:r>
              <a:rPr lang="es-AR" sz="1500" dirty="0">
                <a:latin typeface="Roboto Slab Light"/>
                <a:cs typeface="Roboto Slab Light"/>
              </a:rPr>
              <a:t>Las mismas se definen en relación a la relevancia y representatividad de los ítems respecto al dominio específico. Privilegia la comparación de los logros de los estudiantes con respecto a los desempeños esperados fijados  en los NAPs y en los diseños curriculares jurisdiccionales. </a:t>
            </a:r>
          </a:p>
          <a:p>
            <a:pPr marL="0" indent="0" algn="just">
              <a:lnSpc>
                <a:spcPct val="110000"/>
              </a:lnSpc>
              <a:buNone/>
            </a:pPr>
            <a:r>
              <a:rPr lang="es-AR" sz="1500" dirty="0">
                <a:latin typeface="Roboto Slab Light"/>
                <a:cs typeface="Roboto Slab Light"/>
              </a:rPr>
              <a:t>El enfoque PRC es el adoptado por la mayoría de los estudios de evaluación a gran escala (agencias e instituciones de evaluación de los países así como las evaluaciones internacionales PISA que implementa la OCDE y SERCE/TERCE implementados por UNESCO a través del LLECE).   </a:t>
            </a:r>
          </a:p>
          <a:p>
            <a:pPr marL="0" indent="0" algn="just">
              <a:buNone/>
            </a:pPr>
            <a:r>
              <a:rPr lang="es-AR" dirty="0">
                <a:solidFill>
                  <a:srgbClr val="009DD1"/>
                </a:solidFill>
                <a:latin typeface="Gotham Condensed Medium"/>
                <a:cs typeface="Gotham Condensed Medium"/>
              </a:rPr>
              <a:t>Modelo de Teoría de Respuesta al ítem (TRI).</a:t>
            </a:r>
          </a:p>
          <a:p>
            <a:pPr marL="0" indent="0" algn="just">
              <a:lnSpc>
                <a:spcPct val="110000"/>
              </a:lnSpc>
              <a:buNone/>
            </a:pPr>
            <a:r>
              <a:rPr lang="es-AR" sz="1500" dirty="0">
                <a:latin typeface="Roboto Slab Light"/>
                <a:cs typeface="Roboto Slab Light"/>
              </a:rPr>
              <a:t>Aprender se enmarca al modelo de teoría de respuesta al ítem (TRI) que </a:t>
            </a:r>
            <a:r>
              <a:rPr lang="es-ES" sz="1500" dirty="0">
                <a:latin typeface="Roboto Slab Light"/>
                <a:cs typeface="Roboto Slab Light"/>
              </a:rPr>
              <a:t>enmarca el modelo general en el que se basa la mayoría de las evaluaciones estandarizadas internacionales, y las propias de ONE desde el año 2005.</a:t>
            </a:r>
            <a:endParaRPr lang="es-AR" sz="1500" dirty="0">
              <a:latin typeface="Roboto Slab Light"/>
              <a:cs typeface="Roboto Slab Light"/>
            </a:endParaRPr>
          </a:p>
          <a:p>
            <a:pPr marL="0" indent="0" algn="just">
              <a:lnSpc>
                <a:spcPct val="110000"/>
              </a:lnSpc>
              <a:buNone/>
            </a:pPr>
            <a:r>
              <a:rPr lang="es-AR" sz="1500" dirty="0">
                <a:latin typeface="Roboto Slab Light"/>
                <a:cs typeface="Roboto Slab Light"/>
              </a:rPr>
              <a:t>En ONE 2013 y 2010, también se </a:t>
            </a:r>
            <a:r>
              <a:rPr lang="es-AR" sz="1500" dirty="0" err="1">
                <a:latin typeface="Roboto Slab Light"/>
                <a:cs typeface="Roboto Slab Light"/>
              </a:rPr>
              <a:t>utiliz</a:t>
            </a:r>
            <a:r>
              <a:rPr lang="es-ES" sz="1500" dirty="0" err="1">
                <a:latin typeface="Roboto Slab Light"/>
                <a:cs typeface="Roboto Slab Light"/>
              </a:rPr>
              <a:t>ó</a:t>
            </a:r>
            <a:r>
              <a:rPr lang="es-AR" sz="1500" dirty="0">
                <a:latin typeface="Roboto Slab Light"/>
                <a:cs typeface="Roboto Slab Light"/>
              </a:rPr>
              <a:t> TRI, pero modelando la probabilidad de respuesta a las preguntas en base a un solo parámetro (la dificultad del ítem), lo que equivale a suponer que los ítems tenían la misma discriminación. En Aprender 2016, se optó por un modelo de dos parámetros. Esto implica que, para cada ítem, se estimó no solo su dificultad sino también su capacidad de discriminación. Estas diferencias no invalidan el escalamiento o comparabilidad entre ONE 2013 y Aprender 2016.</a:t>
            </a:r>
            <a:endParaRPr lang="en-US" sz="1500" dirty="0">
              <a:latin typeface="Roboto Slab Light"/>
              <a:cs typeface="Roboto Slab Light"/>
            </a:endParaRPr>
          </a:p>
          <a:p>
            <a:endParaRPr lang="en-US" sz="1600" dirty="0"/>
          </a:p>
          <a:p>
            <a:pPr algn="just"/>
            <a:endParaRPr lang="en-US" sz="1500" dirty="0"/>
          </a:p>
          <a:p>
            <a:pPr marL="0" algn="just" defTabSz="342891"/>
            <a:endParaRPr lang="en-US" sz="1500" dirty="0">
              <a:latin typeface="Roboto Slab Light"/>
              <a:cs typeface="Roboto Slab Light"/>
            </a:endParaRPr>
          </a:p>
        </p:txBody>
      </p:sp>
      <p:pic>
        <p:nvPicPr>
          <p:cNvPr id="7"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6" name="Marcador de número de diapositiva 5"/>
          <p:cNvSpPr>
            <a:spLocks noGrp="1"/>
          </p:cNvSpPr>
          <p:nvPr>
            <p:ph type="sldNum" sz="quarter" idx="12"/>
          </p:nvPr>
        </p:nvSpPr>
        <p:spPr/>
        <p:txBody>
          <a:bodyPr/>
          <a:lstStyle/>
          <a:p>
            <a:fld id="{A69369F0-BB74-D946-A12A-35A5CCCC6C14}" type="slidenum">
              <a:rPr lang="es-ES" smtClean="0">
                <a:solidFill>
                  <a:prstClr val="black">
                    <a:tint val="75000"/>
                  </a:prstClr>
                </a:solidFill>
              </a:rPr>
              <a:pPr/>
              <a:t>70</a:t>
            </a:fld>
            <a:endParaRPr lang="es-ES">
              <a:solidFill>
                <a:prstClr val="black">
                  <a:tint val="75000"/>
                </a:prstClr>
              </a:solidFill>
            </a:endParaRPr>
          </a:p>
        </p:txBody>
      </p:sp>
    </p:spTree>
    <p:extLst>
      <p:ext uri="{BB962C8B-B14F-4D97-AF65-F5344CB8AC3E}">
        <p14:creationId xmlns:p14="http://schemas.microsoft.com/office/powerpoint/2010/main" xmlns="" val="14627850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111" y="974127"/>
            <a:ext cx="10130265" cy="1087975"/>
          </a:xfrm>
        </p:spPr>
        <p:txBody>
          <a:bodyPr>
            <a:normAutofit fontScale="90000"/>
          </a:bodyPr>
          <a:lstStyle/>
          <a:p>
            <a:r>
              <a:rPr lang="es-AR" b="1" dirty="0" smtClean="0"/>
              <a:t/>
            </a:r>
            <a:br>
              <a:rPr lang="es-AR" b="1" dirty="0" smtClean="0"/>
            </a:br>
            <a:r>
              <a:rPr lang="es-AR" sz="2900" dirty="0">
                <a:solidFill>
                  <a:srgbClr val="009DD1"/>
                </a:solidFill>
                <a:latin typeface="Gotham Condensed Medium"/>
                <a:ea typeface="+mn-ea"/>
                <a:cs typeface="Gotham Condensed Medium"/>
              </a:rPr>
              <a:t>Comparación entre los puntajes TRI de dos relevamientos. </a:t>
            </a:r>
            <a:r>
              <a:rPr lang="es-AR" sz="2900" dirty="0" smtClean="0">
                <a:solidFill>
                  <a:srgbClr val="009DD1"/>
                </a:solidFill>
                <a:latin typeface="Gotham Condensed Medium"/>
                <a:ea typeface="+mn-ea"/>
                <a:cs typeface="Gotham Condensed Medium"/>
              </a:rPr>
              <a:t/>
            </a:r>
            <a:br>
              <a:rPr lang="es-AR" sz="2900" dirty="0" smtClean="0">
                <a:solidFill>
                  <a:srgbClr val="009DD1"/>
                </a:solidFill>
                <a:latin typeface="Gotham Condensed Medium"/>
                <a:ea typeface="+mn-ea"/>
                <a:cs typeface="Gotham Condensed Medium"/>
              </a:rPr>
            </a:br>
            <a:r>
              <a:rPr lang="es-AR" sz="2900" dirty="0" smtClean="0">
                <a:solidFill>
                  <a:srgbClr val="009DD1"/>
                </a:solidFill>
                <a:latin typeface="Gotham Condensed Medium"/>
                <a:ea typeface="+mn-ea"/>
                <a:cs typeface="Gotham Condensed Medium"/>
              </a:rPr>
              <a:t>Escalamiento </a:t>
            </a:r>
            <a:r>
              <a:rPr lang="es-AR" sz="2900" dirty="0">
                <a:solidFill>
                  <a:srgbClr val="009DD1"/>
                </a:solidFill>
                <a:latin typeface="Gotham Condensed Medium"/>
                <a:ea typeface="+mn-ea"/>
                <a:cs typeface="Gotham Condensed Medium"/>
              </a:rPr>
              <a:t>ONE 2013 y Aprender 2016.</a:t>
            </a:r>
            <a:r>
              <a:rPr lang="en-US" sz="2900" dirty="0">
                <a:solidFill>
                  <a:srgbClr val="009DD1"/>
                </a:solidFill>
                <a:latin typeface="Gotham Condensed Medium"/>
                <a:ea typeface="+mn-ea"/>
                <a:cs typeface="Gotham Condensed Medium"/>
              </a:rPr>
              <a:t/>
            </a:r>
            <a:br>
              <a:rPr lang="en-US" sz="2900" dirty="0">
                <a:solidFill>
                  <a:srgbClr val="009DD1"/>
                </a:solidFill>
                <a:latin typeface="Gotham Condensed Medium"/>
                <a:ea typeface="+mn-ea"/>
                <a:cs typeface="Gotham Condensed Medium"/>
              </a:rPr>
            </a:br>
            <a:endParaRPr lang="en-US" sz="2900" dirty="0">
              <a:solidFill>
                <a:srgbClr val="009DD1"/>
              </a:solidFill>
              <a:latin typeface="Gotham Condensed Medium"/>
              <a:ea typeface="+mn-ea"/>
              <a:cs typeface="Gotham Condensed Medium"/>
            </a:endParaRPr>
          </a:p>
        </p:txBody>
      </p:sp>
      <p:sp>
        <p:nvSpPr>
          <p:cNvPr id="3" name="Content Placeholder 2"/>
          <p:cNvSpPr>
            <a:spLocks noGrp="1"/>
          </p:cNvSpPr>
          <p:nvPr>
            <p:ph idx="1"/>
          </p:nvPr>
        </p:nvSpPr>
        <p:spPr>
          <a:xfrm>
            <a:off x="517111" y="1780589"/>
            <a:ext cx="8457646" cy="4294089"/>
          </a:xfrm>
        </p:spPr>
        <p:txBody>
          <a:bodyPr>
            <a:noAutofit/>
          </a:bodyPr>
          <a:lstStyle/>
          <a:p>
            <a:pPr marL="0" indent="0" algn="just">
              <a:buNone/>
            </a:pPr>
            <a:endParaRPr lang="es-AR" sz="1600" dirty="0">
              <a:latin typeface="Roboto Slab Light"/>
              <a:cs typeface="Roboto Slab Light"/>
            </a:endParaRPr>
          </a:p>
          <a:p>
            <a:pPr marL="0" indent="0" algn="just">
              <a:buNone/>
            </a:pPr>
            <a:r>
              <a:rPr lang="es-AR" sz="1400" dirty="0">
                <a:latin typeface="Roboto Slab Light"/>
                <a:cs typeface="Roboto Slab Light"/>
              </a:rPr>
              <a:t>TRI asigna un puntaje ('competencia') θ a cada alumno, en base a las respuestas de un conjunto de 'items'. Cada ítem se presupone posee (por ejemplo en el modelo a dos parámetros) dos números reales que lo caracterizan, uno mide su dificultad y otro su discriminación. </a:t>
            </a:r>
          </a:p>
          <a:p>
            <a:pPr marL="0" indent="0" algn="just">
              <a:buNone/>
            </a:pPr>
            <a:r>
              <a:rPr lang="es-AR" sz="1400" dirty="0">
                <a:latin typeface="Roboto Slab Light"/>
                <a:cs typeface="Roboto Slab Light"/>
              </a:rPr>
              <a:t>Lo que se desea estimar es la diferencia en las competencias medias de dos colectivos de alumnos, no de un alumno en particular. </a:t>
            </a:r>
            <a:endParaRPr lang="en-US" sz="1400" dirty="0">
              <a:latin typeface="Roboto Slab Light"/>
              <a:cs typeface="Roboto Slab Light"/>
            </a:endParaRPr>
          </a:p>
          <a:p>
            <a:pPr marL="0" indent="0" algn="just">
              <a:buNone/>
            </a:pPr>
            <a:r>
              <a:rPr lang="es-AR" sz="1400" dirty="0">
                <a:latin typeface="Roboto Slab Light"/>
                <a:cs typeface="Roboto Slab Light"/>
              </a:rPr>
              <a:t>Para permitir la comparación de las competencias medias entre instrumentos de evaluación estandarizados sucesivos es práctica común mantener de una evaluación a otra un cierto número de 'items' en común, denominados 'items de anclaje'. El 'bloque de anclaje' permite realizar el escalamiento: llevar las escalas de medición de las competencias de dos evaluaciones a una escala en común, para poder así evaluar las variaciones en los puntajes medios estimados. </a:t>
            </a:r>
          </a:p>
          <a:p>
            <a:pPr marL="0" indent="0" algn="just">
              <a:buNone/>
            </a:pPr>
            <a:r>
              <a:rPr lang="en-US" sz="2600" dirty="0" err="1">
                <a:solidFill>
                  <a:srgbClr val="009DD1"/>
                </a:solidFill>
                <a:latin typeface="Gotham Condensed Medium"/>
                <a:cs typeface="Gotham Condensed Medium"/>
              </a:rPr>
              <a:t>Establecimiento</a:t>
            </a:r>
            <a:r>
              <a:rPr lang="en-US" sz="2600" dirty="0">
                <a:solidFill>
                  <a:srgbClr val="009DD1"/>
                </a:solidFill>
                <a:latin typeface="Gotham Condensed Medium"/>
                <a:cs typeface="Gotham Condensed Medium"/>
              </a:rPr>
              <a:t> de </a:t>
            </a:r>
            <a:r>
              <a:rPr lang="en-US" sz="2600" dirty="0" err="1">
                <a:solidFill>
                  <a:srgbClr val="009DD1"/>
                </a:solidFill>
                <a:latin typeface="Gotham Condensed Medium"/>
                <a:cs typeface="Gotham Condensed Medium"/>
              </a:rPr>
              <a:t>los</a:t>
            </a:r>
            <a:r>
              <a:rPr lang="en-US" sz="2600" dirty="0">
                <a:solidFill>
                  <a:srgbClr val="009DD1"/>
                </a:solidFill>
                <a:latin typeface="Gotham Condensed Medium"/>
                <a:cs typeface="Gotham Condensed Medium"/>
              </a:rPr>
              <a:t> </a:t>
            </a:r>
            <a:r>
              <a:rPr lang="en-US" sz="2600" dirty="0" err="1">
                <a:solidFill>
                  <a:srgbClr val="009DD1"/>
                </a:solidFill>
                <a:latin typeface="Gotham Condensed Medium"/>
                <a:cs typeface="Gotham Condensed Medium"/>
              </a:rPr>
              <a:t>puntos</a:t>
            </a:r>
            <a:r>
              <a:rPr lang="en-US" sz="2600" dirty="0">
                <a:solidFill>
                  <a:srgbClr val="009DD1"/>
                </a:solidFill>
                <a:latin typeface="Gotham Condensed Medium"/>
                <a:cs typeface="Gotham Condensed Medium"/>
              </a:rPr>
              <a:t> de </a:t>
            </a:r>
            <a:r>
              <a:rPr lang="en-US" sz="2600" dirty="0" err="1">
                <a:solidFill>
                  <a:srgbClr val="009DD1"/>
                </a:solidFill>
                <a:latin typeface="Gotham Condensed Medium"/>
                <a:cs typeface="Gotham Condensed Medium"/>
              </a:rPr>
              <a:t>corte</a:t>
            </a:r>
            <a:r>
              <a:rPr lang="en-US" sz="2600" dirty="0">
                <a:solidFill>
                  <a:srgbClr val="009DD1"/>
                </a:solidFill>
                <a:latin typeface="Gotham Condensed Medium"/>
                <a:cs typeface="Gotham Condensed Medium"/>
              </a:rPr>
              <a:t> o Bookmark</a:t>
            </a:r>
          </a:p>
          <a:p>
            <a:pPr marL="0" indent="0" algn="just">
              <a:buNone/>
            </a:pPr>
            <a:r>
              <a:rPr lang="es-AR" sz="1400" dirty="0">
                <a:latin typeface="Roboto Slab Light"/>
                <a:cs typeface="Roboto Slab Light"/>
              </a:rPr>
              <a:t>El proceso de establecimiento de los puntos de corte o </a:t>
            </a:r>
            <a:r>
              <a:rPr lang="es-AR" sz="1400" dirty="0" err="1">
                <a:latin typeface="Roboto Slab Light"/>
                <a:cs typeface="Roboto Slab Light"/>
              </a:rPr>
              <a:t>Bookmark</a:t>
            </a:r>
            <a:r>
              <a:rPr lang="es-AR" sz="1400" dirty="0">
                <a:latin typeface="Roboto Slab Light"/>
                <a:cs typeface="Roboto Slab Light"/>
              </a:rPr>
              <a:t> se basa ,para cada año y disciplina, en el juicio experto de un grupo de docentes con representatividad federal. (Los detalles del método se pueden consultar en el </a:t>
            </a:r>
            <a:r>
              <a:rPr lang="es-ES" sz="1400" dirty="0">
                <a:latin typeface="Roboto Slab Light"/>
                <a:cs typeface="Roboto Slab Light"/>
              </a:rPr>
              <a:t>documento metodológico sobre </a:t>
            </a:r>
            <a:r>
              <a:rPr lang="es-ES" sz="1400" dirty="0" err="1">
                <a:latin typeface="Roboto Slab Light"/>
                <a:cs typeface="Roboto Slab Light"/>
              </a:rPr>
              <a:t>bookmark</a:t>
            </a:r>
            <a:r>
              <a:rPr lang="es-ES" sz="1400" dirty="0">
                <a:latin typeface="Roboto Slab Light"/>
                <a:cs typeface="Roboto Slab Light"/>
              </a:rPr>
              <a:t>).</a:t>
            </a:r>
            <a:endParaRPr lang="en-US" sz="1400" dirty="0">
              <a:latin typeface="Roboto Slab Light"/>
              <a:cs typeface="Roboto Slab Light"/>
            </a:endParaRPr>
          </a:p>
          <a:p>
            <a:pPr marL="0" indent="0" algn="just">
              <a:buNone/>
            </a:pPr>
            <a:r>
              <a:rPr lang="es-AR" sz="1400" dirty="0">
                <a:latin typeface="Roboto Slab Light"/>
                <a:cs typeface="Roboto Slab Light"/>
              </a:rPr>
              <a:t>En Aprender 2016, para estos talleres se seleccionó una muestra de 205 docentes representativa de todas las regiones del país, tanto del sector estatal como privado, del ámbito urbano y rural, de escuelas con educación intercultural bilingüe, siendo cada uno de  los talleres compuestos por más de 18 docentes.</a:t>
            </a:r>
            <a:endParaRPr lang="en-US" sz="1400" dirty="0">
              <a:latin typeface="Roboto Slab Light"/>
              <a:cs typeface="Roboto Slab Light"/>
            </a:endParaRPr>
          </a:p>
          <a:p>
            <a:pPr marL="0" indent="0" algn="just">
              <a:buNone/>
            </a:pPr>
            <a:endParaRPr lang="es-AR" sz="1400" dirty="0">
              <a:latin typeface="Roboto Slab Light"/>
              <a:cs typeface="Roboto Slab Light"/>
            </a:endParaRPr>
          </a:p>
        </p:txBody>
      </p:sp>
      <p:pic>
        <p:nvPicPr>
          <p:cNvPr id="6"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71</a:t>
            </a:fld>
            <a:endParaRPr lang="es-ES">
              <a:solidFill>
                <a:prstClr val="black">
                  <a:tint val="75000"/>
                </a:prstClr>
              </a:solidFill>
            </a:endParaRPr>
          </a:p>
        </p:txBody>
      </p:sp>
    </p:spTree>
    <p:extLst>
      <p:ext uri="{BB962C8B-B14F-4D97-AF65-F5344CB8AC3E}">
        <p14:creationId xmlns:p14="http://schemas.microsoft.com/office/powerpoint/2010/main" xmlns="" val="29786526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7" y="1844016"/>
            <a:ext cx="8422448" cy="994172"/>
          </a:xfrm>
        </p:spPr>
        <p:txBody>
          <a:bodyPr>
            <a:normAutofit fontScale="90000"/>
          </a:bodyPr>
          <a:lstStyle/>
          <a:p>
            <a:r>
              <a:rPr lang="en-US" dirty="0" smtClean="0">
                <a:solidFill>
                  <a:srgbClr val="009DD1"/>
                </a:solidFill>
                <a:latin typeface="Gotham Condensed Medium"/>
                <a:cs typeface="Gotham Condensed Medium"/>
              </a:rPr>
              <a:t>¿P</a:t>
            </a:r>
            <a:r>
              <a:rPr lang="es-AR" dirty="0" err="1" smtClean="0">
                <a:solidFill>
                  <a:srgbClr val="009DD1"/>
                </a:solidFill>
                <a:latin typeface="Gotham Condensed Medium"/>
                <a:cs typeface="Gotham Condensed Medium"/>
              </a:rPr>
              <a:t>or</a:t>
            </a:r>
            <a:r>
              <a:rPr lang="es-AR" dirty="0" smtClean="0">
                <a:solidFill>
                  <a:srgbClr val="009DD1"/>
                </a:solidFill>
                <a:latin typeface="Gotham Condensed Medium"/>
                <a:cs typeface="Gotham Condensed Medium"/>
              </a:rPr>
              <a:t> </a:t>
            </a:r>
            <a:r>
              <a:rPr lang="es-AR" dirty="0">
                <a:solidFill>
                  <a:srgbClr val="009DD1"/>
                </a:solidFill>
                <a:latin typeface="Gotham Condensed Medium"/>
                <a:cs typeface="Gotham Condensed Medium"/>
              </a:rPr>
              <a:t>qué cuatro niveles de desempeño?</a:t>
            </a:r>
            <a:r>
              <a:rPr lang="en-US" dirty="0" smtClean="0"/>
              <a:t/>
            </a:r>
            <a:br>
              <a:rPr lang="en-US" dirty="0" smtClean="0"/>
            </a:br>
            <a:endParaRPr lang="en-US" dirty="0"/>
          </a:p>
        </p:txBody>
      </p:sp>
      <p:sp>
        <p:nvSpPr>
          <p:cNvPr id="3" name="Content Placeholder 2"/>
          <p:cNvSpPr>
            <a:spLocks noGrp="1"/>
          </p:cNvSpPr>
          <p:nvPr>
            <p:ph idx="1"/>
          </p:nvPr>
        </p:nvSpPr>
        <p:spPr>
          <a:xfrm>
            <a:off x="656705" y="2948754"/>
            <a:ext cx="7547957" cy="3407597"/>
          </a:xfrm>
        </p:spPr>
        <p:txBody>
          <a:bodyPr>
            <a:normAutofit fontScale="40000" lnSpcReduction="20000"/>
          </a:bodyPr>
          <a:lstStyle/>
          <a:p>
            <a:pPr marL="0" indent="0" algn="just">
              <a:lnSpc>
                <a:spcPct val="130000"/>
              </a:lnSpc>
              <a:buNone/>
            </a:pPr>
            <a:r>
              <a:rPr lang="es-AR" sz="2700" dirty="0">
                <a:latin typeface="Roboto Slab Light"/>
                <a:cs typeface="Roboto Slab Light"/>
              </a:rPr>
              <a:t>Los niveles de desempeño deben ser una herramienta para promover cambios en la educación, en pos de un proceso de mejora continua. En la Regi</a:t>
            </a:r>
            <a:r>
              <a:rPr lang="es-ES" sz="2700" dirty="0">
                <a:latin typeface="Roboto Slab Light"/>
                <a:cs typeface="Roboto Slab Light"/>
              </a:rPr>
              <a:t>ón de América Latina y el Caribe, es necesario obtener información que posibilite una mirada más aguda sobre los niveles de desempeño de la población de estudiantes. Esto posibilitará acciones de política educativa diferenciadas que permitan disminuír las brechas de desigualdad entre los desempeños que eleven los niveles de logro para el conjunto de la población. Por ello, y en función de la experiencia internacional y regional, se establecieron 4 niveles de desempeño. </a:t>
            </a:r>
          </a:p>
          <a:p>
            <a:pPr marL="0" indent="0" algn="just">
              <a:lnSpc>
                <a:spcPct val="130000"/>
              </a:lnSpc>
              <a:buNone/>
            </a:pPr>
            <a:r>
              <a:rPr lang="es-AR" sz="2700" dirty="0">
                <a:latin typeface="Roboto Slab Light"/>
                <a:cs typeface="Roboto Slab Light"/>
              </a:rPr>
              <a:t>En Aprender 2016, los 4 niveles de desempeño son Por Debajo del Nivel B</a:t>
            </a:r>
            <a:r>
              <a:rPr lang="es-ES" sz="2700" dirty="0">
                <a:latin typeface="Roboto Slab Light"/>
                <a:cs typeface="Roboto Slab Light"/>
              </a:rPr>
              <a:t>ásico</a:t>
            </a:r>
            <a:r>
              <a:rPr lang="es-AR" sz="2700" dirty="0">
                <a:latin typeface="Roboto Slab Light"/>
                <a:cs typeface="Roboto Slab Light"/>
              </a:rPr>
              <a:t>, B</a:t>
            </a:r>
            <a:r>
              <a:rPr lang="es-ES" sz="2700" dirty="0">
                <a:latin typeface="Roboto Slab Light"/>
                <a:cs typeface="Roboto Slab Light"/>
              </a:rPr>
              <a:t>ásico, </a:t>
            </a:r>
            <a:r>
              <a:rPr lang="es-AR" sz="2700" dirty="0">
                <a:latin typeface="Roboto Slab Light"/>
                <a:cs typeface="Roboto Slab Light"/>
              </a:rPr>
              <a:t>Satisfactorio y Avanzado.</a:t>
            </a:r>
            <a:r>
              <a:rPr lang="en-US" sz="2700" dirty="0">
                <a:latin typeface="Roboto Slab Light"/>
                <a:cs typeface="Roboto Slab Light"/>
              </a:rPr>
              <a:t> </a:t>
            </a:r>
            <a:r>
              <a:rPr lang="es-AR" sz="2700" dirty="0">
                <a:latin typeface="Roboto Slab Light"/>
                <a:cs typeface="Roboto Slab Light"/>
              </a:rPr>
              <a:t>Cuatro niveles de desempeño permitirán realizar un apoyo al conjunto de escuelas cuyos estudiantes presentaron mayores dificultades. </a:t>
            </a:r>
          </a:p>
          <a:p>
            <a:pPr marL="0" indent="0" algn="just">
              <a:lnSpc>
                <a:spcPct val="130000"/>
              </a:lnSpc>
              <a:buNone/>
            </a:pPr>
            <a:r>
              <a:rPr lang="en-US" sz="2700" dirty="0">
                <a:latin typeface="Roboto Slab Light"/>
                <a:cs typeface="Roboto Slab Light"/>
              </a:rPr>
              <a:t>P</a:t>
            </a:r>
            <a:r>
              <a:rPr lang="es-AR" sz="2700" dirty="0">
                <a:latin typeface="Roboto Slab Light"/>
                <a:cs typeface="Roboto Slab Light"/>
              </a:rPr>
              <a:t>ara ello se subdividió el grupo de alumnos en la primera categoría definida por los docentes jueces (los alumnos inclu</a:t>
            </a:r>
            <a:r>
              <a:rPr lang="es-ES" sz="2700" dirty="0">
                <a:latin typeface="Roboto Slab Light"/>
                <a:cs typeface="Roboto Slab Light"/>
              </a:rPr>
              <a:t>ídos en la categoría nivel bajo del taller bookmark</a:t>
            </a:r>
            <a:r>
              <a:rPr lang="es-AR" sz="2700" dirty="0">
                <a:latin typeface="Roboto Slab Light"/>
                <a:cs typeface="Roboto Slab Light"/>
              </a:rPr>
              <a:t>) en dos franjas: los alumnos que están cerca del nivel medio (menos de 25% de diferencia en el puntaje) y los alumnos con más de 25% de diferencia al puntaje donde comienza la categoría Satisfactorio. Esta distancia se fij</a:t>
            </a:r>
            <a:r>
              <a:rPr lang="es-ES" sz="2700" dirty="0">
                <a:latin typeface="Roboto Slab Light"/>
                <a:cs typeface="Roboto Slab Light"/>
              </a:rPr>
              <a:t>ó </a:t>
            </a:r>
            <a:r>
              <a:rPr lang="es-AR" sz="2700" dirty="0">
                <a:latin typeface="Roboto Slab Light"/>
                <a:cs typeface="Roboto Slab Light"/>
              </a:rPr>
              <a:t>arbitrariamente, en 25% del punto de corte.</a:t>
            </a:r>
          </a:p>
          <a:p>
            <a:pPr lvl="0"/>
            <a:endParaRPr kumimoji="0" lang="en-US" altLang="en-US" b="0" i="0" u="none" strike="noStrike" cap="none" normalizeH="0" baseline="0" dirty="0" smtClean="0">
              <a:ln>
                <a:noFill/>
              </a:ln>
              <a:solidFill>
                <a:schemeClr val="tx1"/>
              </a:solidFill>
              <a:effectLst/>
              <a:latin typeface="Arial" charset="0"/>
            </a:endParaRPr>
          </a:p>
        </p:txBody>
      </p:sp>
      <p:sp>
        <p:nvSpPr>
          <p:cNvPr id="4" name="Marcador de número de diapositiva 3"/>
          <p:cNvSpPr>
            <a:spLocks noGrp="1"/>
          </p:cNvSpPr>
          <p:nvPr>
            <p:ph type="sldNum" sz="quarter" idx="12"/>
          </p:nvPr>
        </p:nvSpPr>
        <p:spPr/>
        <p:txBody>
          <a:bodyPr/>
          <a:lstStyle/>
          <a:p>
            <a:fld id="{A69369F0-BB74-D946-A12A-35A5CCCC6C14}" type="slidenum">
              <a:rPr lang="es-ES" smtClean="0">
                <a:solidFill>
                  <a:prstClr val="black">
                    <a:tint val="75000"/>
                  </a:prstClr>
                </a:solidFill>
              </a:rPr>
              <a:pPr/>
              <a:t>72</a:t>
            </a:fld>
            <a:endParaRPr lang="es-ES" dirty="0">
              <a:solidFill>
                <a:prstClr val="black">
                  <a:tint val="75000"/>
                </a:prstClr>
              </a:solidFill>
            </a:endParaRPr>
          </a:p>
        </p:txBody>
      </p:sp>
      <p:sp>
        <p:nvSpPr>
          <p:cNvPr id="45" name="Rectangle 41"/>
          <p:cNvSpPr>
            <a:spLocks noChangeArrowheads="1"/>
          </p:cNvSpPr>
          <p:nvPr/>
        </p:nvSpPr>
        <p:spPr bwMode="auto">
          <a:xfrm>
            <a:off x="275237" y="992597"/>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solidFill>
                <a:prstClr val="black"/>
              </a:solidFill>
            </a:endParaRPr>
          </a:p>
        </p:txBody>
      </p:sp>
      <p:sp>
        <p:nvSpPr>
          <p:cNvPr id="49" name="Rectangle 43"/>
          <p:cNvSpPr>
            <a:spLocks noChangeArrowheads="1"/>
          </p:cNvSpPr>
          <p:nvPr/>
        </p:nvSpPr>
        <p:spPr bwMode="auto">
          <a:xfrm>
            <a:off x="1496291" y="4983157"/>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solidFill>
                <a:prstClr val="black"/>
              </a:solidFill>
            </a:endParaRPr>
          </a:p>
        </p:txBody>
      </p:sp>
      <p:sp>
        <p:nvSpPr>
          <p:cNvPr id="51" name="Rectangle 45"/>
          <p:cNvSpPr>
            <a:spLocks noChangeArrowheads="1"/>
          </p:cNvSpPr>
          <p:nvPr/>
        </p:nvSpPr>
        <p:spPr bwMode="auto">
          <a:xfrm>
            <a:off x="1870364" y="5196425"/>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solidFill>
                <a:prstClr val="black"/>
              </a:solidFill>
            </a:endParaRPr>
          </a:p>
        </p:txBody>
      </p:sp>
      <p:sp>
        <p:nvSpPr>
          <p:cNvPr id="53" name="Rectangle 47"/>
          <p:cNvSpPr>
            <a:spLocks noChangeArrowheads="1"/>
          </p:cNvSpPr>
          <p:nvPr/>
        </p:nvSpPr>
        <p:spPr bwMode="auto">
          <a:xfrm>
            <a:off x="1708439" y="5419116"/>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solidFill>
                <a:prstClr val="black"/>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4753" y="236272"/>
            <a:ext cx="8187222" cy="986765"/>
          </a:xfrm>
          <a:prstGeom prst="rect">
            <a:avLst/>
          </a:prstGeom>
        </p:spPr>
      </p:pic>
    </p:spTree>
    <p:extLst>
      <p:ext uri="{BB962C8B-B14F-4D97-AF65-F5344CB8AC3E}">
        <p14:creationId xmlns:p14="http://schemas.microsoft.com/office/powerpoint/2010/main" xmlns="" val="42456239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87" y="1463153"/>
            <a:ext cx="6739989" cy="745629"/>
          </a:xfrm>
        </p:spPr>
        <p:txBody>
          <a:bodyPr>
            <a:noAutofit/>
          </a:bodyPr>
          <a:lstStyle/>
          <a:p>
            <a:r>
              <a:rPr lang="en-US" sz="4000" dirty="0" err="1">
                <a:solidFill>
                  <a:srgbClr val="009DD1"/>
                </a:solidFill>
                <a:latin typeface="Gotham Condensed Medium"/>
                <a:cs typeface="Gotham Condensed Medium"/>
              </a:rPr>
              <a:t>Niveles</a:t>
            </a:r>
            <a:r>
              <a:rPr lang="en-US" sz="4000" dirty="0">
                <a:solidFill>
                  <a:srgbClr val="009DD1"/>
                </a:solidFill>
                <a:latin typeface="Gotham Condensed Medium"/>
                <a:cs typeface="Gotham Condensed Medium"/>
              </a:rPr>
              <a:t> de </a:t>
            </a:r>
            <a:r>
              <a:rPr lang="en-US" sz="4000" dirty="0" err="1">
                <a:solidFill>
                  <a:srgbClr val="009DD1"/>
                </a:solidFill>
                <a:latin typeface="Gotham Condensed Medium"/>
                <a:cs typeface="Gotham Condensed Medium"/>
              </a:rPr>
              <a:t>desempeño</a:t>
            </a:r>
            <a:r>
              <a:rPr lang="en-US" sz="4000" dirty="0">
                <a:solidFill>
                  <a:srgbClr val="009DD1"/>
                </a:solidFill>
                <a:latin typeface="Gotham Condensed Medium"/>
                <a:cs typeface="Gotham Condensed Medium"/>
              </a:rPr>
              <a:t>: </a:t>
            </a:r>
            <a:r>
              <a:rPr lang="en-US" sz="4000" dirty="0" err="1">
                <a:solidFill>
                  <a:srgbClr val="009DD1"/>
                </a:solidFill>
                <a:latin typeface="Gotham Condensed Medium"/>
                <a:cs typeface="Gotham Condensed Medium"/>
              </a:rPr>
              <a:t>Por</a:t>
            </a:r>
            <a:r>
              <a:rPr lang="en-US" sz="4000" dirty="0">
                <a:solidFill>
                  <a:srgbClr val="009DD1"/>
                </a:solidFill>
                <a:latin typeface="Gotham Condensed Medium"/>
                <a:cs typeface="Gotham Condensed Medium"/>
              </a:rPr>
              <a:t> </a:t>
            </a:r>
            <a:r>
              <a:rPr lang="en-US" sz="4000" dirty="0" err="1">
                <a:solidFill>
                  <a:srgbClr val="009DD1"/>
                </a:solidFill>
                <a:latin typeface="Gotham Condensed Medium"/>
                <a:cs typeface="Gotham Condensed Medium"/>
              </a:rPr>
              <a:t>Debajo</a:t>
            </a:r>
            <a:r>
              <a:rPr lang="en-US" sz="4000" dirty="0">
                <a:solidFill>
                  <a:srgbClr val="009DD1"/>
                </a:solidFill>
                <a:latin typeface="Gotham Condensed Medium"/>
                <a:cs typeface="Gotham Condensed Medium"/>
              </a:rPr>
              <a:t> del </a:t>
            </a:r>
            <a:r>
              <a:rPr lang="en-US" sz="4000" dirty="0" err="1">
                <a:solidFill>
                  <a:srgbClr val="009DD1"/>
                </a:solidFill>
                <a:latin typeface="Gotham Condensed Medium"/>
                <a:cs typeface="Gotham Condensed Medium"/>
              </a:rPr>
              <a:t>Nivel</a:t>
            </a:r>
            <a:r>
              <a:rPr lang="en-US" sz="4000" dirty="0">
                <a:solidFill>
                  <a:srgbClr val="009DD1"/>
                </a:solidFill>
                <a:latin typeface="Gotham Condensed Medium"/>
                <a:cs typeface="Gotham Condensed Medium"/>
              </a:rPr>
              <a:t> B</a:t>
            </a:r>
            <a:r>
              <a:rPr lang="es-ES" sz="4000" dirty="0" err="1">
                <a:solidFill>
                  <a:srgbClr val="009DD1"/>
                </a:solidFill>
                <a:latin typeface="Gotham Condensed Medium"/>
                <a:cs typeface="Gotham Condensed Medium"/>
              </a:rPr>
              <a:t>ásico</a:t>
            </a:r>
            <a:r>
              <a:rPr lang="es-ES" sz="4000" dirty="0">
                <a:solidFill>
                  <a:srgbClr val="009DD1"/>
                </a:solidFill>
                <a:latin typeface="Gotham Condensed Medium"/>
                <a:cs typeface="Gotham Condensed Medium"/>
              </a:rPr>
              <a:t>, Básico, Satisfactorio y Avanzado.</a:t>
            </a:r>
            <a:endParaRPr lang="en-US" sz="4000" dirty="0"/>
          </a:p>
        </p:txBody>
      </p:sp>
      <p:sp>
        <p:nvSpPr>
          <p:cNvPr id="3" name="Content Placeholder 2"/>
          <p:cNvSpPr>
            <a:spLocks noGrp="1"/>
          </p:cNvSpPr>
          <p:nvPr>
            <p:ph idx="1"/>
          </p:nvPr>
        </p:nvSpPr>
        <p:spPr>
          <a:xfrm>
            <a:off x="1013702" y="2417085"/>
            <a:ext cx="6895962" cy="1631192"/>
          </a:xfrm>
        </p:spPr>
        <p:txBody>
          <a:bodyPr>
            <a:noAutofit/>
          </a:bodyPr>
          <a:lstStyle/>
          <a:p>
            <a:pPr marL="0" indent="0" algn="just">
              <a:lnSpc>
                <a:spcPct val="130000"/>
              </a:lnSpc>
              <a:buNone/>
            </a:pPr>
            <a:r>
              <a:rPr lang="es-AR" sz="1100" dirty="0">
                <a:latin typeface="Roboto Slab Light"/>
                <a:cs typeface="Roboto Slab Light"/>
              </a:rPr>
              <a:t>El conjunto de alumnos que obtuvieron en la prueba resultado por debajo de Satisfactorio es conveniente separarlos en dos categorías: </a:t>
            </a:r>
            <a:endParaRPr lang="es-AR" sz="1100" dirty="0" smtClean="0">
              <a:latin typeface="Roboto Slab Light"/>
              <a:cs typeface="Roboto Slab Light"/>
            </a:endParaRPr>
          </a:p>
          <a:p>
            <a:pPr algn="just">
              <a:lnSpc>
                <a:spcPct val="130000"/>
              </a:lnSpc>
            </a:pPr>
            <a:r>
              <a:rPr lang="es-AR" sz="1100" dirty="0" smtClean="0">
                <a:latin typeface="Roboto Slab Light"/>
                <a:cs typeface="Roboto Slab Light"/>
              </a:rPr>
              <a:t>Aquellos </a:t>
            </a:r>
            <a:r>
              <a:rPr lang="es-AR" sz="1100" dirty="0">
                <a:latin typeface="Roboto Slab Light"/>
                <a:cs typeface="Roboto Slab Light"/>
              </a:rPr>
              <a:t>con un puntaje cercano a Satisfactorio y aquellos cuya puntuación está alejada de este nivel. </a:t>
            </a:r>
            <a:endParaRPr lang="es-AR" sz="1100" dirty="0" smtClean="0">
              <a:latin typeface="Roboto Slab Light"/>
              <a:cs typeface="Roboto Slab Light"/>
            </a:endParaRPr>
          </a:p>
          <a:p>
            <a:pPr algn="just">
              <a:lnSpc>
                <a:spcPct val="130000"/>
              </a:lnSpc>
            </a:pPr>
            <a:r>
              <a:rPr lang="en-US" sz="1100" dirty="0" smtClean="0">
                <a:latin typeface="Roboto Slab Light"/>
                <a:cs typeface="Roboto Slab Light"/>
              </a:rPr>
              <a:t>Si  </a:t>
            </a:r>
            <a:r>
              <a:rPr lang="el-GR" sz="1100" dirty="0">
                <a:latin typeface="Roboto Slab Light"/>
                <a:cs typeface="Roboto Slab Light"/>
              </a:rPr>
              <a:t>θ</a:t>
            </a:r>
            <a:r>
              <a:rPr lang="es-AR" sz="1100" dirty="0">
                <a:latin typeface="Roboto Slab Light"/>
                <a:cs typeface="Roboto Slab Light"/>
              </a:rPr>
              <a:t>1</a:t>
            </a:r>
            <a:r>
              <a:rPr lang="en-US" sz="1100" dirty="0">
                <a:latin typeface="Roboto Slab Light"/>
                <a:cs typeface="Roboto Slab Light"/>
              </a:rPr>
              <a:t> </a:t>
            </a:r>
            <a:r>
              <a:rPr lang="en-US" altLang="en-US" sz="1100" dirty="0" err="1">
                <a:latin typeface="Roboto Slab Light"/>
                <a:cs typeface="Roboto Slab Light"/>
              </a:rPr>
              <a:t>es</a:t>
            </a:r>
            <a:r>
              <a:rPr lang="en-US" altLang="en-US" sz="1100" dirty="0">
                <a:latin typeface="Roboto Slab Light"/>
                <a:cs typeface="Roboto Slab Light"/>
              </a:rPr>
              <a:t> el </a:t>
            </a:r>
            <a:r>
              <a:rPr lang="en-US" altLang="en-US" sz="1100" dirty="0" err="1">
                <a:latin typeface="Roboto Slab Light"/>
                <a:cs typeface="Roboto Slab Light"/>
              </a:rPr>
              <a:t>punto</a:t>
            </a:r>
            <a:r>
              <a:rPr lang="en-US" altLang="en-US" sz="1100" dirty="0">
                <a:latin typeface="Roboto Slab Light"/>
                <a:cs typeface="Roboto Slab Light"/>
              </a:rPr>
              <a:t> de </a:t>
            </a:r>
            <a:r>
              <a:rPr lang="en-US" altLang="en-US" sz="1100" dirty="0" err="1">
                <a:latin typeface="Roboto Slab Light"/>
                <a:cs typeface="Roboto Slab Light"/>
              </a:rPr>
              <a:t>corte</a:t>
            </a:r>
            <a:r>
              <a:rPr lang="en-US" altLang="en-US" sz="1100" dirty="0">
                <a:latin typeface="Roboto Slab Light"/>
                <a:cs typeface="Roboto Slab Light"/>
              </a:rPr>
              <a:t> que </a:t>
            </a:r>
            <a:r>
              <a:rPr lang="en-US" altLang="en-US" sz="1100" dirty="0" err="1">
                <a:latin typeface="Roboto Slab Light"/>
                <a:cs typeface="Roboto Slab Light"/>
              </a:rPr>
              <a:t>marca</a:t>
            </a:r>
            <a:r>
              <a:rPr lang="en-US" altLang="en-US" sz="1100" dirty="0">
                <a:latin typeface="Roboto Slab Light"/>
                <a:cs typeface="Roboto Slab Light"/>
              </a:rPr>
              <a:t> el </a:t>
            </a:r>
            <a:r>
              <a:rPr lang="en-US" altLang="en-US" sz="1100" dirty="0" err="1">
                <a:latin typeface="Roboto Slab Light"/>
                <a:cs typeface="Roboto Slab Light"/>
              </a:rPr>
              <a:t>inicio</a:t>
            </a:r>
            <a:r>
              <a:rPr lang="en-US" altLang="en-US" sz="1100" dirty="0">
                <a:latin typeface="Roboto Slab Light"/>
                <a:cs typeface="Roboto Slab Light"/>
              </a:rPr>
              <a:t> de los </a:t>
            </a:r>
            <a:r>
              <a:rPr lang="en-US" altLang="en-US" sz="1100" dirty="0" err="1">
                <a:latin typeface="Roboto Slab Light"/>
                <a:cs typeface="Roboto Slab Light"/>
              </a:rPr>
              <a:t>puntajes</a:t>
            </a:r>
            <a:r>
              <a:rPr lang="en-US" altLang="en-US" sz="1100" dirty="0">
                <a:latin typeface="Roboto Slab Light"/>
                <a:cs typeface="Roboto Slab Light"/>
              </a:rPr>
              <a:t> </a:t>
            </a:r>
            <a:r>
              <a:rPr lang="en-US" altLang="en-US" sz="1100" dirty="0" err="1">
                <a:latin typeface="Roboto Slab Light"/>
                <a:cs typeface="Roboto Slab Light"/>
              </a:rPr>
              <a:t>correspondientes</a:t>
            </a:r>
            <a:r>
              <a:rPr lang="en-US" altLang="en-US" sz="1100" dirty="0">
                <a:latin typeface="Roboto Slab Light"/>
                <a:cs typeface="Roboto Slab Light"/>
              </a:rPr>
              <a:t> al </a:t>
            </a:r>
            <a:r>
              <a:rPr lang="en-US" altLang="en-US" sz="1100" dirty="0" err="1">
                <a:latin typeface="Roboto Slab Light"/>
                <a:cs typeface="Roboto Slab Light"/>
              </a:rPr>
              <a:t>nivel</a:t>
            </a:r>
            <a:r>
              <a:rPr lang="en-US" altLang="en-US" sz="1100" dirty="0">
                <a:latin typeface="Roboto Slab Light"/>
                <a:cs typeface="Roboto Slab Light"/>
              </a:rPr>
              <a:t> </a:t>
            </a:r>
            <a:r>
              <a:rPr lang="en-US" altLang="en-US" sz="1100" dirty="0" err="1">
                <a:latin typeface="Roboto Slab Light"/>
                <a:cs typeface="Roboto Slab Light"/>
              </a:rPr>
              <a:t>Satisfactorio</a:t>
            </a:r>
            <a:r>
              <a:rPr lang="en-US" altLang="en-US" sz="1100" dirty="0">
                <a:latin typeface="Roboto Slab Light"/>
                <a:cs typeface="Roboto Slab Light"/>
              </a:rPr>
              <a:t> y </a:t>
            </a:r>
            <a:r>
              <a:rPr lang="el-GR" sz="1100" dirty="0">
                <a:latin typeface="Roboto Slab Light"/>
                <a:cs typeface="Roboto Slab Light"/>
              </a:rPr>
              <a:t>θ</a:t>
            </a:r>
            <a:r>
              <a:rPr lang="es-AR" sz="1100" dirty="0">
                <a:latin typeface="Roboto Slab Light"/>
                <a:cs typeface="Roboto Slab Light"/>
              </a:rPr>
              <a:t>2</a:t>
            </a:r>
            <a:r>
              <a:rPr lang="en-US" altLang="en-US" sz="1100" dirty="0">
                <a:latin typeface="Roboto Slab Light"/>
                <a:cs typeface="Roboto Slab Light"/>
              </a:rPr>
              <a:t> </a:t>
            </a:r>
            <a:r>
              <a:rPr lang="es-AR" sz="1100" dirty="0">
                <a:latin typeface="Roboto Slab Light"/>
                <a:cs typeface="Roboto Slab Light"/>
              </a:rPr>
              <a:t>es el punto de corte que marca el inicio de los puntajes correspondientes al nivel Avanzado entonces las categorías con los niveles de desempeño quedan definidas así:</a:t>
            </a:r>
            <a:endParaRPr lang="en-US" altLang="en-US" sz="1100" dirty="0">
              <a:latin typeface="Roboto Slab Light"/>
              <a:cs typeface="Roboto Slab Light"/>
            </a:endParaRPr>
          </a:p>
        </p:txBody>
      </p:sp>
      <p:sp>
        <p:nvSpPr>
          <p:cNvPr id="45" name="Rectangle 41"/>
          <p:cNvSpPr>
            <a:spLocks noChangeArrowheads="1"/>
          </p:cNvSpPr>
          <p:nvPr/>
        </p:nvSpPr>
        <p:spPr bwMode="auto">
          <a:xfrm>
            <a:off x="1349428" y="1601664"/>
            <a:ext cx="103939" cy="207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a:solidFill>
                <a:prstClr val="black"/>
              </a:solidFill>
            </a:endParaRPr>
          </a:p>
        </p:txBody>
      </p:sp>
      <p:sp>
        <p:nvSpPr>
          <p:cNvPr id="48" name="TextBox 47"/>
          <p:cNvSpPr txBox="1"/>
          <p:nvPr/>
        </p:nvSpPr>
        <p:spPr>
          <a:xfrm>
            <a:off x="2308852" y="4431068"/>
            <a:ext cx="4480469" cy="1004121"/>
          </a:xfrm>
          <a:prstGeom prst="rect">
            <a:avLst/>
          </a:prstGeom>
          <a:noFill/>
        </p:spPr>
        <p:txBody>
          <a:bodyPr wrap="square" rtlCol="0">
            <a:spAutoFit/>
          </a:bodyPr>
          <a:lstStyle/>
          <a:p>
            <a:r>
              <a:rPr lang="en-US" sz="1200" dirty="0" err="1">
                <a:solidFill>
                  <a:prstClr val="black"/>
                </a:solidFill>
                <a:latin typeface="Roboto Slab Light"/>
                <a:cs typeface="Roboto Slab Light"/>
              </a:rPr>
              <a:t>Por</a:t>
            </a:r>
            <a:r>
              <a:rPr lang="en-US" sz="1200" dirty="0">
                <a:solidFill>
                  <a:prstClr val="black"/>
                </a:solidFill>
                <a:latin typeface="Roboto Slab Light"/>
                <a:cs typeface="Roboto Slab Light"/>
              </a:rPr>
              <a:t> </a:t>
            </a:r>
            <a:r>
              <a:rPr lang="en-US" sz="1200" dirty="0" err="1">
                <a:solidFill>
                  <a:prstClr val="black"/>
                </a:solidFill>
                <a:latin typeface="Roboto Slab Light"/>
                <a:cs typeface="Roboto Slab Light"/>
              </a:rPr>
              <a:t>debajo</a:t>
            </a:r>
            <a:r>
              <a:rPr lang="en-US" sz="1200" dirty="0">
                <a:solidFill>
                  <a:prstClr val="black"/>
                </a:solidFill>
                <a:latin typeface="Roboto Slab Light"/>
                <a:cs typeface="Roboto Slab Light"/>
              </a:rPr>
              <a:t> del </a:t>
            </a:r>
            <a:r>
              <a:rPr lang="en-US" sz="1200" dirty="0" err="1">
                <a:solidFill>
                  <a:prstClr val="black"/>
                </a:solidFill>
                <a:latin typeface="Roboto Slab Light"/>
                <a:cs typeface="Roboto Slab Light"/>
              </a:rPr>
              <a:t>Nivel</a:t>
            </a:r>
            <a:r>
              <a:rPr lang="en-US" sz="1200" dirty="0">
                <a:solidFill>
                  <a:prstClr val="black"/>
                </a:solidFill>
                <a:latin typeface="Roboto Slab Light"/>
                <a:cs typeface="Roboto Slab Light"/>
              </a:rPr>
              <a:t> B</a:t>
            </a:r>
            <a:r>
              <a:rPr lang="es-ES" sz="1200" dirty="0" err="1">
                <a:solidFill>
                  <a:prstClr val="black"/>
                </a:solidFill>
                <a:latin typeface="Roboto Slab Light"/>
                <a:cs typeface="Roboto Slab Light"/>
              </a:rPr>
              <a:t>ásico</a:t>
            </a:r>
            <a:r>
              <a:rPr lang="es-ES" sz="1200" dirty="0">
                <a:solidFill>
                  <a:prstClr val="black"/>
                </a:solidFill>
                <a:latin typeface="Roboto Slab Light"/>
                <a:cs typeface="Roboto Slab Light"/>
              </a:rPr>
              <a:t>: 	</a:t>
            </a:r>
            <a:r>
              <a:rPr lang="el-GR" sz="1200" dirty="0">
                <a:solidFill>
                  <a:prstClr val="black"/>
                </a:solidFill>
                <a:latin typeface="Times New Roman" panose="02020603050405020304" pitchFamily="18" charset="0"/>
                <a:cs typeface="Times New Roman" panose="02020603050405020304" pitchFamily="18" charset="0"/>
              </a:rPr>
              <a:t>θ</a:t>
            </a:r>
            <a:r>
              <a:rPr lang="es-AR" sz="1200" dirty="0">
                <a:solidFill>
                  <a:prstClr val="black"/>
                </a:solidFill>
                <a:latin typeface="Times New Roman" panose="02020603050405020304" pitchFamily="18" charset="0"/>
                <a:cs typeface="Times New Roman" panose="02020603050405020304" pitchFamily="18" charset="0"/>
              </a:rPr>
              <a:t> </a:t>
            </a:r>
            <a:r>
              <a:rPr lang="el-GR" sz="1200" dirty="0">
                <a:solidFill>
                  <a:prstClr val="black"/>
                </a:solidFill>
                <a:latin typeface="Times New Roman" panose="02020603050405020304" pitchFamily="18" charset="0"/>
                <a:cs typeface="Times New Roman" panose="02020603050405020304" pitchFamily="18" charset="0"/>
              </a:rPr>
              <a:t>≤</a:t>
            </a:r>
            <a:r>
              <a:rPr lang="es-AR" sz="1200" dirty="0">
                <a:solidFill>
                  <a:prstClr val="black"/>
                </a:solidFill>
                <a:latin typeface="Times New Roman" panose="02020603050405020304" pitchFamily="18" charset="0"/>
                <a:cs typeface="Times New Roman" panose="02020603050405020304" pitchFamily="18" charset="0"/>
              </a:rPr>
              <a:t> 0.75*</a:t>
            </a:r>
            <a:r>
              <a:rPr lang="es-ES" sz="1200" dirty="0">
                <a:solidFill>
                  <a:prstClr val="black"/>
                </a:solidFill>
                <a:latin typeface="Roboto Slab Light"/>
                <a:cs typeface="Roboto Slab Light"/>
              </a:rPr>
              <a:t> </a:t>
            </a:r>
            <a:r>
              <a:rPr lang="el-GR" sz="1200" dirty="0">
                <a:solidFill>
                  <a:prstClr val="black"/>
                </a:solidFill>
                <a:latin typeface="Times New Roman" panose="02020603050405020304" pitchFamily="18" charset="0"/>
                <a:cs typeface="Times New Roman" panose="02020603050405020304" pitchFamily="18" charset="0"/>
              </a:rPr>
              <a:t>θ</a:t>
            </a:r>
            <a:r>
              <a:rPr lang="es-AR" sz="1200" baseline="-25000" dirty="0">
                <a:solidFill>
                  <a:prstClr val="black"/>
                </a:solidFill>
                <a:latin typeface="Times New Roman" panose="02020603050405020304" pitchFamily="18" charset="0"/>
                <a:cs typeface="Times New Roman" panose="02020603050405020304" pitchFamily="18" charset="0"/>
              </a:rPr>
              <a:t>1</a:t>
            </a:r>
            <a:endParaRPr lang="es-ES" sz="1200" baseline="-25000" dirty="0">
              <a:solidFill>
                <a:prstClr val="black"/>
              </a:solidFill>
              <a:latin typeface="Roboto Slab Light"/>
              <a:cs typeface="Roboto Slab Light"/>
            </a:endParaRPr>
          </a:p>
          <a:p>
            <a:r>
              <a:rPr lang="es-ES" sz="1200" dirty="0">
                <a:solidFill>
                  <a:prstClr val="black"/>
                </a:solidFill>
                <a:latin typeface="Roboto Slab Light"/>
                <a:cs typeface="Roboto Slab Light"/>
              </a:rPr>
              <a:t>Básico: 			</a:t>
            </a:r>
            <a:r>
              <a:rPr lang="es-AR" sz="1200" dirty="0">
                <a:solidFill>
                  <a:prstClr val="black"/>
                </a:solidFill>
                <a:latin typeface="Times New Roman" panose="02020603050405020304" pitchFamily="18" charset="0"/>
                <a:cs typeface="Times New Roman" panose="02020603050405020304" pitchFamily="18" charset="0"/>
              </a:rPr>
              <a:t>0.75*</a:t>
            </a:r>
            <a:r>
              <a:rPr lang="es-ES" sz="1200" dirty="0">
                <a:solidFill>
                  <a:prstClr val="black"/>
                </a:solidFill>
                <a:latin typeface="Roboto Slab Light"/>
                <a:cs typeface="Roboto Slab Light"/>
              </a:rPr>
              <a:t> </a:t>
            </a:r>
            <a:r>
              <a:rPr lang="el-GR" sz="1200" dirty="0">
                <a:solidFill>
                  <a:prstClr val="black"/>
                </a:solidFill>
                <a:latin typeface="Times New Roman" panose="02020603050405020304" pitchFamily="18" charset="0"/>
                <a:cs typeface="Times New Roman" panose="02020603050405020304" pitchFamily="18" charset="0"/>
              </a:rPr>
              <a:t>θ</a:t>
            </a:r>
            <a:r>
              <a:rPr lang="es-AR" sz="1200" baseline="-25000" dirty="0">
                <a:solidFill>
                  <a:prstClr val="black"/>
                </a:solidFill>
                <a:latin typeface="Times New Roman" panose="02020603050405020304" pitchFamily="18" charset="0"/>
                <a:cs typeface="Times New Roman" panose="02020603050405020304" pitchFamily="18" charset="0"/>
              </a:rPr>
              <a:t>1</a:t>
            </a:r>
            <a:r>
              <a:rPr lang="es-AR" sz="1200" dirty="0">
                <a:solidFill>
                  <a:prstClr val="black"/>
                </a:solidFill>
                <a:latin typeface="Times New Roman" panose="02020603050405020304" pitchFamily="18" charset="0"/>
                <a:cs typeface="Times New Roman" panose="02020603050405020304" pitchFamily="18" charset="0"/>
              </a:rPr>
              <a:t> &lt; </a:t>
            </a:r>
            <a:r>
              <a:rPr lang="el-GR" sz="1200" dirty="0">
                <a:solidFill>
                  <a:prstClr val="black"/>
                </a:solidFill>
                <a:latin typeface="Times New Roman" panose="02020603050405020304" pitchFamily="18" charset="0"/>
                <a:cs typeface="Times New Roman" panose="02020603050405020304" pitchFamily="18" charset="0"/>
              </a:rPr>
              <a:t>θ</a:t>
            </a:r>
            <a:r>
              <a:rPr lang="es-AR" sz="1200" dirty="0">
                <a:solidFill>
                  <a:prstClr val="black"/>
                </a:solidFill>
                <a:latin typeface="Times New Roman" panose="02020603050405020304" pitchFamily="18" charset="0"/>
                <a:cs typeface="Times New Roman" panose="02020603050405020304" pitchFamily="18" charset="0"/>
              </a:rPr>
              <a:t> </a:t>
            </a:r>
            <a:r>
              <a:rPr lang="el-GR" sz="1200" dirty="0">
                <a:solidFill>
                  <a:prstClr val="black"/>
                </a:solidFill>
                <a:latin typeface="Times New Roman" panose="02020603050405020304" pitchFamily="18" charset="0"/>
                <a:cs typeface="Times New Roman" panose="02020603050405020304" pitchFamily="18" charset="0"/>
              </a:rPr>
              <a:t>≤</a:t>
            </a:r>
            <a:r>
              <a:rPr lang="es-AR" sz="1200" dirty="0">
                <a:solidFill>
                  <a:prstClr val="black"/>
                </a:solidFill>
                <a:latin typeface="Times New Roman" panose="02020603050405020304" pitchFamily="18" charset="0"/>
                <a:cs typeface="Times New Roman" panose="02020603050405020304" pitchFamily="18" charset="0"/>
              </a:rPr>
              <a:t> </a:t>
            </a:r>
            <a:r>
              <a:rPr lang="el-GR" sz="1200" dirty="0">
                <a:solidFill>
                  <a:prstClr val="black"/>
                </a:solidFill>
                <a:latin typeface="Times New Roman" panose="02020603050405020304" pitchFamily="18" charset="0"/>
                <a:cs typeface="Times New Roman" panose="02020603050405020304" pitchFamily="18" charset="0"/>
              </a:rPr>
              <a:t>θ</a:t>
            </a:r>
            <a:r>
              <a:rPr lang="es-AR" sz="1200" baseline="-25000" dirty="0">
                <a:solidFill>
                  <a:prstClr val="black"/>
                </a:solidFill>
                <a:latin typeface="Times New Roman" panose="02020603050405020304" pitchFamily="18" charset="0"/>
                <a:cs typeface="Times New Roman" panose="02020603050405020304" pitchFamily="18" charset="0"/>
              </a:rPr>
              <a:t>1</a:t>
            </a:r>
            <a:r>
              <a:rPr lang="es-AR" sz="1200" dirty="0">
                <a:solidFill>
                  <a:prstClr val="black"/>
                </a:solidFill>
                <a:latin typeface="Times New Roman" panose="02020603050405020304" pitchFamily="18" charset="0"/>
                <a:cs typeface="Times New Roman" panose="02020603050405020304" pitchFamily="18" charset="0"/>
              </a:rPr>
              <a:t> </a:t>
            </a:r>
            <a:endParaRPr lang="es-ES" sz="1200" dirty="0">
              <a:solidFill>
                <a:prstClr val="black"/>
              </a:solidFill>
              <a:latin typeface="Roboto Slab Light"/>
              <a:cs typeface="Roboto Slab Light"/>
            </a:endParaRPr>
          </a:p>
          <a:p>
            <a:r>
              <a:rPr lang="es-ES" sz="1200" dirty="0">
                <a:solidFill>
                  <a:prstClr val="black"/>
                </a:solidFill>
                <a:latin typeface="Roboto Slab Light"/>
                <a:cs typeface="Roboto Slab Light"/>
              </a:rPr>
              <a:t>Satisfactorio: 		</a:t>
            </a:r>
            <a:r>
              <a:rPr lang="el-GR" sz="1200" dirty="0">
                <a:solidFill>
                  <a:prstClr val="black"/>
                </a:solidFill>
                <a:latin typeface="Times New Roman" panose="02020603050405020304" pitchFamily="18" charset="0"/>
                <a:cs typeface="Times New Roman" panose="02020603050405020304" pitchFamily="18" charset="0"/>
              </a:rPr>
              <a:t>θ</a:t>
            </a:r>
            <a:r>
              <a:rPr lang="es-AR" sz="1200" baseline="-25000" dirty="0">
                <a:solidFill>
                  <a:prstClr val="black"/>
                </a:solidFill>
                <a:latin typeface="Times New Roman" panose="02020603050405020304" pitchFamily="18" charset="0"/>
                <a:cs typeface="Times New Roman" panose="02020603050405020304" pitchFamily="18" charset="0"/>
              </a:rPr>
              <a:t>1</a:t>
            </a:r>
            <a:r>
              <a:rPr lang="es-AR" sz="1200" dirty="0">
                <a:solidFill>
                  <a:prstClr val="black"/>
                </a:solidFill>
                <a:latin typeface="Times New Roman" panose="02020603050405020304" pitchFamily="18" charset="0"/>
                <a:cs typeface="Times New Roman" panose="02020603050405020304" pitchFamily="18" charset="0"/>
              </a:rPr>
              <a:t> &lt; </a:t>
            </a:r>
            <a:r>
              <a:rPr lang="el-GR" sz="1200" dirty="0">
                <a:solidFill>
                  <a:prstClr val="black"/>
                </a:solidFill>
                <a:latin typeface="Times New Roman" panose="02020603050405020304" pitchFamily="18" charset="0"/>
                <a:cs typeface="Times New Roman" panose="02020603050405020304" pitchFamily="18" charset="0"/>
              </a:rPr>
              <a:t>θ</a:t>
            </a:r>
            <a:r>
              <a:rPr lang="es-AR" sz="1200" dirty="0">
                <a:solidFill>
                  <a:prstClr val="black"/>
                </a:solidFill>
                <a:latin typeface="Times New Roman" panose="02020603050405020304" pitchFamily="18" charset="0"/>
                <a:cs typeface="Times New Roman" panose="02020603050405020304" pitchFamily="18" charset="0"/>
              </a:rPr>
              <a:t> </a:t>
            </a:r>
            <a:r>
              <a:rPr lang="el-GR" sz="1200" dirty="0">
                <a:solidFill>
                  <a:prstClr val="black"/>
                </a:solidFill>
                <a:latin typeface="Times New Roman" panose="02020603050405020304" pitchFamily="18" charset="0"/>
                <a:cs typeface="Times New Roman" panose="02020603050405020304" pitchFamily="18" charset="0"/>
              </a:rPr>
              <a:t>≤</a:t>
            </a:r>
            <a:r>
              <a:rPr lang="es-AR" sz="1200" dirty="0">
                <a:solidFill>
                  <a:prstClr val="black"/>
                </a:solidFill>
                <a:latin typeface="Times New Roman" panose="02020603050405020304" pitchFamily="18" charset="0"/>
                <a:cs typeface="Times New Roman" panose="02020603050405020304" pitchFamily="18" charset="0"/>
              </a:rPr>
              <a:t> </a:t>
            </a:r>
            <a:r>
              <a:rPr lang="el-GR" sz="1200" dirty="0">
                <a:solidFill>
                  <a:prstClr val="black"/>
                </a:solidFill>
                <a:latin typeface="Times New Roman" panose="02020603050405020304" pitchFamily="18" charset="0"/>
                <a:cs typeface="Times New Roman" panose="02020603050405020304" pitchFamily="18" charset="0"/>
              </a:rPr>
              <a:t>θ</a:t>
            </a:r>
            <a:r>
              <a:rPr lang="es-AR" sz="1200" baseline="-25000" dirty="0">
                <a:solidFill>
                  <a:prstClr val="black"/>
                </a:solidFill>
                <a:latin typeface="Times New Roman" panose="02020603050405020304" pitchFamily="18" charset="0"/>
                <a:cs typeface="Times New Roman" panose="02020603050405020304" pitchFamily="18" charset="0"/>
              </a:rPr>
              <a:t>2</a:t>
            </a:r>
            <a:r>
              <a:rPr lang="es-AR" sz="1200" dirty="0">
                <a:solidFill>
                  <a:prstClr val="black"/>
                </a:solidFill>
                <a:latin typeface="Times New Roman" panose="02020603050405020304" pitchFamily="18" charset="0"/>
                <a:cs typeface="Times New Roman" panose="02020603050405020304" pitchFamily="18" charset="0"/>
              </a:rPr>
              <a:t> </a:t>
            </a:r>
            <a:endParaRPr lang="es-ES" sz="1200" dirty="0">
              <a:solidFill>
                <a:prstClr val="black"/>
              </a:solidFill>
              <a:latin typeface="Roboto Slab Light"/>
              <a:cs typeface="Roboto Slab Light"/>
            </a:endParaRPr>
          </a:p>
          <a:p>
            <a:r>
              <a:rPr lang="es-ES" sz="1200" dirty="0">
                <a:solidFill>
                  <a:prstClr val="black"/>
                </a:solidFill>
                <a:latin typeface="Roboto Slab Light"/>
                <a:cs typeface="Roboto Slab Light"/>
              </a:rPr>
              <a:t>Avanzado: 		</a:t>
            </a:r>
            <a:r>
              <a:rPr lang="el-GR" sz="1200" dirty="0">
                <a:solidFill>
                  <a:prstClr val="black"/>
                </a:solidFill>
                <a:latin typeface="Times New Roman" panose="02020603050405020304" pitchFamily="18" charset="0"/>
                <a:cs typeface="Times New Roman" panose="02020603050405020304" pitchFamily="18" charset="0"/>
              </a:rPr>
              <a:t>θ</a:t>
            </a:r>
            <a:r>
              <a:rPr lang="es-AR" sz="1200" baseline="-25000" dirty="0">
                <a:solidFill>
                  <a:prstClr val="black"/>
                </a:solidFill>
                <a:latin typeface="Times New Roman" panose="02020603050405020304" pitchFamily="18" charset="0"/>
                <a:cs typeface="Times New Roman" panose="02020603050405020304" pitchFamily="18" charset="0"/>
              </a:rPr>
              <a:t>2</a:t>
            </a:r>
            <a:r>
              <a:rPr lang="es-AR" sz="1200" dirty="0">
                <a:solidFill>
                  <a:prstClr val="black"/>
                </a:solidFill>
                <a:latin typeface="Times New Roman" panose="02020603050405020304" pitchFamily="18" charset="0"/>
                <a:cs typeface="Times New Roman" panose="02020603050405020304" pitchFamily="18" charset="0"/>
              </a:rPr>
              <a:t> &lt; </a:t>
            </a:r>
            <a:r>
              <a:rPr lang="el-GR" sz="1200" dirty="0">
                <a:solidFill>
                  <a:prstClr val="black"/>
                </a:solidFill>
                <a:latin typeface="Times New Roman" panose="02020603050405020304" pitchFamily="18" charset="0"/>
                <a:cs typeface="Times New Roman" panose="02020603050405020304" pitchFamily="18" charset="0"/>
              </a:rPr>
              <a:t>θ</a:t>
            </a:r>
            <a:r>
              <a:rPr lang="es-AR" sz="1200" dirty="0">
                <a:solidFill>
                  <a:prstClr val="black"/>
                </a:solidFill>
                <a:latin typeface="Times New Roman" panose="02020603050405020304" pitchFamily="18" charset="0"/>
                <a:cs typeface="Times New Roman" panose="02020603050405020304" pitchFamily="18" charset="0"/>
              </a:rPr>
              <a:t> </a:t>
            </a:r>
            <a:endParaRPr lang="es-ES" sz="1200" dirty="0">
              <a:solidFill>
                <a:prstClr val="black"/>
              </a:solidFill>
              <a:latin typeface="Roboto Slab Light"/>
              <a:cs typeface="Roboto Slab Light"/>
            </a:endParaRPr>
          </a:p>
          <a:p>
            <a:endParaRPr lang="en-US" sz="1125" dirty="0">
              <a:solidFill>
                <a:prstClr val="black"/>
              </a:solidFill>
              <a:latin typeface="Roboto Slab Light"/>
              <a:cs typeface="Roboto Slab Light"/>
            </a:endParaRPr>
          </a:p>
        </p:txBody>
      </p:sp>
      <p:sp>
        <p:nvSpPr>
          <p:cNvPr id="49" name="Rectangle 43"/>
          <p:cNvSpPr>
            <a:spLocks noChangeArrowheads="1"/>
          </p:cNvSpPr>
          <p:nvPr/>
        </p:nvSpPr>
        <p:spPr bwMode="auto">
          <a:xfrm>
            <a:off x="2265218" y="4594584"/>
            <a:ext cx="103939" cy="207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a:solidFill>
                <a:prstClr val="black"/>
              </a:solidFill>
            </a:endParaRPr>
          </a:p>
        </p:txBody>
      </p:sp>
      <p:sp>
        <p:nvSpPr>
          <p:cNvPr id="51" name="Rectangle 45"/>
          <p:cNvSpPr>
            <a:spLocks noChangeArrowheads="1"/>
          </p:cNvSpPr>
          <p:nvPr/>
        </p:nvSpPr>
        <p:spPr bwMode="auto">
          <a:xfrm>
            <a:off x="2545773" y="4754535"/>
            <a:ext cx="103939" cy="207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a:solidFill>
                <a:prstClr val="black"/>
              </a:solidFill>
            </a:endParaRPr>
          </a:p>
        </p:txBody>
      </p:sp>
      <p:sp>
        <p:nvSpPr>
          <p:cNvPr id="53" name="Rectangle 47"/>
          <p:cNvSpPr>
            <a:spLocks noChangeArrowheads="1"/>
          </p:cNvSpPr>
          <p:nvPr/>
        </p:nvSpPr>
        <p:spPr bwMode="auto">
          <a:xfrm>
            <a:off x="2424329" y="4921553"/>
            <a:ext cx="103939" cy="207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a:solidFill>
                <a:prstClr val="black"/>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4194" y="376535"/>
            <a:ext cx="7659006" cy="923102"/>
          </a:xfrm>
          <a:prstGeom prst="rect">
            <a:avLst/>
          </a:prstGeom>
        </p:spPr>
      </p:pic>
      <p:sp>
        <p:nvSpPr>
          <p:cNvPr id="4" name="Marcador de número de diapositiva 3"/>
          <p:cNvSpPr>
            <a:spLocks noGrp="1"/>
          </p:cNvSpPr>
          <p:nvPr>
            <p:ph type="sldNum" sz="quarter" idx="12"/>
          </p:nvPr>
        </p:nvSpPr>
        <p:spPr/>
        <p:txBody>
          <a:bodyPr/>
          <a:lstStyle/>
          <a:p>
            <a:fld id="{A69369F0-BB74-D946-A12A-35A5CCCC6C14}" type="slidenum">
              <a:rPr lang="es-ES" smtClean="0">
                <a:solidFill>
                  <a:prstClr val="black">
                    <a:tint val="75000"/>
                  </a:prstClr>
                </a:solidFill>
              </a:rPr>
              <a:pPr/>
              <a:t>73</a:t>
            </a:fld>
            <a:endParaRPr lang="es-ES">
              <a:solidFill>
                <a:prstClr val="black">
                  <a:tint val="75000"/>
                </a:prstClr>
              </a:solidFill>
            </a:endParaRPr>
          </a:p>
        </p:txBody>
      </p:sp>
    </p:spTree>
    <p:extLst>
      <p:ext uri="{BB962C8B-B14F-4D97-AF65-F5344CB8AC3E}">
        <p14:creationId xmlns:p14="http://schemas.microsoft.com/office/powerpoint/2010/main" xmlns="" val="20257407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7076" y="2794465"/>
            <a:ext cx="8263862" cy="1325563"/>
          </a:xfrm>
        </p:spPr>
        <p:txBody>
          <a:bodyPr/>
          <a:lstStyle/>
          <a:p>
            <a:pPr algn="ctr"/>
            <a:r>
              <a:rPr lang="es-ES" dirty="0" smtClean="0">
                <a:solidFill>
                  <a:srgbClr val="00B0F0"/>
                </a:solidFill>
                <a:latin typeface="Gotham XNarrow Medium" charset="0"/>
                <a:ea typeface="Gotham XNarrow Medium" charset="0"/>
                <a:cs typeface="Gotham XNarrow Medium" charset="0"/>
              </a:rPr>
              <a:t>DESCRIPTORES DE LOS NIVELES DE DESEMPEÑO</a:t>
            </a:r>
            <a:endParaRPr lang="es-ES" dirty="0">
              <a:solidFill>
                <a:srgbClr val="00B0F0"/>
              </a:solidFill>
              <a:latin typeface="Gotham XNarrow Medium" charset="0"/>
              <a:ea typeface="Gotham XNarrow Medium" charset="0"/>
              <a:cs typeface="Gotham XNarrow Medium" charset="0"/>
            </a:endParaRPr>
          </a:p>
        </p:txBody>
      </p:sp>
      <p:pic>
        <p:nvPicPr>
          <p:cNvPr id="4"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9816"/>
            <a:ext cx="8704479" cy="1033020"/>
          </a:xfrm>
          <a:prstGeom prst="rect">
            <a:avLst/>
          </a:prstGeom>
        </p:spPr>
      </p:pic>
      <p:sp>
        <p:nvSpPr>
          <p:cNvPr id="6" name="Marcador de número de diapositiva 5"/>
          <p:cNvSpPr>
            <a:spLocks noGrp="1"/>
          </p:cNvSpPr>
          <p:nvPr>
            <p:ph type="sldNum" sz="quarter" idx="12"/>
          </p:nvPr>
        </p:nvSpPr>
        <p:spPr/>
        <p:txBody>
          <a:bodyPr/>
          <a:lstStyle/>
          <a:p>
            <a:fld id="{A69369F0-BB74-D946-A12A-35A5CCCC6C14}" type="slidenum">
              <a:rPr lang="es-ES" smtClean="0">
                <a:solidFill>
                  <a:prstClr val="black">
                    <a:tint val="75000"/>
                  </a:prstClr>
                </a:solidFill>
              </a:rPr>
              <a:pPr/>
              <a:t>74</a:t>
            </a:fld>
            <a:endParaRPr lang="es-ES">
              <a:solidFill>
                <a:prstClr val="black">
                  <a:tint val="75000"/>
                </a:prstClr>
              </a:solidFill>
            </a:endParaRPr>
          </a:p>
        </p:txBody>
      </p:sp>
    </p:spTree>
    <p:extLst>
      <p:ext uri="{BB962C8B-B14F-4D97-AF65-F5344CB8AC3E}">
        <p14:creationId xmlns:p14="http://schemas.microsoft.com/office/powerpoint/2010/main" xmlns="" val="1373126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27484"/>
            <a:ext cx="8229600" cy="720080"/>
          </a:xfrm>
        </p:spPr>
        <p:txBody>
          <a:bodyPr>
            <a:noAutofit/>
          </a:bodyPr>
          <a:lstStyle/>
          <a:p>
            <a:r>
              <a:rPr lang="es-AR" sz="3600" dirty="0">
                <a:solidFill>
                  <a:srgbClr val="009DD1"/>
                </a:solidFill>
                <a:latin typeface="Gotham Condensed Medium"/>
                <a:ea typeface="+mn-ea"/>
                <a:cs typeface="Gotham Condensed Medium"/>
              </a:rPr>
              <a:t>Lengua 5°/6° </a:t>
            </a:r>
            <a:r>
              <a:rPr lang="es-AR" sz="3600" dirty="0" smtClean="0">
                <a:solidFill>
                  <a:srgbClr val="009DD1"/>
                </a:solidFill>
                <a:latin typeface="Gotham Condensed Medium"/>
                <a:ea typeface="+mn-ea"/>
                <a:cs typeface="Gotham Condensed Medium"/>
              </a:rPr>
              <a:t>año. Educación Secundaria. </a:t>
            </a:r>
            <a:endParaRPr lang="es-AR" sz="3600" dirty="0">
              <a:solidFill>
                <a:srgbClr val="009DD1"/>
              </a:solidFill>
              <a:latin typeface="Gotham Condensed Medium"/>
              <a:ea typeface="+mn-ea"/>
              <a:cs typeface="Gotham Condensed Medium"/>
            </a:endParaRPr>
          </a:p>
        </p:txBody>
      </p:sp>
      <p:graphicFrame>
        <p:nvGraphicFramePr>
          <p:cNvPr id="4" name="3 Marcador de contenido"/>
          <p:cNvGraphicFramePr>
            <a:graphicFrameLocks noGrp="1"/>
          </p:cNvGraphicFramePr>
          <p:nvPr>
            <p:ph idx="1"/>
            <p:extLst/>
          </p:nvPr>
        </p:nvGraphicFramePr>
        <p:xfrm>
          <a:off x="522462" y="2363697"/>
          <a:ext cx="7992888" cy="3842707"/>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0000"/>
                    </a:ext>
                  </a:extLst>
                </a:gridCol>
                <a:gridCol w="6480720">
                  <a:extLst>
                    <a:ext uri="{9D8B030D-6E8A-4147-A177-3AD203B41FA5}">
                      <a16:colId xmlns:a16="http://schemas.microsoft.com/office/drawing/2014/main" xmlns="" val="20001"/>
                    </a:ext>
                  </a:extLst>
                </a:gridCol>
              </a:tblGrid>
              <a:tr h="375920">
                <a:tc>
                  <a:txBody>
                    <a:bodyPr/>
                    <a:lstStyle/>
                    <a:p>
                      <a:pPr algn="ctr"/>
                      <a:r>
                        <a:rPr lang="es-AR" sz="1900" dirty="0" smtClean="0"/>
                        <a:t>Etiquetas</a:t>
                      </a:r>
                      <a:endParaRPr lang="es-AR" sz="1900" dirty="0"/>
                    </a:p>
                  </a:txBody>
                  <a:tcPr/>
                </a:tc>
                <a:tc>
                  <a:txBody>
                    <a:bodyPr/>
                    <a:lstStyle/>
                    <a:p>
                      <a:pPr algn="ctr"/>
                      <a:r>
                        <a:rPr lang="es-AR" sz="1900" dirty="0" smtClean="0"/>
                        <a:t>Descriptores</a:t>
                      </a:r>
                      <a:endParaRPr lang="es-AR" sz="1900" dirty="0"/>
                    </a:p>
                  </a:txBody>
                  <a:tcPr/>
                </a:tc>
                <a:extLst>
                  <a:ext uri="{0D108BD9-81ED-4DB2-BD59-A6C34878D82A}">
                    <a16:rowId xmlns:a16="http://schemas.microsoft.com/office/drawing/2014/main" xmlns="" val="10000"/>
                  </a:ext>
                </a:extLst>
              </a:tr>
              <a:tr h="844148">
                <a:tc>
                  <a:txBody>
                    <a:bodyPr/>
                    <a:lstStyle/>
                    <a:p>
                      <a:pPr algn="ctr"/>
                      <a:r>
                        <a:rPr lang="es-AR" sz="1500" b="1" dirty="0" smtClean="0"/>
                        <a:t>Por debajo del nivel Básico</a:t>
                      </a:r>
                      <a:endParaRPr lang="es-AR" sz="15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Los estudiantes de este nivel pueden buscar y localizar información literal sencilla solo cuando está  acompañada con conocimientos previos muy generalizados y extendidos</a:t>
                      </a:r>
                      <a:r>
                        <a:rPr lang="es-AR" sz="900" b="1" u="none" kern="1200" dirty="0" smtClean="0">
                          <a:solidFill>
                            <a:schemeClr val="dk1"/>
                          </a:solidFill>
                          <a:effectLst/>
                          <a:latin typeface="+mn-lt"/>
                          <a:ea typeface="+mn-ea"/>
                          <a:cs typeface="+mn-cs"/>
                        </a:rPr>
                        <a:t>.</a:t>
                      </a:r>
                      <a:endParaRPr lang="es-AR" sz="900" u="none"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0001"/>
                  </a:ext>
                </a:extLst>
              </a:tr>
              <a:tr h="802640">
                <a:tc>
                  <a:txBody>
                    <a:bodyPr/>
                    <a:lstStyle/>
                    <a:p>
                      <a:pPr algn="ctr"/>
                      <a:r>
                        <a:rPr lang="es-AR" sz="1500" b="1" dirty="0" smtClean="0"/>
                        <a:t>Básico</a:t>
                      </a:r>
                      <a:endParaRPr lang="es-AR" sz="15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Los estudiantes de este nivel pueden :</a:t>
                      </a:r>
                    </a:p>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-localizar información de mediana complejidad  y la reconocen cuando es literal o parafraseada en posición destacada o “escondida” en el interior del texto. </a:t>
                      </a:r>
                    </a:p>
                    <a:p>
                      <a:pPr marL="0" marR="0" indent="0" algn="l" defTabSz="914400" rtl="0" eaLnBrk="1" fontAlgn="auto" latinLnBrk="0" hangingPunct="1">
                        <a:lnSpc>
                          <a:spcPct val="100000"/>
                        </a:lnSpc>
                        <a:spcBef>
                          <a:spcPts val="0"/>
                        </a:spcBef>
                        <a:spcAft>
                          <a:spcPts val="0"/>
                        </a:spcAft>
                        <a:buClrTx/>
                        <a:buSzTx/>
                        <a:buFontTx/>
                        <a:buNone/>
                        <a:tabLst/>
                        <a:defRPr/>
                      </a:pPr>
                      <a:endParaRPr lang="es-AR" sz="900" b="0" u="none"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-interpretar aspectos muy básicos de textos narrativos literarios de diferente grado de dificultad.</a:t>
                      </a:r>
                    </a:p>
                  </a:txBody>
                  <a:tcPr/>
                </a:tc>
                <a:extLst>
                  <a:ext uri="{0D108BD9-81ED-4DB2-BD59-A6C34878D82A}">
                    <a16:rowId xmlns:a16="http://schemas.microsoft.com/office/drawing/2014/main" xmlns="" val="10002"/>
                  </a:ext>
                </a:extLst>
              </a:tr>
              <a:tr h="844148">
                <a:tc>
                  <a:txBody>
                    <a:bodyPr/>
                    <a:lstStyle/>
                    <a:p>
                      <a:pPr algn="ctr"/>
                      <a:r>
                        <a:rPr lang="es-AR" sz="1500" b="1" dirty="0" smtClean="0"/>
                        <a:t>Satisfactorio</a:t>
                      </a:r>
                      <a:endParaRPr lang="es-AR" sz="15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Los estudiantes de este nivel pueden:</a:t>
                      </a:r>
                    </a:p>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-manejar adecuadamente categorías de análisis literario que les permiten lecturas comprensivas complejas.  </a:t>
                      </a:r>
                    </a:p>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-interpretar con adecuado dominio el contenido global de textos expositivos diferenciando y relacionando ideas relevantes y secundarias y reconociendo la función específica de recursos retóricos básicos.</a:t>
                      </a:r>
                    </a:p>
                  </a:txBody>
                  <a:tcPr/>
                </a:tc>
                <a:extLst>
                  <a:ext uri="{0D108BD9-81ED-4DB2-BD59-A6C34878D82A}">
                    <a16:rowId xmlns:a16="http://schemas.microsoft.com/office/drawing/2014/main" xmlns="" val="10003"/>
                  </a:ext>
                </a:extLst>
              </a:tr>
              <a:tr h="970771">
                <a:tc>
                  <a:txBody>
                    <a:bodyPr/>
                    <a:lstStyle/>
                    <a:p>
                      <a:pPr algn="ctr"/>
                      <a:r>
                        <a:rPr lang="es-AR" sz="1500" b="1" dirty="0" smtClean="0"/>
                        <a:t>Avanzado</a:t>
                      </a:r>
                      <a:endParaRPr lang="es-AR" sz="15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Los estudiantes de este nivel pueden:</a:t>
                      </a:r>
                    </a:p>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-conceptualizar con destreza</a:t>
                      </a:r>
                      <a:r>
                        <a:rPr lang="es-AR" sz="900" b="0" u="none" kern="1200" baseline="0" dirty="0" smtClean="0">
                          <a:solidFill>
                            <a:schemeClr val="dk1"/>
                          </a:solidFill>
                          <a:effectLst/>
                          <a:latin typeface="+mn-lt"/>
                          <a:ea typeface="+mn-ea"/>
                          <a:cs typeface="+mn-cs"/>
                        </a:rPr>
                        <a:t> </a:t>
                      </a:r>
                      <a:r>
                        <a:rPr lang="es-AR" sz="900" b="0" u="none" kern="1200" dirty="0" smtClean="0">
                          <a:solidFill>
                            <a:schemeClr val="dk1"/>
                          </a:solidFill>
                          <a:effectLst/>
                          <a:latin typeface="+mn-lt"/>
                          <a:ea typeface="+mn-ea"/>
                          <a:cs typeface="+mn-cs"/>
                        </a:rPr>
                        <a:t>distintas  herramientas de teoría literaria, que les permiten construir significados de acuerdo a sus intereses y valorar críticamente recursos estilísticos en distintos textos literarios. </a:t>
                      </a:r>
                    </a:p>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-jerarquizar información explícita e inferencial con solvencia en todo tipo de escrito. </a:t>
                      </a:r>
                    </a:p>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-reconocer elementos básicos de la argumentación que les sirve para diferenciar entre datos y opiniones propias y ajenas y realizar juicios valorativos.</a:t>
                      </a:r>
                    </a:p>
                  </a:txBody>
                  <a:tcPr/>
                </a:tc>
                <a:extLst>
                  <a:ext uri="{0D108BD9-81ED-4DB2-BD59-A6C34878D82A}">
                    <a16:rowId xmlns:a16="http://schemas.microsoft.com/office/drawing/2014/main" xmlns="" val="10004"/>
                  </a:ext>
                </a:extLst>
              </a:tr>
            </a:tbl>
          </a:graphicData>
        </a:graphic>
      </p:graphicFrame>
      <p:pic>
        <p:nvPicPr>
          <p:cNvPr id="7"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6" name="Marcador de número de diapositiva 5"/>
          <p:cNvSpPr>
            <a:spLocks noGrp="1"/>
          </p:cNvSpPr>
          <p:nvPr>
            <p:ph type="sldNum" sz="quarter" idx="12"/>
          </p:nvPr>
        </p:nvSpPr>
        <p:spPr/>
        <p:txBody>
          <a:bodyPr/>
          <a:lstStyle/>
          <a:p>
            <a:fld id="{A69369F0-BB74-D946-A12A-35A5CCCC6C14}" type="slidenum">
              <a:rPr lang="es-ES" smtClean="0">
                <a:solidFill>
                  <a:prstClr val="black">
                    <a:tint val="75000"/>
                  </a:prstClr>
                </a:solidFill>
              </a:rPr>
              <a:pPr/>
              <a:t>75</a:t>
            </a:fld>
            <a:endParaRPr lang="es-ES">
              <a:solidFill>
                <a:prstClr val="black">
                  <a:tint val="75000"/>
                </a:prstClr>
              </a:solidFill>
            </a:endParaRPr>
          </a:p>
        </p:txBody>
      </p:sp>
    </p:spTree>
    <p:extLst>
      <p:ext uri="{BB962C8B-B14F-4D97-AF65-F5344CB8AC3E}">
        <p14:creationId xmlns:p14="http://schemas.microsoft.com/office/powerpoint/2010/main" xmlns="" val="8591151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134523"/>
            <a:ext cx="8197124" cy="702950"/>
          </a:xfrm>
        </p:spPr>
        <p:txBody>
          <a:bodyPr>
            <a:normAutofit fontScale="90000"/>
          </a:bodyPr>
          <a:lstStyle/>
          <a:p>
            <a:pPr algn="l"/>
            <a:r>
              <a:rPr lang="es-AR" sz="3600" dirty="0">
                <a:solidFill>
                  <a:srgbClr val="009DD1"/>
                </a:solidFill>
                <a:latin typeface="Gotham Condensed Medium"/>
                <a:ea typeface="+mn-ea"/>
                <a:cs typeface="Gotham Condensed Medium"/>
              </a:rPr>
              <a:t>Matemática 5°/6° </a:t>
            </a:r>
            <a:r>
              <a:rPr lang="es-AR" sz="3600" dirty="0" smtClean="0">
                <a:solidFill>
                  <a:srgbClr val="009DD1"/>
                </a:solidFill>
                <a:latin typeface="Gotham Condensed Medium"/>
                <a:ea typeface="+mn-ea"/>
                <a:cs typeface="Gotham Condensed Medium"/>
              </a:rPr>
              <a:t>año. Educación Secundaria.</a:t>
            </a:r>
            <a:endParaRPr lang="es-AR" sz="3200" b="1" dirty="0"/>
          </a:p>
        </p:txBody>
      </p:sp>
      <p:graphicFrame>
        <p:nvGraphicFramePr>
          <p:cNvPr id="6" name="5 Tabla"/>
          <p:cNvGraphicFramePr>
            <a:graphicFrameLocks noGrp="1"/>
          </p:cNvGraphicFramePr>
          <p:nvPr>
            <p:extLst/>
          </p:nvPr>
        </p:nvGraphicFramePr>
        <p:xfrm>
          <a:off x="539552" y="1908626"/>
          <a:ext cx="7992888" cy="4555728"/>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xmlns="" val="20000"/>
                    </a:ext>
                  </a:extLst>
                </a:gridCol>
                <a:gridCol w="6048672">
                  <a:extLst>
                    <a:ext uri="{9D8B030D-6E8A-4147-A177-3AD203B41FA5}">
                      <a16:colId xmlns:a16="http://schemas.microsoft.com/office/drawing/2014/main" xmlns="" val="20001"/>
                    </a:ext>
                  </a:extLst>
                </a:gridCol>
              </a:tblGrid>
              <a:tr h="504056">
                <a:tc>
                  <a:txBody>
                    <a:bodyPr/>
                    <a:lstStyle/>
                    <a:p>
                      <a:pPr algn="ctr"/>
                      <a:r>
                        <a:rPr lang="es-AR" sz="1900" dirty="0" smtClean="0"/>
                        <a:t>Etiquetas</a:t>
                      </a:r>
                      <a:endParaRPr lang="es-AR" sz="1900" dirty="0"/>
                    </a:p>
                  </a:txBody>
                  <a:tcPr/>
                </a:tc>
                <a:tc>
                  <a:txBody>
                    <a:bodyPr/>
                    <a:lstStyle/>
                    <a:p>
                      <a:pPr algn="ctr"/>
                      <a:r>
                        <a:rPr lang="es-AR" sz="1900" dirty="0" smtClean="0"/>
                        <a:t>Descriptores</a:t>
                      </a:r>
                      <a:endParaRPr lang="es-AR" sz="1900" dirty="0"/>
                    </a:p>
                  </a:txBody>
                  <a:tcPr/>
                </a:tc>
                <a:extLst>
                  <a:ext uri="{0D108BD9-81ED-4DB2-BD59-A6C34878D82A}">
                    <a16:rowId xmlns:a16="http://schemas.microsoft.com/office/drawing/2014/main" xmlns="" val="10000"/>
                  </a:ext>
                </a:extLst>
              </a:tr>
              <a:tr h="648072">
                <a:tc>
                  <a:txBody>
                    <a:bodyPr/>
                    <a:lstStyle/>
                    <a:p>
                      <a:pPr algn="ctr"/>
                      <a:r>
                        <a:rPr lang="es-AR" sz="1500" b="1" dirty="0" smtClean="0"/>
                        <a:t>Por debajo del nivel Básico</a:t>
                      </a:r>
                      <a:endParaRPr lang="es-AR" sz="15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900" kern="1200" dirty="0" smtClean="0">
                          <a:solidFill>
                            <a:schemeClr val="dk1"/>
                          </a:solidFill>
                          <a:effectLst/>
                          <a:latin typeface="+mn-lt"/>
                          <a:ea typeface="+mn-ea"/>
                          <a:cs typeface="+mn-cs"/>
                        </a:rPr>
                        <a:t>Los estudiantes  </a:t>
                      </a:r>
                      <a:r>
                        <a:rPr lang="es-AR" sz="900" kern="1200" baseline="0" dirty="0" smtClean="0">
                          <a:solidFill>
                            <a:schemeClr val="dk1"/>
                          </a:solidFill>
                          <a:effectLst/>
                          <a:latin typeface="+mn-lt"/>
                          <a:ea typeface="+mn-ea"/>
                          <a:cs typeface="+mn-cs"/>
                        </a:rPr>
                        <a:t> en este nivel pueden convertir </a:t>
                      </a:r>
                      <a:r>
                        <a:rPr lang="es-AR" sz="900" kern="1200" dirty="0" smtClean="0">
                          <a:solidFill>
                            <a:schemeClr val="dk1"/>
                          </a:solidFill>
                          <a:effectLst/>
                          <a:latin typeface="+mn-lt"/>
                          <a:ea typeface="+mn-ea"/>
                          <a:cs typeface="+mn-cs"/>
                        </a:rPr>
                        <a:t>un registro coloquial sencillo en uno algebraico  relacionado con las operaciones básicas de la adición y multiplicación .</a:t>
                      </a:r>
                    </a:p>
                    <a:p>
                      <a:endParaRPr lang="es-AR" sz="900" dirty="0"/>
                    </a:p>
                  </a:txBody>
                  <a:tcPr/>
                </a:tc>
                <a:extLst>
                  <a:ext uri="{0D108BD9-81ED-4DB2-BD59-A6C34878D82A}">
                    <a16:rowId xmlns:a16="http://schemas.microsoft.com/office/drawing/2014/main" xmlns="" val="10001"/>
                  </a:ext>
                </a:extLst>
              </a:tr>
              <a:tr h="1229360">
                <a:tc>
                  <a:txBody>
                    <a:bodyPr/>
                    <a:lstStyle/>
                    <a:p>
                      <a:pPr algn="ctr"/>
                      <a:r>
                        <a:rPr lang="es-AR" sz="1500" b="1" dirty="0" smtClean="0"/>
                        <a:t>Básico</a:t>
                      </a:r>
                      <a:endParaRPr lang="es-AR" sz="1500" b="1" dirty="0"/>
                    </a:p>
                  </a:txBody>
                  <a:tcPr/>
                </a:tc>
                <a:tc>
                  <a:txBody>
                    <a:bodyPr/>
                    <a:lstStyle/>
                    <a:p>
                      <a:r>
                        <a:rPr lang="es-AR" sz="900" kern="1200" dirty="0" smtClean="0">
                          <a:solidFill>
                            <a:schemeClr val="dk1"/>
                          </a:solidFill>
                          <a:effectLst/>
                          <a:latin typeface="+mn-lt"/>
                          <a:ea typeface="+mn-ea"/>
                          <a:cs typeface="+mn-cs"/>
                        </a:rPr>
                        <a:t>Los estudiantes en este nivel pueden:</a:t>
                      </a:r>
                    </a:p>
                    <a:p>
                      <a:r>
                        <a:rPr lang="es-AR" sz="900" kern="1200" dirty="0" smtClean="0">
                          <a:solidFill>
                            <a:schemeClr val="dk1"/>
                          </a:solidFill>
                          <a:effectLst/>
                          <a:latin typeface="+mn-lt"/>
                          <a:ea typeface="+mn-ea"/>
                          <a:cs typeface="+mn-cs"/>
                        </a:rPr>
                        <a:t>-abordar situaciones que ponen en juego capacidades cognitivas </a:t>
                      </a:r>
                      <a:r>
                        <a:rPr lang="es-AR" sz="900" kern="1200" baseline="0" dirty="0" smtClean="0">
                          <a:solidFill>
                            <a:schemeClr val="dk1"/>
                          </a:solidFill>
                          <a:effectLst/>
                          <a:latin typeface="+mn-lt"/>
                          <a:ea typeface="+mn-ea"/>
                          <a:cs typeface="+mn-cs"/>
                        </a:rPr>
                        <a:t> </a:t>
                      </a:r>
                      <a:r>
                        <a:rPr lang="es-AR" sz="900" kern="1200" dirty="0" smtClean="0">
                          <a:solidFill>
                            <a:schemeClr val="dk1"/>
                          </a:solidFill>
                          <a:effectLst/>
                          <a:latin typeface="+mn-lt"/>
                          <a:ea typeface="+mn-ea"/>
                          <a:cs typeface="+mn-cs"/>
                        </a:rPr>
                        <a:t>tales como reconocer, identificar</a:t>
                      </a:r>
                      <a:r>
                        <a:rPr lang="es-AR" sz="900" kern="1200" baseline="0" dirty="0" smtClean="0">
                          <a:solidFill>
                            <a:schemeClr val="dk1"/>
                          </a:solidFill>
                          <a:effectLst/>
                          <a:latin typeface="+mn-lt"/>
                          <a:ea typeface="+mn-ea"/>
                          <a:cs typeface="+mn-cs"/>
                        </a:rPr>
                        <a:t> e</a:t>
                      </a:r>
                      <a:r>
                        <a:rPr lang="es-AR" sz="900" kern="1200" dirty="0" smtClean="0">
                          <a:solidFill>
                            <a:schemeClr val="dk1"/>
                          </a:solidFill>
                          <a:effectLst/>
                          <a:latin typeface="+mn-lt"/>
                          <a:ea typeface="+mn-ea"/>
                          <a:cs typeface="+mn-cs"/>
                        </a:rPr>
                        <a:t> interpretar información de tablas,  de gráficos cartesianos  y de barras.</a:t>
                      </a:r>
                    </a:p>
                    <a:p>
                      <a:r>
                        <a:rPr lang="es-AR" sz="900" kern="1200" dirty="0" smtClean="0">
                          <a:solidFill>
                            <a:schemeClr val="dk1"/>
                          </a:solidFill>
                          <a:effectLst/>
                          <a:latin typeface="+mn-lt"/>
                          <a:ea typeface="+mn-ea"/>
                          <a:cs typeface="+mn-cs"/>
                        </a:rPr>
                        <a:t>-resolver situaciones problemáticas simples en contextos matemáticos, que requieren contenidos aprendidos a lo largo de toda la Educación Secundaria. </a:t>
                      </a:r>
                    </a:p>
                    <a:p>
                      <a:r>
                        <a:rPr lang="es-AR" sz="900" kern="1200" dirty="0" smtClean="0">
                          <a:solidFill>
                            <a:schemeClr val="dk1"/>
                          </a:solidFill>
                          <a:effectLst/>
                          <a:latin typeface="+mn-lt"/>
                          <a:ea typeface="+mn-ea"/>
                          <a:cs typeface="+mn-cs"/>
                        </a:rPr>
                        <a:t>-solucionar problemas simples de proporcionalidad y ecuaciones lineales  con coeficientes enteros. </a:t>
                      </a:r>
                    </a:p>
                    <a:p>
                      <a:r>
                        <a:rPr lang="es-AR" sz="900" kern="1200" dirty="0" smtClean="0">
                          <a:solidFill>
                            <a:schemeClr val="dk1"/>
                          </a:solidFill>
                          <a:effectLst/>
                          <a:latin typeface="+mn-lt"/>
                          <a:ea typeface="+mn-ea"/>
                          <a:cs typeface="+mn-cs"/>
                        </a:rPr>
                        <a:t>-dar</a:t>
                      </a:r>
                      <a:r>
                        <a:rPr lang="es-AR" sz="900" kern="1200" baseline="0" dirty="0" smtClean="0">
                          <a:solidFill>
                            <a:schemeClr val="dk1"/>
                          </a:solidFill>
                          <a:effectLst/>
                          <a:latin typeface="+mn-lt"/>
                          <a:ea typeface="+mn-ea"/>
                          <a:cs typeface="+mn-cs"/>
                        </a:rPr>
                        <a:t> respuesta a </a:t>
                      </a:r>
                      <a:r>
                        <a:rPr lang="es-AR" sz="900" kern="1200" dirty="0" smtClean="0">
                          <a:solidFill>
                            <a:schemeClr val="dk1"/>
                          </a:solidFill>
                          <a:effectLst/>
                          <a:latin typeface="+mn-lt"/>
                          <a:ea typeface="+mn-ea"/>
                          <a:cs typeface="+mn-cs"/>
                        </a:rPr>
                        <a:t>problemas de porcentaje de uso habitual y aquellos en los que intervienen fracciones usuales.</a:t>
                      </a:r>
                    </a:p>
                    <a:p>
                      <a:endParaRPr lang="es-AR" sz="900" dirty="0"/>
                    </a:p>
                  </a:txBody>
                  <a:tcPr/>
                </a:tc>
                <a:extLst>
                  <a:ext uri="{0D108BD9-81ED-4DB2-BD59-A6C34878D82A}">
                    <a16:rowId xmlns:a16="http://schemas.microsoft.com/office/drawing/2014/main" xmlns="" val="10002"/>
                  </a:ext>
                </a:extLst>
              </a:tr>
              <a:tr h="1087120">
                <a:tc>
                  <a:txBody>
                    <a:bodyPr/>
                    <a:lstStyle/>
                    <a:p>
                      <a:pPr algn="ctr"/>
                      <a:r>
                        <a:rPr lang="es-AR" sz="1500" b="1" dirty="0" smtClean="0"/>
                        <a:t>Satisfactorio</a:t>
                      </a:r>
                      <a:endParaRPr lang="es-AR" sz="1500" b="1" dirty="0"/>
                    </a:p>
                  </a:txBody>
                  <a:tcPr/>
                </a:tc>
                <a:tc>
                  <a:txBody>
                    <a:bodyPr/>
                    <a:lstStyle/>
                    <a:p>
                      <a:r>
                        <a:rPr lang="es-AR" sz="900" kern="1200" dirty="0" smtClean="0">
                          <a:solidFill>
                            <a:schemeClr val="dk1"/>
                          </a:solidFill>
                          <a:effectLst/>
                          <a:latin typeface="+mn-lt"/>
                          <a:ea typeface="+mn-ea"/>
                          <a:cs typeface="+mn-cs"/>
                        </a:rPr>
                        <a:t>Los estudiantes en este nivel  pueden</a:t>
                      </a:r>
                    </a:p>
                    <a:p>
                      <a:r>
                        <a:rPr lang="es-AR" sz="900" kern="1200" dirty="0" smtClean="0">
                          <a:solidFill>
                            <a:schemeClr val="dk1"/>
                          </a:solidFill>
                          <a:effectLst/>
                          <a:latin typeface="+mn-lt"/>
                          <a:ea typeface="+mn-ea"/>
                          <a:cs typeface="+mn-cs"/>
                        </a:rPr>
                        <a:t>-mostrar  cierto dominio de formalización que se manifiesta en las traducciones de un modo de representación a otro en situaciones indirectas, que evidencian un trabajo algebraico.</a:t>
                      </a:r>
                    </a:p>
                    <a:p>
                      <a:r>
                        <a:rPr lang="es-AR" sz="900" kern="1200" dirty="0" smtClean="0">
                          <a:solidFill>
                            <a:schemeClr val="dk1"/>
                          </a:solidFill>
                          <a:effectLst/>
                          <a:latin typeface="+mn-lt"/>
                          <a:ea typeface="+mn-ea"/>
                          <a:cs typeface="+mn-cs"/>
                        </a:rPr>
                        <a:t>-resolver situaciones problemáticas para lo cual necesitan plantear ecuaciones y utilizar conocimientos algebraicos.</a:t>
                      </a:r>
                    </a:p>
                    <a:p>
                      <a:r>
                        <a:rPr lang="es-AR" sz="900" kern="1200" dirty="0" smtClean="0">
                          <a:solidFill>
                            <a:schemeClr val="dk1"/>
                          </a:solidFill>
                          <a:effectLst/>
                          <a:latin typeface="+mn-lt"/>
                          <a:ea typeface="+mn-ea"/>
                          <a:cs typeface="+mn-cs"/>
                        </a:rPr>
                        <a:t>-resolver situaciones extra e </a:t>
                      </a:r>
                      <a:r>
                        <a:rPr lang="es-AR" sz="900" kern="1200" dirty="0" err="1" smtClean="0">
                          <a:solidFill>
                            <a:schemeClr val="dk1"/>
                          </a:solidFill>
                          <a:effectLst/>
                          <a:latin typeface="+mn-lt"/>
                          <a:ea typeface="+mn-ea"/>
                          <a:cs typeface="+mn-cs"/>
                        </a:rPr>
                        <a:t>intra</a:t>
                      </a:r>
                      <a:r>
                        <a:rPr lang="es-AR" sz="900" kern="1200" baseline="0" dirty="0" smtClean="0">
                          <a:solidFill>
                            <a:schemeClr val="dk1"/>
                          </a:solidFill>
                          <a:effectLst/>
                          <a:latin typeface="+mn-lt"/>
                          <a:ea typeface="+mn-ea"/>
                          <a:cs typeface="+mn-cs"/>
                        </a:rPr>
                        <a:t> </a:t>
                      </a:r>
                      <a:r>
                        <a:rPr lang="es-AR" sz="900" kern="1200" dirty="0" smtClean="0">
                          <a:solidFill>
                            <a:schemeClr val="dk1"/>
                          </a:solidFill>
                          <a:effectLst/>
                          <a:latin typeface="+mn-lt"/>
                          <a:ea typeface="+mn-ea"/>
                          <a:cs typeface="+mn-cs"/>
                        </a:rPr>
                        <a:t>matemáticas que involucran conceptos geométricos y de  medida, tales como proporcionalidad geométrica,  uso del teorema de Pitágoras, cálculo del volumen de un prisma.</a:t>
                      </a:r>
                    </a:p>
                    <a:p>
                      <a:endParaRPr lang="es-AR" sz="900" dirty="0"/>
                    </a:p>
                  </a:txBody>
                  <a:tcPr/>
                </a:tc>
                <a:extLst>
                  <a:ext uri="{0D108BD9-81ED-4DB2-BD59-A6C34878D82A}">
                    <a16:rowId xmlns:a16="http://schemas.microsoft.com/office/drawing/2014/main" xmlns="" val="10003"/>
                  </a:ext>
                </a:extLst>
              </a:tr>
              <a:tr h="1087120">
                <a:tc>
                  <a:txBody>
                    <a:bodyPr/>
                    <a:lstStyle/>
                    <a:p>
                      <a:pPr algn="ctr"/>
                      <a:r>
                        <a:rPr lang="es-AR" sz="1500" b="1" dirty="0" smtClean="0"/>
                        <a:t>Avanzado</a:t>
                      </a:r>
                      <a:endParaRPr lang="es-AR" sz="1500" b="1" dirty="0"/>
                    </a:p>
                  </a:txBody>
                  <a:tcPr/>
                </a:tc>
                <a:tc>
                  <a:txBody>
                    <a:bodyPr/>
                    <a:lstStyle/>
                    <a:p>
                      <a:r>
                        <a:rPr lang="es-AR" sz="900" kern="1200" dirty="0" smtClean="0">
                          <a:solidFill>
                            <a:schemeClr val="dk1"/>
                          </a:solidFill>
                          <a:effectLst/>
                          <a:latin typeface="+mn-lt"/>
                          <a:ea typeface="+mn-ea"/>
                          <a:cs typeface="+mn-cs"/>
                        </a:rPr>
                        <a:t>Los estudiantes en este nivel pueden </a:t>
                      </a:r>
                    </a:p>
                    <a:p>
                      <a:r>
                        <a:rPr lang="es-AR" sz="900" kern="1200" dirty="0" smtClean="0">
                          <a:solidFill>
                            <a:schemeClr val="dk1"/>
                          </a:solidFill>
                          <a:effectLst/>
                          <a:latin typeface="+mn-lt"/>
                          <a:ea typeface="+mn-ea"/>
                          <a:cs typeface="+mn-cs"/>
                        </a:rPr>
                        <a:t>-relacionar conceptos matemáticos propios de los últimos años de la Educación Secundaria.</a:t>
                      </a:r>
                    </a:p>
                    <a:p>
                      <a:r>
                        <a:rPr lang="es-AR" sz="900" kern="1200" dirty="0" smtClean="0">
                          <a:solidFill>
                            <a:schemeClr val="dk1"/>
                          </a:solidFill>
                          <a:effectLst/>
                          <a:latin typeface="+mn-lt"/>
                          <a:ea typeface="+mn-ea"/>
                          <a:cs typeface="+mn-cs"/>
                        </a:rPr>
                        <a:t>-mostrar que han alcanzado un mayor grado de generalización y de formalización en su pensamiento matemático.</a:t>
                      </a:r>
                    </a:p>
                    <a:p>
                      <a:r>
                        <a:rPr lang="es-AR" sz="900" kern="1200" dirty="0" smtClean="0">
                          <a:solidFill>
                            <a:schemeClr val="dk1"/>
                          </a:solidFill>
                          <a:effectLst/>
                          <a:latin typeface="+mn-lt"/>
                          <a:ea typeface="+mn-ea"/>
                          <a:cs typeface="+mn-cs"/>
                        </a:rPr>
                        <a:t>-resolver problemas de varios pasos para los cuales tienen que inferir datos no explícitos.</a:t>
                      </a:r>
                    </a:p>
                    <a:p>
                      <a:r>
                        <a:rPr lang="es-AR" sz="900" kern="1200" dirty="0" smtClean="0">
                          <a:solidFill>
                            <a:schemeClr val="dk1"/>
                          </a:solidFill>
                          <a:effectLst/>
                          <a:latin typeface="+mn-lt"/>
                          <a:ea typeface="+mn-ea"/>
                          <a:cs typeface="+mn-cs"/>
                        </a:rPr>
                        <a:t>-realizar la conversión entre distintos registros de representación (de gráfico a algebraico) en situaciones que involucran contenidos propios de los últimos años.</a:t>
                      </a:r>
                    </a:p>
                    <a:p>
                      <a:endParaRPr lang="es-AR" sz="900" dirty="0"/>
                    </a:p>
                  </a:txBody>
                  <a:tcPr/>
                </a:tc>
                <a:extLst>
                  <a:ext uri="{0D108BD9-81ED-4DB2-BD59-A6C34878D82A}">
                    <a16:rowId xmlns:a16="http://schemas.microsoft.com/office/drawing/2014/main" xmlns="" val="10004"/>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76</a:t>
            </a:fld>
            <a:endParaRPr lang="es-ES">
              <a:solidFill>
                <a:prstClr val="black">
                  <a:tint val="75000"/>
                </a:prstClr>
              </a:solidFill>
            </a:endParaRPr>
          </a:p>
        </p:txBody>
      </p:sp>
    </p:spTree>
    <p:extLst>
      <p:ext uri="{BB962C8B-B14F-4D97-AF65-F5344CB8AC3E}">
        <p14:creationId xmlns:p14="http://schemas.microsoft.com/office/powerpoint/2010/main" xmlns="" val="24660603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0936" y="96850"/>
            <a:ext cx="8229600" cy="922115"/>
          </a:xfrm>
        </p:spPr>
        <p:txBody>
          <a:bodyPr>
            <a:noAutofit/>
          </a:bodyPr>
          <a:lstStyle/>
          <a:p>
            <a:r>
              <a:rPr lang="es-AR" sz="3600" dirty="0">
                <a:solidFill>
                  <a:srgbClr val="009DD1"/>
                </a:solidFill>
                <a:latin typeface="Gotham Condensed Medium"/>
                <a:ea typeface="+mn-ea"/>
                <a:cs typeface="Gotham Condensed Medium"/>
              </a:rPr>
              <a:t>Ciencias Naturales 5°/6° </a:t>
            </a:r>
            <a:r>
              <a:rPr lang="es-AR" sz="3600" dirty="0" smtClean="0">
                <a:solidFill>
                  <a:srgbClr val="009DD1"/>
                </a:solidFill>
                <a:latin typeface="Gotham Condensed Medium"/>
                <a:ea typeface="+mn-ea"/>
                <a:cs typeface="Gotham Condensed Medium"/>
              </a:rPr>
              <a:t>año. Educación Secundaria</a:t>
            </a:r>
            <a:endParaRPr lang="es-AR" sz="3600" dirty="0">
              <a:solidFill>
                <a:srgbClr val="009DD1"/>
              </a:solidFill>
              <a:latin typeface="Gotham Condensed Medium"/>
              <a:ea typeface="+mn-ea"/>
              <a:cs typeface="Gotham Condensed Medium"/>
            </a:endParaRPr>
          </a:p>
        </p:txBody>
      </p:sp>
      <p:graphicFrame>
        <p:nvGraphicFramePr>
          <p:cNvPr id="4" name="3 Marcador de contenido"/>
          <p:cNvGraphicFramePr>
            <a:graphicFrameLocks noGrp="1"/>
          </p:cNvGraphicFramePr>
          <p:nvPr>
            <p:ph idx="1"/>
            <p:extLst/>
          </p:nvPr>
        </p:nvGraphicFramePr>
        <p:xfrm>
          <a:off x="349135" y="945443"/>
          <a:ext cx="8611985" cy="5227730"/>
        </p:xfrm>
        <a:graphic>
          <a:graphicData uri="http://schemas.openxmlformats.org/drawingml/2006/table">
            <a:tbl>
              <a:tblPr firstRow="1" bandRow="1">
                <a:tableStyleId>{5C22544A-7EE6-4342-B048-85BDC9FD1C3A}</a:tableStyleId>
              </a:tblPr>
              <a:tblGrid>
                <a:gridCol w="1008611">
                  <a:extLst>
                    <a:ext uri="{9D8B030D-6E8A-4147-A177-3AD203B41FA5}">
                      <a16:colId xmlns:a16="http://schemas.microsoft.com/office/drawing/2014/main" xmlns="" val="20000"/>
                    </a:ext>
                  </a:extLst>
                </a:gridCol>
                <a:gridCol w="7603374">
                  <a:extLst>
                    <a:ext uri="{9D8B030D-6E8A-4147-A177-3AD203B41FA5}">
                      <a16:colId xmlns:a16="http://schemas.microsoft.com/office/drawing/2014/main" xmlns="" val="20001"/>
                    </a:ext>
                  </a:extLst>
                </a:gridCol>
              </a:tblGrid>
              <a:tr h="440498">
                <a:tc>
                  <a:txBody>
                    <a:bodyPr/>
                    <a:lstStyle/>
                    <a:p>
                      <a:r>
                        <a:rPr lang="es-AR" sz="1200" dirty="0" smtClean="0"/>
                        <a:t>Etiquetas</a:t>
                      </a:r>
                      <a:endParaRPr lang="es-AR" sz="1200" dirty="0"/>
                    </a:p>
                  </a:txBody>
                  <a:tcPr/>
                </a:tc>
                <a:tc>
                  <a:txBody>
                    <a:bodyPr/>
                    <a:lstStyle/>
                    <a:p>
                      <a:pPr algn="ctr"/>
                      <a:r>
                        <a:rPr lang="es-AR" sz="1200" dirty="0" smtClean="0"/>
                        <a:t>Descriptores</a:t>
                      </a:r>
                      <a:endParaRPr lang="es-AR" sz="1200" dirty="0"/>
                    </a:p>
                  </a:txBody>
                  <a:tcPr/>
                </a:tc>
                <a:extLst>
                  <a:ext uri="{0D108BD9-81ED-4DB2-BD59-A6C34878D82A}">
                    <a16:rowId xmlns:a16="http://schemas.microsoft.com/office/drawing/2014/main" xmlns="" val="10000"/>
                  </a:ext>
                </a:extLst>
              </a:tr>
              <a:tr h="553787">
                <a:tc>
                  <a:txBody>
                    <a:bodyPr/>
                    <a:lstStyle/>
                    <a:p>
                      <a:pPr algn="ctr"/>
                      <a:r>
                        <a:rPr lang="es-AR" sz="1100" b="1" dirty="0" smtClean="0"/>
                        <a:t>Por debajo del nivel Básico</a:t>
                      </a:r>
                      <a:endParaRPr lang="es-AR" sz="1100" b="1" dirty="0"/>
                    </a:p>
                  </a:txBody>
                  <a:tcPr/>
                </a:tc>
                <a:tc>
                  <a:txBody>
                    <a:bodyPr/>
                    <a:lstStyle/>
                    <a:p>
                      <a:pPr marL="0" marR="0" indent="0" algn="l" defTabSz="540000" rtl="0" eaLnBrk="1" fontAlgn="auto" latinLnBrk="0" hangingPunct="1">
                        <a:lnSpc>
                          <a:spcPct val="100000"/>
                        </a:lnSpc>
                        <a:spcBef>
                          <a:spcPts val="0"/>
                        </a:spcBef>
                        <a:spcAft>
                          <a:spcPts val="0"/>
                        </a:spcAft>
                        <a:buClrTx/>
                        <a:buSzTx/>
                        <a:buFontTx/>
                        <a:buNone/>
                        <a:tabLst/>
                        <a:defRPr/>
                      </a:pPr>
                      <a:r>
                        <a:rPr lang="es-ES_tradnl" sz="900" kern="1200" dirty="0" smtClean="0">
                          <a:effectLst/>
                        </a:rPr>
                        <a:t>Los</a:t>
                      </a:r>
                      <a:r>
                        <a:rPr lang="es-ES_tradnl" sz="900" kern="1200" baseline="0" dirty="0" smtClean="0">
                          <a:effectLst/>
                        </a:rPr>
                        <a:t> estudiantes en este nivel p</a:t>
                      </a:r>
                      <a:r>
                        <a:rPr lang="es-ES_tradnl" sz="900" kern="1200" dirty="0" smtClean="0">
                          <a:effectLst/>
                        </a:rPr>
                        <a:t>ueden: </a:t>
                      </a:r>
                    </a:p>
                    <a:p>
                      <a:pPr marL="0" marR="0" indent="0" algn="l" defTabSz="540000" rtl="0" eaLnBrk="1" fontAlgn="auto" latinLnBrk="0" hangingPunct="1">
                        <a:lnSpc>
                          <a:spcPct val="100000"/>
                        </a:lnSpc>
                        <a:spcBef>
                          <a:spcPts val="0"/>
                        </a:spcBef>
                        <a:spcAft>
                          <a:spcPts val="0"/>
                        </a:spcAft>
                        <a:buClrTx/>
                        <a:buSzTx/>
                        <a:buFontTx/>
                        <a:buNone/>
                        <a:tabLst/>
                        <a:defRPr/>
                      </a:pPr>
                      <a:r>
                        <a:rPr lang="es-ES_tradnl" sz="900" kern="1200" dirty="0" smtClean="0">
                          <a:effectLst/>
                        </a:rPr>
                        <a:t>-extraer información puntual de gráficos de barra y de torta.</a:t>
                      </a:r>
                    </a:p>
                    <a:p>
                      <a:pPr defTabSz="540000">
                        <a:lnSpc>
                          <a:spcPct val="100000"/>
                        </a:lnSpc>
                      </a:pPr>
                      <a:endParaRPr lang="es-AR" sz="900" dirty="0"/>
                    </a:p>
                  </a:txBody>
                  <a:tcPr anchor="b"/>
                </a:tc>
                <a:extLst>
                  <a:ext uri="{0D108BD9-81ED-4DB2-BD59-A6C34878D82A}">
                    <a16:rowId xmlns:a16="http://schemas.microsoft.com/office/drawing/2014/main" xmlns="" val="10001"/>
                  </a:ext>
                </a:extLst>
              </a:tr>
              <a:tr h="1432354">
                <a:tc>
                  <a:txBody>
                    <a:bodyPr/>
                    <a:lstStyle/>
                    <a:p>
                      <a:pPr algn="ctr"/>
                      <a:r>
                        <a:rPr lang="es-AR" sz="1100" b="1" dirty="0" smtClean="0"/>
                        <a:t>Básico</a:t>
                      </a:r>
                      <a:endParaRPr lang="es-AR" sz="1100" b="1" dirty="0"/>
                    </a:p>
                  </a:txBody>
                  <a:tcPr/>
                </a:tc>
                <a:tc>
                  <a:txBody>
                    <a:bodyPr/>
                    <a:lstStyle/>
                    <a:p>
                      <a:pPr marL="0" marR="0" indent="0" algn="l" defTabSz="540000" rtl="0" eaLnBrk="1" fontAlgn="auto" latinLnBrk="0" hangingPunct="1">
                        <a:lnSpc>
                          <a:spcPct val="100000"/>
                        </a:lnSpc>
                        <a:spcBef>
                          <a:spcPts val="0"/>
                        </a:spcBef>
                        <a:spcAft>
                          <a:spcPts val="0"/>
                        </a:spcAft>
                        <a:buClrTx/>
                        <a:buSzTx/>
                        <a:buFontTx/>
                        <a:buNone/>
                        <a:tabLst/>
                        <a:defRPr/>
                      </a:pPr>
                      <a:r>
                        <a:rPr lang="es-ES_tradnl" sz="900" kern="1200" dirty="0" smtClean="0">
                          <a:effectLst/>
                        </a:rPr>
                        <a:t>Los</a:t>
                      </a:r>
                      <a:r>
                        <a:rPr lang="es-ES_tradnl" sz="900" kern="1200" baseline="0" dirty="0" smtClean="0">
                          <a:effectLst/>
                        </a:rPr>
                        <a:t> estudiantes en este nivel p</a:t>
                      </a:r>
                      <a:r>
                        <a:rPr lang="es-ES_tradnl" sz="900" kern="1200" dirty="0" smtClean="0">
                          <a:effectLst/>
                        </a:rPr>
                        <a:t>ueden:</a:t>
                      </a:r>
                      <a:endParaRPr lang="es-ES_tradnl" sz="900" kern="1200" baseline="0" dirty="0" smtClean="0">
                        <a:effectLst/>
                      </a:endParaRPr>
                    </a:p>
                    <a:p>
                      <a:pPr marL="0" marR="0" indent="0" algn="l" defTabSz="540000" rtl="0" eaLnBrk="1" fontAlgn="auto" latinLnBrk="0" hangingPunct="1">
                        <a:lnSpc>
                          <a:spcPct val="100000"/>
                        </a:lnSpc>
                        <a:spcBef>
                          <a:spcPts val="0"/>
                        </a:spcBef>
                        <a:spcAft>
                          <a:spcPts val="0"/>
                        </a:spcAft>
                        <a:buClrTx/>
                        <a:buSzTx/>
                        <a:buFontTx/>
                        <a:buNone/>
                        <a:tabLst/>
                        <a:defRPr/>
                      </a:pPr>
                      <a:r>
                        <a:rPr lang="es-ES_tradnl" sz="900" kern="1200" baseline="0" dirty="0" smtClean="0">
                          <a:effectLst/>
                        </a:rPr>
                        <a:t>-establecer relaciones directas entre conceptos y  temáticas referidas a situaciones cotidianas. Por ejemplo, en el caso de Biología, la relación entre ejercicio físico intenso, frecuencia respiratoria y frecuencia cardíaca. </a:t>
                      </a:r>
                    </a:p>
                    <a:p>
                      <a:pPr marL="0" marR="0" indent="0" algn="l" defTabSz="540000" rtl="0" eaLnBrk="1" fontAlgn="auto" latinLnBrk="0" hangingPunct="1">
                        <a:lnSpc>
                          <a:spcPct val="100000"/>
                        </a:lnSpc>
                        <a:spcBef>
                          <a:spcPts val="0"/>
                        </a:spcBef>
                        <a:spcAft>
                          <a:spcPts val="0"/>
                        </a:spcAft>
                        <a:buClrTx/>
                        <a:buSzTx/>
                        <a:buFontTx/>
                        <a:buNone/>
                        <a:tabLst/>
                        <a:defRPr/>
                      </a:pPr>
                      <a:r>
                        <a:rPr lang="es-AR" sz="900" kern="1200" dirty="0" smtClean="0">
                          <a:effectLst/>
                        </a:rPr>
                        <a:t>.identificar</a:t>
                      </a:r>
                      <a:r>
                        <a:rPr lang="es-ES_tradnl" sz="900" kern="1200" dirty="0" smtClean="0">
                          <a:effectLst/>
                        </a:rPr>
                        <a:t> información explícita presentada en textos breves, en tablas, en </a:t>
                      </a:r>
                      <a:r>
                        <a:rPr lang="es-AR" sz="900" kern="1200" dirty="0" smtClean="0">
                          <a:effectLst/>
                        </a:rPr>
                        <a:t>gráficos de barras, de torta y ejes cartesianos, referidos a no más de dos variables. </a:t>
                      </a:r>
                    </a:p>
                    <a:p>
                      <a:pPr marL="0" marR="0" indent="0" algn="l" defTabSz="540000" rtl="0" eaLnBrk="1" fontAlgn="auto" latinLnBrk="0" hangingPunct="1">
                        <a:lnSpc>
                          <a:spcPct val="100000"/>
                        </a:lnSpc>
                        <a:spcBef>
                          <a:spcPts val="0"/>
                        </a:spcBef>
                        <a:spcAft>
                          <a:spcPts val="0"/>
                        </a:spcAft>
                        <a:buClrTx/>
                        <a:buSzTx/>
                        <a:buFontTx/>
                        <a:buNone/>
                        <a:tabLst/>
                        <a:defRPr/>
                      </a:pPr>
                      <a:r>
                        <a:rPr lang="es-AR" sz="900" kern="1200" dirty="0" smtClean="0">
                          <a:effectLst/>
                        </a:rPr>
                        <a:t>-interpretar modelos gráficos sencillos pertenecientes al campo de la Química, tal como la representación molecular de sustancias s, o de la Biología, como una cadena trófica.</a:t>
                      </a:r>
                    </a:p>
                    <a:p>
                      <a:pPr marL="0" marR="0" indent="0" algn="l" defTabSz="540000" rtl="0" eaLnBrk="1" fontAlgn="auto" latinLnBrk="0" hangingPunct="1">
                        <a:lnSpc>
                          <a:spcPct val="100000"/>
                        </a:lnSpc>
                        <a:spcBef>
                          <a:spcPts val="0"/>
                        </a:spcBef>
                        <a:spcAft>
                          <a:spcPts val="0"/>
                        </a:spcAft>
                        <a:buClrTx/>
                        <a:buSzTx/>
                        <a:buFontTx/>
                        <a:buNone/>
                        <a:tabLst/>
                        <a:defRPr/>
                      </a:pPr>
                      <a:r>
                        <a:rPr lang="es-AR" sz="900" kern="1200" baseline="0" dirty="0" smtClean="0">
                          <a:effectLst/>
                        </a:rPr>
                        <a:t>-r</a:t>
                      </a:r>
                      <a:r>
                        <a:rPr lang="es-AR" sz="900" kern="1200" dirty="0" smtClean="0">
                          <a:effectLst/>
                        </a:rPr>
                        <a:t>esolver situaciones problemáticas que requieren el manejo de marcos teóricos de</a:t>
                      </a:r>
                      <a:r>
                        <a:rPr lang="es-AR" sz="900" kern="1200" baseline="0" dirty="0" smtClean="0">
                          <a:effectLst/>
                        </a:rPr>
                        <a:t> baja complejidad, que </a:t>
                      </a:r>
                      <a:r>
                        <a:rPr lang="es-AR" sz="900" kern="1200" dirty="0" smtClean="0">
                          <a:effectLst/>
                        </a:rPr>
                        <a:t> han sido abordados a lo largo de la escolaridad primaria y secundaria. </a:t>
                      </a:r>
                    </a:p>
                    <a:p>
                      <a:pPr marL="0" marR="0" indent="0" algn="l" defTabSz="540000" rtl="0" eaLnBrk="1" fontAlgn="auto" latinLnBrk="0" hangingPunct="1">
                        <a:lnSpc>
                          <a:spcPct val="100000"/>
                        </a:lnSpc>
                        <a:spcBef>
                          <a:spcPts val="0"/>
                        </a:spcBef>
                        <a:spcAft>
                          <a:spcPts val="0"/>
                        </a:spcAft>
                        <a:buClrTx/>
                        <a:buSzTx/>
                        <a:buFontTx/>
                        <a:buNone/>
                        <a:tabLst/>
                        <a:defRPr/>
                      </a:pPr>
                      <a:r>
                        <a:rPr lang="es-AR" sz="900" kern="1200" dirty="0" smtClean="0">
                          <a:effectLst/>
                        </a:rPr>
                        <a:t>-interpretar situaciones experimentales, en las que deban, por ejemplo, inferir el objetivo de un experimento.</a:t>
                      </a:r>
                      <a:endParaRPr lang="es-AR" sz="900" dirty="0"/>
                    </a:p>
                  </a:txBody>
                  <a:tcPr/>
                </a:tc>
                <a:extLst>
                  <a:ext uri="{0D108BD9-81ED-4DB2-BD59-A6C34878D82A}">
                    <a16:rowId xmlns:a16="http://schemas.microsoft.com/office/drawing/2014/main" xmlns="" val="10002"/>
                  </a:ext>
                </a:extLst>
              </a:tr>
              <a:tr h="1269975">
                <a:tc>
                  <a:txBody>
                    <a:bodyPr/>
                    <a:lstStyle/>
                    <a:p>
                      <a:pPr algn="ctr"/>
                      <a:r>
                        <a:rPr lang="es-AR" sz="1100" b="1" dirty="0" smtClean="0"/>
                        <a:t>Satisfactorio</a:t>
                      </a:r>
                      <a:endParaRPr lang="es-AR" sz="1100" b="1" dirty="0"/>
                    </a:p>
                  </a:txBody>
                  <a:tcPr/>
                </a:tc>
                <a:tc>
                  <a:txBody>
                    <a:bodyPr/>
                    <a:lstStyle/>
                    <a:p>
                      <a:pPr marL="0" marR="0" indent="0" algn="l" defTabSz="540000" rtl="0" eaLnBrk="1" fontAlgn="auto" latinLnBrk="0" hangingPunct="1">
                        <a:lnSpc>
                          <a:spcPct val="100000"/>
                        </a:lnSpc>
                        <a:spcBef>
                          <a:spcPts val="0"/>
                        </a:spcBef>
                        <a:spcAft>
                          <a:spcPts val="0"/>
                        </a:spcAft>
                        <a:buClrTx/>
                        <a:buSzTx/>
                        <a:buFontTx/>
                        <a:buNone/>
                        <a:tabLst/>
                        <a:defRPr/>
                      </a:pPr>
                      <a:r>
                        <a:rPr lang="es-ES_tradnl" sz="900" kern="1200" dirty="0" smtClean="0">
                          <a:effectLst/>
                        </a:rPr>
                        <a:t>Los estudiantes en este nivel pueden:  </a:t>
                      </a:r>
                    </a:p>
                    <a:p>
                      <a:pPr marL="0" marR="0" indent="0" algn="l" defTabSz="540000" rtl="0" eaLnBrk="1" fontAlgn="auto" latinLnBrk="0" hangingPunct="1">
                        <a:lnSpc>
                          <a:spcPct val="100000"/>
                        </a:lnSpc>
                        <a:spcBef>
                          <a:spcPts val="0"/>
                        </a:spcBef>
                        <a:spcAft>
                          <a:spcPts val="0"/>
                        </a:spcAft>
                        <a:buClrTx/>
                        <a:buSzTx/>
                        <a:buFontTx/>
                        <a:buNone/>
                        <a:tabLst/>
                        <a:defRPr/>
                      </a:pPr>
                      <a:r>
                        <a:rPr lang="es-ES_tradnl" sz="900" kern="1200" dirty="0" smtClean="0">
                          <a:effectLst/>
                        </a:rPr>
                        <a:t>-responder respecto de algunos conceptos de la Biología, la Química y la Física, como por ejemplo, las ventajas de la reproducción sexual, la clasificación de los elementos químicos y el electromagnetismo.</a:t>
                      </a:r>
                    </a:p>
                    <a:p>
                      <a:pPr marL="0" marR="0" indent="0" algn="l" defTabSz="540000" rtl="0" eaLnBrk="1" fontAlgn="auto" latinLnBrk="0" hangingPunct="1">
                        <a:lnSpc>
                          <a:spcPct val="100000"/>
                        </a:lnSpc>
                        <a:spcBef>
                          <a:spcPts val="0"/>
                        </a:spcBef>
                        <a:spcAft>
                          <a:spcPts val="0"/>
                        </a:spcAft>
                        <a:buClrTx/>
                        <a:buSzTx/>
                        <a:buFontTx/>
                        <a:buNone/>
                        <a:tabLst/>
                        <a:defRPr/>
                      </a:pPr>
                      <a:r>
                        <a:rPr lang="es-AR" sz="900" kern="1200" dirty="0" smtClean="0">
                          <a:effectLst/>
                        </a:rPr>
                        <a:t>-interpretar </a:t>
                      </a:r>
                      <a:r>
                        <a:rPr lang="es-ES_tradnl" sz="900" kern="1200" dirty="0" smtClean="0">
                          <a:effectLst/>
                        </a:rPr>
                        <a:t>información implícita presentada en textos breves, tablas y gráficos de más</a:t>
                      </a:r>
                      <a:r>
                        <a:rPr lang="es-ES_tradnl" sz="900" kern="1200" baseline="0" dirty="0" smtClean="0">
                          <a:effectLst/>
                        </a:rPr>
                        <a:t> de </a:t>
                      </a:r>
                      <a:r>
                        <a:rPr lang="es-AR" sz="900" kern="1200" dirty="0" smtClean="0">
                          <a:effectLst/>
                        </a:rPr>
                        <a:t>dos variables y en representaciones gráficas propias de la disciplina que requieren conocimiento específico de Biología, Física y Química, tales como árboles filogenéticos y patrones de bandas de ADN de distinto origen.</a:t>
                      </a:r>
                    </a:p>
                    <a:p>
                      <a:pPr marL="0" marR="0" indent="0" algn="l" defTabSz="540000" rtl="0" eaLnBrk="1" fontAlgn="auto" latinLnBrk="0" hangingPunct="1">
                        <a:lnSpc>
                          <a:spcPct val="100000"/>
                        </a:lnSpc>
                        <a:spcBef>
                          <a:spcPts val="0"/>
                        </a:spcBef>
                        <a:spcAft>
                          <a:spcPts val="0"/>
                        </a:spcAft>
                        <a:buClrTx/>
                        <a:buSzTx/>
                        <a:buFontTx/>
                        <a:buNone/>
                        <a:tabLst/>
                        <a:defRPr/>
                      </a:pPr>
                      <a:r>
                        <a:rPr lang="es-AR" sz="900" kern="1200" dirty="0" smtClean="0">
                          <a:effectLst/>
                        </a:rPr>
                        <a:t>-analizar situaciones problemáticas contextualizadas en las que se requiere el manejo de los marcos teóricos que han sido abordados en los últimos años de la educación secundaria. </a:t>
                      </a:r>
                    </a:p>
                    <a:p>
                      <a:pPr marL="0" marR="0" indent="0" algn="l" defTabSz="540000" rtl="0" eaLnBrk="1" fontAlgn="auto" latinLnBrk="0" hangingPunct="1">
                        <a:lnSpc>
                          <a:spcPct val="100000"/>
                        </a:lnSpc>
                        <a:spcBef>
                          <a:spcPts val="0"/>
                        </a:spcBef>
                        <a:spcAft>
                          <a:spcPts val="0"/>
                        </a:spcAft>
                        <a:buClrTx/>
                        <a:buSzTx/>
                        <a:buFontTx/>
                        <a:buNone/>
                        <a:tabLst/>
                        <a:defRPr/>
                      </a:pPr>
                      <a:r>
                        <a:rPr lang="es-AR" sz="900" kern="1200" dirty="0" smtClean="0">
                          <a:effectLst/>
                        </a:rPr>
                        <a:t>-analizar situaciones experimentales</a:t>
                      </a:r>
                      <a:r>
                        <a:rPr lang="es-AR" sz="900" kern="1200" baseline="0" dirty="0" smtClean="0">
                          <a:effectLst/>
                        </a:rPr>
                        <a:t> </a:t>
                      </a:r>
                      <a:r>
                        <a:rPr lang="es-AR" sz="900" kern="1200" dirty="0" smtClean="0">
                          <a:effectLst/>
                        </a:rPr>
                        <a:t>en las que deban, por ejemplo seleccionar procedimientos, predecir resultados y elaborar conclusiones.</a:t>
                      </a:r>
                    </a:p>
                  </a:txBody>
                  <a:tcPr/>
                </a:tc>
                <a:extLst>
                  <a:ext uri="{0D108BD9-81ED-4DB2-BD59-A6C34878D82A}">
                    <a16:rowId xmlns:a16="http://schemas.microsoft.com/office/drawing/2014/main" xmlns="" val="10003"/>
                  </a:ext>
                </a:extLst>
              </a:tr>
              <a:tr h="1490543">
                <a:tc>
                  <a:txBody>
                    <a:bodyPr/>
                    <a:lstStyle/>
                    <a:p>
                      <a:pPr algn="ctr"/>
                      <a:r>
                        <a:rPr lang="es-AR" sz="1100" b="1" dirty="0" smtClean="0"/>
                        <a:t>Avanzado</a:t>
                      </a:r>
                      <a:endParaRPr lang="es-AR" sz="1100" b="1" dirty="0"/>
                    </a:p>
                  </a:txBody>
                  <a:tcPr/>
                </a:tc>
                <a:tc>
                  <a:txBody>
                    <a:bodyPr/>
                    <a:lstStyle/>
                    <a:p>
                      <a:pPr defTabSz="540000"/>
                      <a:r>
                        <a:rPr lang="es-ES_tradnl" sz="900" kern="1200" dirty="0" smtClean="0">
                          <a:effectLst/>
                        </a:rPr>
                        <a:t>Los</a:t>
                      </a:r>
                      <a:r>
                        <a:rPr lang="es-ES_tradnl" sz="900" kern="1200" baseline="0" dirty="0" smtClean="0">
                          <a:effectLst/>
                        </a:rPr>
                        <a:t> estudiantes en este nivel p</a:t>
                      </a:r>
                      <a:r>
                        <a:rPr lang="es-ES_tradnl" sz="900" kern="1200" dirty="0" smtClean="0">
                          <a:effectLst/>
                        </a:rPr>
                        <a:t>ueden:</a:t>
                      </a:r>
                    </a:p>
                    <a:p>
                      <a:pPr defTabSz="540000"/>
                      <a:r>
                        <a:rPr lang="es-ES_tradnl" sz="900" kern="1200" dirty="0" smtClean="0">
                          <a:effectLst/>
                        </a:rPr>
                        <a:t>-responder respecto de variados conceptos de la Biología, la Química y la Física, abordados en los últimos años del nivel secundario,</a:t>
                      </a:r>
                      <a:r>
                        <a:rPr lang="es-ES_tradnl" sz="900" kern="1200" baseline="0" dirty="0" smtClean="0">
                          <a:effectLst/>
                        </a:rPr>
                        <a:t> tales como el pH y la </a:t>
                      </a:r>
                      <a:r>
                        <a:rPr lang="es-ES_tradnl" sz="900" kern="1200" baseline="0" dirty="0" err="1" smtClean="0">
                          <a:effectLst/>
                        </a:rPr>
                        <a:t>haploidia</a:t>
                      </a:r>
                      <a:r>
                        <a:rPr lang="es-ES_tradnl" sz="900" kern="1200" baseline="0" dirty="0" smtClean="0">
                          <a:effectLst/>
                        </a:rPr>
                        <a:t> -</a:t>
                      </a:r>
                      <a:r>
                        <a:rPr lang="es-ES_tradnl" sz="900" kern="1200" baseline="0" dirty="0" err="1" smtClean="0">
                          <a:effectLst/>
                        </a:rPr>
                        <a:t>diploidia</a:t>
                      </a:r>
                      <a:r>
                        <a:rPr lang="es-ES_tradnl" sz="900" kern="1200" baseline="0" dirty="0" smtClean="0">
                          <a:effectLst/>
                        </a:rPr>
                        <a:t> celular.</a:t>
                      </a:r>
                      <a:endParaRPr lang="es-ES_tradnl" sz="900" kern="1200" dirty="0" smtClean="0">
                        <a:effectLst/>
                      </a:endParaRPr>
                    </a:p>
                    <a:p>
                      <a:pPr defTabSz="540000"/>
                      <a:r>
                        <a:rPr lang="es-AR" sz="900" kern="1200" dirty="0" smtClean="0">
                          <a:effectLst/>
                        </a:rPr>
                        <a:t>-realizar inferencias a partir de la información presentada en</a:t>
                      </a:r>
                      <a:r>
                        <a:rPr lang="es-ES_tradnl" sz="900" kern="1200" dirty="0" smtClean="0">
                          <a:effectLst/>
                        </a:rPr>
                        <a:t> textos breves, representaciones, tablas y gráficos de más de </a:t>
                      </a:r>
                      <a:r>
                        <a:rPr lang="es-AR" sz="900" kern="1200" dirty="0" smtClean="0">
                          <a:effectLst/>
                        </a:rPr>
                        <a:t>dos variables,  específicos de cada disciplina.</a:t>
                      </a:r>
                    </a:p>
                    <a:p>
                      <a:pPr defTabSz="540000"/>
                      <a:r>
                        <a:rPr lang="es-ES_tradnl" sz="900" kern="1200" dirty="0" smtClean="0">
                          <a:effectLst/>
                        </a:rPr>
                        <a:t>-analizar situaciones problemáticas descriptas utilizando vocabulario específico de las Ciencias Naturales. </a:t>
                      </a:r>
                    </a:p>
                    <a:p>
                      <a:pPr defTabSz="540000"/>
                      <a:r>
                        <a:rPr lang="es-ES_tradnl" sz="900" kern="1200" dirty="0" smtClean="0">
                          <a:effectLst/>
                        </a:rPr>
                        <a:t>-analizar situaciones experimentales en las que deban, por ejemplo predecir resultados e identificar explicaciones utilizando marcos teóricos específicos de las disciplinas</a:t>
                      </a:r>
                    </a:p>
                    <a:p>
                      <a:pPr defTabSz="540000"/>
                      <a:r>
                        <a:rPr lang="es-ES_tradnl" sz="900" kern="1200" dirty="0" smtClean="0">
                          <a:effectLst/>
                        </a:rPr>
                        <a:t>-utilizar</a:t>
                      </a:r>
                      <a:r>
                        <a:rPr lang="es-ES_tradnl" sz="900" kern="1200" baseline="0" dirty="0" smtClean="0">
                          <a:effectLst/>
                        </a:rPr>
                        <a:t> esquemas de pensamiento científicamente aceptados, alternativos a sus representaciones previas y superadores de obstáculos epistemológicos clásicos de las Ciencias Naturales, como la concepción </a:t>
                      </a:r>
                      <a:r>
                        <a:rPr lang="es-ES_tradnl" sz="900" kern="1200" baseline="0" dirty="0" err="1" smtClean="0">
                          <a:effectLst/>
                        </a:rPr>
                        <a:t>espontaneísta</a:t>
                      </a:r>
                      <a:r>
                        <a:rPr lang="es-ES_tradnl" sz="900" kern="1200" baseline="0" dirty="0" smtClean="0">
                          <a:effectLst/>
                        </a:rPr>
                        <a:t> de la vida</a:t>
                      </a:r>
                      <a:r>
                        <a:rPr lang="es-AR" sz="900" b="0" kern="1200" baseline="0" dirty="0" smtClean="0">
                          <a:solidFill>
                            <a:schemeClr val="dk1"/>
                          </a:solidFill>
                          <a:effectLst/>
                          <a:latin typeface="+mn-lt"/>
                          <a:ea typeface="+mn-ea"/>
                          <a:cs typeface="+mn-cs"/>
                        </a:rPr>
                        <a:t>.</a:t>
                      </a:r>
                      <a:endParaRPr lang="es-ES_tradnl" sz="900" kern="1200" dirty="0" smtClean="0">
                        <a:effectLst/>
                      </a:endParaRPr>
                    </a:p>
                  </a:txBody>
                  <a:tcPr/>
                </a:tc>
                <a:extLst>
                  <a:ext uri="{0D108BD9-81ED-4DB2-BD59-A6C34878D82A}">
                    <a16:rowId xmlns:a16="http://schemas.microsoft.com/office/drawing/2014/main" xmlns="" val="10004"/>
                  </a:ext>
                </a:extLst>
              </a:tr>
            </a:tbl>
          </a:graphicData>
        </a:graphic>
      </p:graphicFrame>
      <p:sp>
        <p:nvSpPr>
          <p:cNvPr id="6" name="Marcador de número de diapositiva 5"/>
          <p:cNvSpPr>
            <a:spLocks noGrp="1"/>
          </p:cNvSpPr>
          <p:nvPr>
            <p:ph type="sldNum" sz="quarter" idx="12"/>
          </p:nvPr>
        </p:nvSpPr>
        <p:spPr/>
        <p:txBody>
          <a:bodyPr/>
          <a:lstStyle/>
          <a:p>
            <a:fld id="{A69369F0-BB74-D946-A12A-35A5CCCC6C14}" type="slidenum">
              <a:rPr lang="es-ES" smtClean="0">
                <a:solidFill>
                  <a:prstClr val="black">
                    <a:tint val="75000"/>
                  </a:prstClr>
                </a:solidFill>
              </a:rPr>
              <a:pPr/>
              <a:t>77</a:t>
            </a:fld>
            <a:endParaRPr lang="es-ES">
              <a:solidFill>
                <a:prstClr val="black">
                  <a:tint val="75000"/>
                </a:prstClr>
              </a:solidFill>
            </a:endParaRPr>
          </a:p>
        </p:txBody>
      </p:sp>
    </p:spTree>
    <p:extLst>
      <p:ext uri="{BB962C8B-B14F-4D97-AF65-F5344CB8AC3E}">
        <p14:creationId xmlns:p14="http://schemas.microsoft.com/office/powerpoint/2010/main" xmlns="" val="36429718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6084" y="112058"/>
            <a:ext cx="8344684" cy="994123"/>
          </a:xfrm>
        </p:spPr>
        <p:txBody>
          <a:bodyPr>
            <a:noAutofit/>
          </a:bodyPr>
          <a:lstStyle/>
          <a:p>
            <a:r>
              <a:rPr lang="es-AR" sz="3600" dirty="0">
                <a:solidFill>
                  <a:srgbClr val="009DD1"/>
                </a:solidFill>
                <a:latin typeface="Gotham Condensed Medium"/>
                <a:ea typeface="+mn-ea"/>
                <a:cs typeface="Gotham Condensed Medium"/>
              </a:rPr>
              <a:t>Ciencias Sociales 5°/6° </a:t>
            </a:r>
            <a:r>
              <a:rPr lang="es-AR" sz="3600" dirty="0" smtClean="0">
                <a:solidFill>
                  <a:srgbClr val="009DD1"/>
                </a:solidFill>
                <a:latin typeface="Gotham Condensed Medium"/>
                <a:ea typeface="+mn-ea"/>
                <a:cs typeface="Gotham Condensed Medium"/>
              </a:rPr>
              <a:t>año. Educación Secundaria. </a:t>
            </a:r>
            <a:endParaRPr lang="es-AR" sz="3600" dirty="0">
              <a:solidFill>
                <a:srgbClr val="009DD1"/>
              </a:solidFill>
              <a:latin typeface="Gotham Condensed Medium"/>
              <a:ea typeface="+mn-ea"/>
              <a:cs typeface="Gotham Condensed Medium"/>
            </a:endParaRPr>
          </a:p>
        </p:txBody>
      </p:sp>
      <p:graphicFrame>
        <p:nvGraphicFramePr>
          <p:cNvPr id="4" name="3 Marcador de contenido"/>
          <p:cNvGraphicFramePr>
            <a:graphicFrameLocks noGrp="1"/>
          </p:cNvGraphicFramePr>
          <p:nvPr>
            <p:ph idx="1"/>
            <p:extLst/>
          </p:nvPr>
        </p:nvGraphicFramePr>
        <p:xfrm>
          <a:off x="406083" y="903020"/>
          <a:ext cx="8579975" cy="5416120"/>
        </p:xfrm>
        <a:graphic>
          <a:graphicData uri="http://schemas.openxmlformats.org/drawingml/2006/table">
            <a:tbl>
              <a:tblPr firstRow="1" bandRow="1">
                <a:tableStyleId>{5C22544A-7EE6-4342-B048-85BDC9FD1C3A}</a:tableStyleId>
              </a:tblPr>
              <a:tblGrid>
                <a:gridCol w="1189961">
                  <a:extLst>
                    <a:ext uri="{9D8B030D-6E8A-4147-A177-3AD203B41FA5}">
                      <a16:colId xmlns:a16="http://schemas.microsoft.com/office/drawing/2014/main" xmlns="" val="20000"/>
                    </a:ext>
                  </a:extLst>
                </a:gridCol>
                <a:gridCol w="7390014">
                  <a:extLst>
                    <a:ext uri="{9D8B030D-6E8A-4147-A177-3AD203B41FA5}">
                      <a16:colId xmlns:a16="http://schemas.microsoft.com/office/drawing/2014/main" xmlns="" val="20001"/>
                    </a:ext>
                  </a:extLst>
                </a:gridCol>
              </a:tblGrid>
              <a:tr h="460648">
                <a:tc>
                  <a:txBody>
                    <a:bodyPr/>
                    <a:lstStyle/>
                    <a:p>
                      <a:r>
                        <a:rPr lang="es-AR" sz="1900" dirty="0" smtClean="0"/>
                        <a:t>Etiquetas</a:t>
                      </a:r>
                      <a:endParaRPr lang="es-AR" sz="1900" dirty="0"/>
                    </a:p>
                  </a:txBody>
                  <a:tcPr/>
                </a:tc>
                <a:tc>
                  <a:txBody>
                    <a:bodyPr/>
                    <a:lstStyle/>
                    <a:p>
                      <a:pPr algn="ctr"/>
                      <a:r>
                        <a:rPr lang="es-AR" sz="1900" dirty="0" smtClean="0"/>
                        <a:t>Descriptores</a:t>
                      </a:r>
                      <a:endParaRPr lang="es-AR" sz="1900" dirty="0"/>
                    </a:p>
                  </a:txBody>
                  <a:tcPr/>
                </a:tc>
                <a:extLst>
                  <a:ext uri="{0D108BD9-81ED-4DB2-BD59-A6C34878D82A}">
                    <a16:rowId xmlns:a16="http://schemas.microsoft.com/office/drawing/2014/main" xmlns="" val="10000"/>
                  </a:ext>
                </a:extLst>
              </a:tr>
              <a:tr h="822579">
                <a:tc>
                  <a:txBody>
                    <a:bodyPr/>
                    <a:lstStyle/>
                    <a:p>
                      <a:pPr algn="ctr"/>
                      <a:r>
                        <a:rPr lang="es-AR" sz="1500" b="1" dirty="0" smtClean="0"/>
                        <a:t>Por debajo del nivel Básico</a:t>
                      </a:r>
                      <a:endParaRPr lang="es-AR" sz="1500" b="1" dirty="0"/>
                    </a:p>
                  </a:txBody>
                  <a:tcPr/>
                </a:tc>
                <a:tc>
                  <a:txBody>
                    <a:bodyPr/>
                    <a:lstStyle/>
                    <a:p>
                      <a:pPr>
                        <a:lnSpc>
                          <a:spcPct val="100000"/>
                        </a:lnSpc>
                      </a:pPr>
                      <a:r>
                        <a:rPr lang="es-AR" sz="900" kern="1200" dirty="0" smtClean="0">
                          <a:solidFill>
                            <a:schemeClr val="dk1"/>
                          </a:solidFill>
                          <a:effectLst/>
                          <a:latin typeface="+mn-lt"/>
                          <a:ea typeface="+mn-ea"/>
                          <a:cs typeface="+mn-cs"/>
                        </a:rPr>
                        <a:t>Los estudiantes de este nivel pueden:</a:t>
                      </a:r>
                    </a:p>
                    <a:p>
                      <a:pPr marL="0" indent="0">
                        <a:lnSpc>
                          <a:spcPct val="100000"/>
                        </a:lnSpc>
                        <a:buFontTx/>
                        <a:buNone/>
                      </a:pPr>
                      <a:r>
                        <a:rPr lang="es-AR" sz="900" kern="1200" dirty="0" smtClean="0">
                          <a:solidFill>
                            <a:schemeClr val="dk1"/>
                          </a:solidFill>
                          <a:effectLst/>
                          <a:latin typeface="+mn-lt"/>
                          <a:ea typeface="+mn-ea"/>
                          <a:cs typeface="+mn-cs"/>
                        </a:rPr>
                        <a:t>-reconocer datos muy generales relacionados con temas cotidianos de ciudadanía  con</a:t>
                      </a:r>
                      <a:r>
                        <a:rPr lang="es-AR" sz="900" kern="1200" baseline="0" dirty="0" smtClean="0">
                          <a:solidFill>
                            <a:schemeClr val="dk1"/>
                          </a:solidFill>
                          <a:effectLst/>
                          <a:latin typeface="+mn-lt"/>
                          <a:ea typeface="+mn-ea"/>
                          <a:cs typeface="+mn-cs"/>
                        </a:rPr>
                        <a:t> alta difusión en los medios de comunicación.</a:t>
                      </a:r>
                    </a:p>
                    <a:p>
                      <a:pPr marL="0" indent="0">
                        <a:lnSpc>
                          <a:spcPct val="100000"/>
                        </a:lnSpc>
                        <a:buFontTx/>
                        <a:buNone/>
                      </a:pPr>
                      <a:r>
                        <a:rPr lang="es-AR" sz="900" kern="1200" dirty="0" smtClean="0">
                          <a:solidFill>
                            <a:schemeClr val="dk1"/>
                          </a:solidFill>
                          <a:effectLst/>
                          <a:latin typeface="+mn-lt"/>
                          <a:ea typeface="+mn-ea"/>
                          <a:cs typeface="+mn-cs"/>
                        </a:rPr>
                        <a:t>- identificar y relacionar entre sí dos</a:t>
                      </a:r>
                      <a:r>
                        <a:rPr lang="es-AR" sz="900" kern="1200" baseline="0" dirty="0" smtClean="0">
                          <a:solidFill>
                            <a:schemeClr val="dk1"/>
                          </a:solidFill>
                          <a:effectLst/>
                          <a:latin typeface="+mn-lt"/>
                          <a:ea typeface="+mn-ea"/>
                          <a:cs typeface="+mn-cs"/>
                        </a:rPr>
                        <a:t> </a:t>
                      </a:r>
                      <a:r>
                        <a:rPr lang="es-AR" sz="900" kern="1200" dirty="0" smtClean="0">
                          <a:solidFill>
                            <a:schemeClr val="dk1"/>
                          </a:solidFill>
                          <a:effectLst/>
                          <a:latin typeface="+mn-lt"/>
                          <a:ea typeface="+mn-ea"/>
                          <a:cs typeface="+mn-cs"/>
                        </a:rPr>
                        <a:t>conceptos generales de ciudadanía a partir de la lectura de un texto muy breve</a:t>
                      </a:r>
                      <a:r>
                        <a:rPr lang="es-AR" sz="1900" kern="1200" dirty="0" smtClean="0">
                          <a:solidFill>
                            <a:schemeClr val="dk1"/>
                          </a:solidFill>
                          <a:effectLst/>
                          <a:latin typeface="+mn-lt"/>
                          <a:ea typeface="+mn-ea"/>
                          <a:cs typeface="+mn-cs"/>
                        </a:rPr>
                        <a:t>. </a:t>
                      </a:r>
                    </a:p>
                    <a:p>
                      <a:pPr>
                        <a:lnSpc>
                          <a:spcPct val="100000"/>
                        </a:lnSpc>
                      </a:pPr>
                      <a:endParaRPr lang="es-AR" sz="900" dirty="0"/>
                    </a:p>
                  </a:txBody>
                  <a:tcPr anchor="b"/>
                </a:tc>
                <a:extLst>
                  <a:ext uri="{0D108BD9-81ED-4DB2-BD59-A6C34878D82A}">
                    <a16:rowId xmlns:a16="http://schemas.microsoft.com/office/drawing/2014/main" xmlns="" val="10001"/>
                  </a:ext>
                </a:extLst>
              </a:tr>
              <a:tr h="874304">
                <a:tc>
                  <a:txBody>
                    <a:bodyPr/>
                    <a:lstStyle/>
                    <a:p>
                      <a:pPr algn="ctr"/>
                      <a:r>
                        <a:rPr lang="es-AR" sz="1500" b="1" dirty="0" smtClean="0"/>
                        <a:t>Básico</a:t>
                      </a:r>
                      <a:endParaRPr lang="es-AR" sz="15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900" kern="1200" dirty="0" smtClean="0">
                          <a:solidFill>
                            <a:schemeClr val="dk1"/>
                          </a:solidFill>
                          <a:effectLst/>
                          <a:latin typeface="+mn-lt"/>
                          <a:ea typeface="+mn-ea"/>
                          <a:cs typeface="+mn-cs"/>
                        </a:rPr>
                        <a:t>Los estudiantes de este nivel pueden:</a:t>
                      </a:r>
                    </a:p>
                    <a:p>
                      <a:pPr marL="0" marR="0" indent="0" algn="l" defTabSz="914400" rtl="0" eaLnBrk="1" fontAlgn="auto" latinLnBrk="0" hangingPunct="1">
                        <a:lnSpc>
                          <a:spcPct val="100000"/>
                        </a:lnSpc>
                        <a:spcBef>
                          <a:spcPts val="0"/>
                        </a:spcBef>
                        <a:spcAft>
                          <a:spcPts val="0"/>
                        </a:spcAft>
                        <a:buClrTx/>
                        <a:buSzTx/>
                        <a:buFontTx/>
                        <a:buNone/>
                        <a:tabLst/>
                        <a:defRPr/>
                      </a:pPr>
                      <a:r>
                        <a:rPr lang="es-AR" sz="900" kern="1200" dirty="0" smtClean="0">
                          <a:solidFill>
                            <a:schemeClr val="dk1"/>
                          </a:solidFill>
                          <a:effectLst/>
                          <a:latin typeface="+mn-lt"/>
                          <a:ea typeface="+mn-ea"/>
                          <a:cs typeface="+mn-cs"/>
                        </a:rPr>
                        <a:t>-interpretar textos breves en los que deben seleccionar opciones con dos variables que no requieren recurrir a conocimientos previos; </a:t>
                      </a:r>
                    </a:p>
                    <a:p>
                      <a:pPr marL="0" marR="0" indent="0" algn="l" defTabSz="914400" rtl="0" eaLnBrk="1" fontAlgn="auto" latinLnBrk="0" hangingPunct="1">
                        <a:lnSpc>
                          <a:spcPct val="100000"/>
                        </a:lnSpc>
                        <a:spcBef>
                          <a:spcPts val="0"/>
                        </a:spcBef>
                        <a:spcAft>
                          <a:spcPts val="0"/>
                        </a:spcAft>
                        <a:buClrTx/>
                        <a:buSzTx/>
                        <a:buFontTx/>
                        <a:buNone/>
                        <a:tabLst/>
                        <a:defRPr/>
                      </a:pPr>
                      <a:r>
                        <a:rPr lang="es-AR" sz="900" kern="1200" dirty="0" smtClean="0">
                          <a:solidFill>
                            <a:schemeClr val="dk1"/>
                          </a:solidFill>
                          <a:effectLst/>
                          <a:latin typeface="+mn-lt"/>
                          <a:ea typeface="+mn-ea"/>
                          <a:cs typeface="+mn-cs"/>
                        </a:rPr>
                        <a:t>-reconocer información de la realidad económica argentina de los últimos años muy presente en los medios masivos de comunicación;</a:t>
                      </a:r>
                    </a:p>
                    <a:p>
                      <a:pPr marL="0" marR="0" indent="0" algn="l" defTabSz="914400" rtl="0" eaLnBrk="1" fontAlgn="auto" latinLnBrk="0" hangingPunct="1">
                        <a:lnSpc>
                          <a:spcPct val="100000"/>
                        </a:lnSpc>
                        <a:spcBef>
                          <a:spcPts val="0"/>
                        </a:spcBef>
                        <a:spcAft>
                          <a:spcPts val="0"/>
                        </a:spcAft>
                        <a:buClrTx/>
                        <a:buSzTx/>
                        <a:buFontTx/>
                        <a:buNone/>
                        <a:tabLst/>
                        <a:defRPr/>
                      </a:pPr>
                      <a:r>
                        <a:rPr lang="es-AR" sz="900" kern="1200" dirty="0" smtClean="0">
                          <a:solidFill>
                            <a:schemeClr val="dk1"/>
                          </a:solidFill>
                          <a:effectLst/>
                          <a:latin typeface="+mn-lt"/>
                          <a:ea typeface="+mn-ea"/>
                          <a:cs typeface="+mn-cs"/>
                        </a:rPr>
                        <a:t>-interpretar información explícita en un mapa planisferio temático; </a:t>
                      </a:r>
                    </a:p>
                    <a:p>
                      <a:pPr marL="0" marR="0" indent="0" algn="l" defTabSz="914400" rtl="0" eaLnBrk="1" fontAlgn="auto" latinLnBrk="0" hangingPunct="1">
                        <a:lnSpc>
                          <a:spcPct val="100000"/>
                        </a:lnSpc>
                        <a:spcBef>
                          <a:spcPts val="0"/>
                        </a:spcBef>
                        <a:spcAft>
                          <a:spcPts val="0"/>
                        </a:spcAft>
                        <a:buClrTx/>
                        <a:buSzTx/>
                        <a:buFontTx/>
                        <a:buNone/>
                        <a:tabLst/>
                        <a:defRPr/>
                      </a:pPr>
                      <a:r>
                        <a:rPr lang="es-AR" sz="900" kern="1200" dirty="0" smtClean="0">
                          <a:solidFill>
                            <a:schemeClr val="dk1"/>
                          </a:solidFill>
                          <a:effectLst/>
                          <a:latin typeface="+mn-lt"/>
                          <a:ea typeface="+mn-ea"/>
                          <a:cs typeface="+mn-cs"/>
                        </a:rPr>
                        <a:t>-interpretar información explícita en un gráfico cartesiano de dos variables.</a:t>
                      </a:r>
                      <a:endParaRPr lang="es-AR" sz="900" dirty="0"/>
                    </a:p>
                  </a:txBody>
                  <a:tcPr/>
                </a:tc>
                <a:extLst>
                  <a:ext uri="{0D108BD9-81ED-4DB2-BD59-A6C34878D82A}">
                    <a16:rowId xmlns:a16="http://schemas.microsoft.com/office/drawing/2014/main" xmlns="" val="10002"/>
                  </a:ext>
                </a:extLst>
              </a:tr>
              <a:tr h="1246909">
                <a:tc>
                  <a:txBody>
                    <a:bodyPr/>
                    <a:lstStyle/>
                    <a:p>
                      <a:pPr algn="ctr"/>
                      <a:r>
                        <a:rPr lang="es-AR" sz="1500" b="1" dirty="0" smtClean="0"/>
                        <a:t>Satisfactorio</a:t>
                      </a:r>
                      <a:endParaRPr lang="es-AR" sz="1500" b="1" dirty="0"/>
                    </a:p>
                  </a:txBody>
                  <a:tcPr/>
                </a:tc>
                <a:tc>
                  <a:txBody>
                    <a:bodyPr/>
                    <a:lstStyle/>
                    <a:p>
                      <a:r>
                        <a:rPr lang="es-AR" sz="900" kern="1200" dirty="0" smtClean="0">
                          <a:solidFill>
                            <a:schemeClr val="dk1"/>
                          </a:solidFill>
                          <a:effectLst/>
                          <a:latin typeface="+mn-lt"/>
                          <a:ea typeface="+mn-ea"/>
                          <a:cs typeface="+mn-cs"/>
                        </a:rPr>
                        <a:t>Los estudiantes de este nivel pueden</a:t>
                      </a:r>
                    </a:p>
                    <a:p>
                      <a:pPr marL="171450" indent="-171450">
                        <a:buFontTx/>
                        <a:buChar char="-"/>
                      </a:pPr>
                      <a:r>
                        <a:rPr lang="es-AR" sz="900" kern="1200" dirty="0" smtClean="0">
                          <a:solidFill>
                            <a:schemeClr val="dk1"/>
                          </a:solidFill>
                          <a:effectLst/>
                          <a:latin typeface="+mn-lt"/>
                          <a:ea typeface="+mn-ea"/>
                          <a:cs typeface="+mn-cs"/>
                        </a:rPr>
                        <a:t>inferir, a partir de una situación planteada, una decisión que involucra un concepto; </a:t>
                      </a:r>
                    </a:p>
                    <a:p>
                      <a:pPr marL="171450" indent="-171450">
                        <a:buFontTx/>
                        <a:buChar char="-"/>
                      </a:pPr>
                      <a:r>
                        <a:rPr lang="es-AR" sz="900" kern="1200" dirty="0" smtClean="0">
                          <a:solidFill>
                            <a:schemeClr val="dk1"/>
                          </a:solidFill>
                          <a:effectLst/>
                          <a:latin typeface="+mn-lt"/>
                          <a:ea typeface="+mn-ea"/>
                          <a:cs typeface="+mn-cs"/>
                        </a:rPr>
                        <a:t>interpretar información explícita en una tabla estadística que presenta múltiples datos y dos o más variables;</a:t>
                      </a:r>
                    </a:p>
                    <a:p>
                      <a:pPr marL="171450" indent="-171450">
                        <a:buFontTx/>
                        <a:buChar char="-"/>
                      </a:pPr>
                      <a:r>
                        <a:rPr lang="es-AR" sz="900" kern="1200" dirty="0" smtClean="0">
                          <a:solidFill>
                            <a:schemeClr val="dk1"/>
                          </a:solidFill>
                          <a:effectLst/>
                          <a:latin typeface="+mn-lt"/>
                          <a:ea typeface="+mn-ea"/>
                          <a:cs typeface="+mn-cs"/>
                        </a:rPr>
                        <a:t>reconocer relaciones causales; </a:t>
                      </a:r>
                    </a:p>
                    <a:p>
                      <a:pPr marL="171450" indent="-171450">
                        <a:buFontTx/>
                        <a:buChar char="-"/>
                      </a:pPr>
                      <a:r>
                        <a:rPr lang="es-AR" sz="900" kern="1200" dirty="0" smtClean="0">
                          <a:solidFill>
                            <a:schemeClr val="dk1"/>
                          </a:solidFill>
                          <a:effectLst/>
                          <a:latin typeface="+mn-lt"/>
                          <a:ea typeface="+mn-ea"/>
                          <a:cs typeface="+mn-cs"/>
                        </a:rPr>
                        <a:t>realizar inferencias sencillas relacionadas con contenidos prioritarios; </a:t>
                      </a:r>
                    </a:p>
                    <a:p>
                      <a:pPr marL="171450" indent="-171450">
                        <a:buFontTx/>
                        <a:buChar char="-"/>
                      </a:pPr>
                      <a:r>
                        <a:rPr lang="es-AR" sz="900" kern="1200" dirty="0" smtClean="0">
                          <a:solidFill>
                            <a:schemeClr val="dk1"/>
                          </a:solidFill>
                          <a:effectLst/>
                          <a:latin typeface="+mn-lt"/>
                          <a:ea typeface="+mn-ea"/>
                          <a:cs typeface="+mn-cs"/>
                        </a:rPr>
                        <a:t>reconocer un tema o concepto según sus características a partir de inferencias sencillas; </a:t>
                      </a:r>
                    </a:p>
                    <a:p>
                      <a:pPr marL="171450" indent="-171450">
                        <a:buFontTx/>
                        <a:buChar char="-"/>
                      </a:pPr>
                      <a:r>
                        <a:rPr lang="es-AR" sz="900" kern="1200" dirty="0" smtClean="0">
                          <a:solidFill>
                            <a:schemeClr val="dk1"/>
                          </a:solidFill>
                          <a:effectLst/>
                          <a:latin typeface="+mn-lt"/>
                          <a:ea typeface="+mn-ea"/>
                          <a:cs typeface="+mn-cs"/>
                        </a:rPr>
                        <a:t>reconocer una clasificación sencilla; </a:t>
                      </a:r>
                    </a:p>
                    <a:p>
                      <a:pPr marL="171450" indent="-171450">
                        <a:buFontTx/>
                        <a:buChar char="-"/>
                      </a:pPr>
                      <a:r>
                        <a:rPr lang="es-AR" sz="900" kern="1200" dirty="0" smtClean="0">
                          <a:solidFill>
                            <a:schemeClr val="dk1"/>
                          </a:solidFill>
                          <a:effectLst/>
                          <a:latin typeface="+mn-lt"/>
                          <a:ea typeface="+mn-ea"/>
                          <a:cs typeface="+mn-cs"/>
                        </a:rPr>
                        <a:t>reconocer recortes temporales históricos del siglo XX.</a:t>
                      </a:r>
                      <a:endParaRPr lang="es-AR" sz="900" b="0" u="none" dirty="0">
                        <a:effectLst/>
                      </a:endParaRPr>
                    </a:p>
                  </a:txBody>
                  <a:tcPr/>
                </a:tc>
                <a:extLst>
                  <a:ext uri="{0D108BD9-81ED-4DB2-BD59-A6C34878D82A}">
                    <a16:rowId xmlns:a16="http://schemas.microsoft.com/office/drawing/2014/main" xmlns="" val="10003"/>
                  </a:ext>
                </a:extLst>
              </a:tr>
              <a:tr h="1920240">
                <a:tc>
                  <a:txBody>
                    <a:bodyPr/>
                    <a:lstStyle/>
                    <a:p>
                      <a:pPr algn="ctr"/>
                      <a:r>
                        <a:rPr lang="es-AR" sz="1500" b="1" dirty="0" smtClean="0"/>
                        <a:t>Avanzado</a:t>
                      </a:r>
                      <a:endParaRPr lang="es-AR" sz="1500" b="1" dirty="0"/>
                    </a:p>
                  </a:txBody>
                  <a:tcPr/>
                </a:tc>
                <a:tc>
                  <a:txBody>
                    <a:bodyPr/>
                    <a:lstStyle/>
                    <a:p>
                      <a:r>
                        <a:rPr lang="es-AR" sz="900" kern="1200" dirty="0" smtClean="0">
                          <a:solidFill>
                            <a:schemeClr val="dk1"/>
                          </a:solidFill>
                          <a:effectLst/>
                          <a:latin typeface="+mn-lt"/>
                          <a:ea typeface="+mn-ea"/>
                          <a:cs typeface="+mn-cs"/>
                        </a:rPr>
                        <a:t>Los estudiantes de este nivel pueden</a:t>
                      </a:r>
                      <a:r>
                        <a:rPr lang="es-AR" sz="900" kern="1200" baseline="0" dirty="0" smtClean="0">
                          <a:solidFill>
                            <a:schemeClr val="dk1"/>
                          </a:solidFill>
                          <a:effectLst/>
                          <a:latin typeface="+mn-lt"/>
                          <a:ea typeface="+mn-ea"/>
                          <a:cs typeface="+mn-cs"/>
                        </a:rPr>
                        <a:t> </a:t>
                      </a:r>
                    </a:p>
                    <a:p>
                      <a:r>
                        <a:rPr lang="es-AR" sz="900" kern="1200" baseline="0" dirty="0" smtClean="0">
                          <a:solidFill>
                            <a:schemeClr val="dk1"/>
                          </a:solidFill>
                          <a:effectLst/>
                          <a:latin typeface="+mn-lt"/>
                          <a:ea typeface="+mn-ea"/>
                          <a:cs typeface="+mn-cs"/>
                        </a:rPr>
                        <a:t>-</a:t>
                      </a:r>
                      <a:r>
                        <a:rPr lang="es-AR" sz="900" kern="1200" dirty="0" smtClean="0">
                          <a:solidFill>
                            <a:schemeClr val="dk1"/>
                          </a:solidFill>
                          <a:effectLst/>
                          <a:latin typeface="+mn-lt"/>
                          <a:ea typeface="+mn-ea"/>
                          <a:cs typeface="+mn-cs"/>
                        </a:rPr>
                        <a:t>reconocer relaciones de comparación a partir de la lectura de textos de mediana extensión con abundante información; </a:t>
                      </a:r>
                    </a:p>
                    <a:p>
                      <a:pPr marL="0" indent="0">
                        <a:buFontTx/>
                        <a:buNone/>
                      </a:pPr>
                      <a:r>
                        <a:rPr lang="es-AR" sz="900" kern="1200" dirty="0" smtClean="0">
                          <a:solidFill>
                            <a:schemeClr val="dk1"/>
                          </a:solidFill>
                          <a:effectLst/>
                          <a:latin typeface="+mn-lt"/>
                          <a:ea typeface="+mn-ea"/>
                          <a:cs typeface="+mn-cs"/>
                        </a:rPr>
                        <a:t>-realizar inferencias</a:t>
                      </a:r>
                      <a:r>
                        <a:rPr lang="es-AR" sz="900" kern="1200" baseline="0" dirty="0" smtClean="0">
                          <a:solidFill>
                            <a:schemeClr val="dk1"/>
                          </a:solidFill>
                          <a:effectLst/>
                          <a:latin typeface="+mn-lt"/>
                          <a:ea typeface="+mn-ea"/>
                          <a:cs typeface="+mn-cs"/>
                        </a:rPr>
                        <a:t> </a:t>
                      </a:r>
                      <a:r>
                        <a:rPr lang="es-AR" sz="900" kern="1200" dirty="0" smtClean="0">
                          <a:solidFill>
                            <a:schemeClr val="dk1"/>
                          </a:solidFill>
                          <a:effectLst/>
                          <a:latin typeface="+mn-lt"/>
                          <a:ea typeface="+mn-ea"/>
                          <a:cs typeface="+mn-cs"/>
                        </a:rPr>
                        <a:t>a partir de la lectura de textos de época;</a:t>
                      </a:r>
                    </a:p>
                    <a:p>
                      <a:pPr marL="0" indent="0">
                        <a:buFontTx/>
                        <a:buNone/>
                      </a:pPr>
                      <a:r>
                        <a:rPr lang="es-AR" sz="900" kern="1200" dirty="0" smtClean="0">
                          <a:solidFill>
                            <a:schemeClr val="dk1"/>
                          </a:solidFill>
                          <a:effectLst/>
                          <a:latin typeface="+mn-lt"/>
                          <a:ea typeface="+mn-ea"/>
                          <a:cs typeface="+mn-cs"/>
                        </a:rPr>
                        <a:t>-reconocer relaciones causales a partir de la lectura de textos que presentan vocabulario específico;</a:t>
                      </a:r>
                    </a:p>
                    <a:p>
                      <a:pPr marL="0" indent="0">
                        <a:buFontTx/>
                        <a:buNone/>
                      </a:pPr>
                      <a:r>
                        <a:rPr lang="es-AR" sz="900" kern="1200" dirty="0" smtClean="0">
                          <a:solidFill>
                            <a:schemeClr val="dk1"/>
                          </a:solidFill>
                          <a:effectLst/>
                          <a:latin typeface="+mn-lt"/>
                          <a:ea typeface="+mn-ea"/>
                          <a:cs typeface="+mn-cs"/>
                        </a:rPr>
                        <a:t> -reconocer características y logros políticos y sociales relevantes; </a:t>
                      </a:r>
                    </a:p>
                    <a:p>
                      <a:pPr marL="0" indent="0">
                        <a:buFontTx/>
                        <a:buNone/>
                      </a:pPr>
                      <a:r>
                        <a:rPr lang="es-AR" sz="900" kern="1200" dirty="0" smtClean="0">
                          <a:solidFill>
                            <a:schemeClr val="dk1"/>
                          </a:solidFill>
                          <a:effectLst/>
                          <a:latin typeface="+mn-lt"/>
                          <a:ea typeface="+mn-ea"/>
                          <a:cs typeface="+mn-cs"/>
                        </a:rPr>
                        <a:t>-identificar hechos importantes de la historia argentina del siglo XX;</a:t>
                      </a:r>
                    </a:p>
                    <a:p>
                      <a:pPr marL="0" indent="0">
                        <a:buFontTx/>
                        <a:buNone/>
                      </a:pPr>
                      <a:r>
                        <a:rPr lang="es-AR" sz="900" kern="1200" dirty="0" smtClean="0">
                          <a:solidFill>
                            <a:schemeClr val="dk1"/>
                          </a:solidFill>
                          <a:effectLst/>
                          <a:latin typeface="+mn-lt"/>
                          <a:ea typeface="+mn-ea"/>
                          <a:cs typeface="+mn-cs"/>
                        </a:rPr>
                        <a:t> -reconocer categorías conceptuales a partir de la interpretación de textos y de situaciones; </a:t>
                      </a:r>
                    </a:p>
                    <a:p>
                      <a:pPr marL="0" indent="0">
                        <a:buFontTx/>
                        <a:buNone/>
                      </a:pPr>
                      <a:r>
                        <a:rPr lang="es-AR" sz="900" kern="1200" dirty="0" smtClean="0">
                          <a:solidFill>
                            <a:schemeClr val="dk1"/>
                          </a:solidFill>
                          <a:effectLst/>
                          <a:latin typeface="+mn-lt"/>
                          <a:ea typeface="+mn-ea"/>
                          <a:cs typeface="+mn-cs"/>
                        </a:rPr>
                        <a:t>-reconocer relaciones causales a partir del análisis de situaciones;</a:t>
                      </a:r>
                    </a:p>
                    <a:p>
                      <a:pPr marL="0" indent="0">
                        <a:buFontTx/>
                        <a:buNone/>
                      </a:pPr>
                      <a:r>
                        <a:rPr lang="es-AR" sz="900" kern="1200" dirty="0" smtClean="0">
                          <a:solidFill>
                            <a:schemeClr val="dk1"/>
                          </a:solidFill>
                          <a:effectLst/>
                          <a:latin typeface="+mn-lt"/>
                          <a:ea typeface="+mn-ea"/>
                          <a:cs typeface="+mn-cs"/>
                        </a:rPr>
                        <a:t> -reconocer contextos en situaciones específicas; </a:t>
                      </a:r>
                    </a:p>
                    <a:p>
                      <a:pPr marL="0" indent="0">
                        <a:buFontTx/>
                        <a:buNone/>
                      </a:pPr>
                      <a:r>
                        <a:rPr lang="es-AR" sz="900" kern="1200" dirty="0" smtClean="0">
                          <a:solidFill>
                            <a:schemeClr val="dk1"/>
                          </a:solidFill>
                          <a:effectLst/>
                          <a:latin typeface="+mn-lt"/>
                          <a:ea typeface="+mn-ea"/>
                          <a:cs typeface="+mn-cs"/>
                        </a:rPr>
                        <a:t>-relacionar múltiples datos y variables presentes en tablas; </a:t>
                      </a:r>
                    </a:p>
                    <a:p>
                      <a:pPr marL="0" indent="0">
                        <a:buFontTx/>
                        <a:buNone/>
                      </a:pPr>
                      <a:r>
                        <a:rPr lang="es-AR" sz="900" kern="1200" dirty="0" smtClean="0">
                          <a:solidFill>
                            <a:schemeClr val="dk1"/>
                          </a:solidFill>
                          <a:effectLst/>
                          <a:latin typeface="+mn-lt"/>
                          <a:ea typeface="+mn-ea"/>
                          <a:cs typeface="+mn-cs"/>
                        </a:rPr>
                        <a:t>-reconocer definiciones precisas relacionadas con contenidos políticos, económicos y sociales;</a:t>
                      </a:r>
                    </a:p>
                    <a:p>
                      <a:pPr marL="0" indent="0">
                        <a:buFontTx/>
                        <a:buNone/>
                      </a:pPr>
                      <a:r>
                        <a:rPr lang="es-AR" sz="900" kern="1200" dirty="0" smtClean="0">
                          <a:solidFill>
                            <a:schemeClr val="dk1"/>
                          </a:solidFill>
                          <a:effectLst/>
                          <a:latin typeface="+mn-lt"/>
                          <a:ea typeface="+mn-ea"/>
                          <a:cs typeface="+mn-cs"/>
                        </a:rPr>
                        <a:t> -inferir información de un texto de mediana extensión en los que se ponen en juego conceptos disciplinares; -sintetizar la información presente en mapas y textos.</a:t>
                      </a:r>
                    </a:p>
                    <a:p>
                      <a:endParaRPr lang="es-AR" sz="900" b="0" u="none" dirty="0"/>
                    </a:p>
                  </a:txBody>
                  <a:tcPr/>
                </a:tc>
                <a:extLst>
                  <a:ext uri="{0D108BD9-81ED-4DB2-BD59-A6C34878D82A}">
                    <a16:rowId xmlns:a16="http://schemas.microsoft.com/office/drawing/2014/main" xmlns="" val="10004"/>
                  </a:ext>
                </a:extLst>
              </a:tr>
            </a:tbl>
          </a:graphicData>
        </a:graphic>
      </p:graphicFrame>
      <p:sp>
        <p:nvSpPr>
          <p:cNvPr id="6" name="Marcador de número de diapositiva 5"/>
          <p:cNvSpPr>
            <a:spLocks noGrp="1"/>
          </p:cNvSpPr>
          <p:nvPr>
            <p:ph type="sldNum" sz="quarter" idx="12"/>
          </p:nvPr>
        </p:nvSpPr>
        <p:spPr/>
        <p:txBody>
          <a:bodyPr/>
          <a:lstStyle/>
          <a:p>
            <a:fld id="{A69369F0-BB74-D946-A12A-35A5CCCC6C14}" type="slidenum">
              <a:rPr lang="es-ES" smtClean="0">
                <a:solidFill>
                  <a:prstClr val="black">
                    <a:tint val="75000"/>
                  </a:prstClr>
                </a:solidFill>
              </a:rPr>
              <a:pPr/>
              <a:t>78</a:t>
            </a:fld>
            <a:endParaRPr lang="es-ES">
              <a:solidFill>
                <a:prstClr val="black">
                  <a:tint val="75000"/>
                </a:prstClr>
              </a:solidFill>
            </a:endParaRPr>
          </a:p>
        </p:txBody>
      </p:sp>
    </p:spTree>
    <p:extLst>
      <p:ext uri="{BB962C8B-B14F-4D97-AF65-F5344CB8AC3E}">
        <p14:creationId xmlns:p14="http://schemas.microsoft.com/office/powerpoint/2010/main" xmlns="" val="18898778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34523"/>
            <a:ext cx="8229600" cy="885199"/>
          </a:xfrm>
        </p:spPr>
        <p:txBody>
          <a:bodyPr>
            <a:normAutofit/>
          </a:bodyPr>
          <a:lstStyle/>
          <a:p>
            <a:r>
              <a:rPr lang="es-AR" sz="3200" dirty="0">
                <a:solidFill>
                  <a:srgbClr val="009DD1"/>
                </a:solidFill>
                <a:latin typeface="Gotham Condensed Medium"/>
                <a:cs typeface="Gotham Condensed Medium"/>
              </a:rPr>
              <a:t>Lengua 6° grado. Educación Primaria</a:t>
            </a:r>
            <a:r>
              <a:rPr lang="es-AR" sz="3200" dirty="0" smtClean="0">
                <a:solidFill>
                  <a:srgbClr val="009DD1"/>
                </a:solidFill>
                <a:latin typeface="Gotham Condensed Medium"/>
                <a:cs typeface="Gotham Condensed Medium"/>
              </a:rPr>
              <a:t>. </a:t>
            </a:r>
            <a:endParaRPr lang="es-AR" sz="3200" b="1" dirty="0"/>
          </a:p>
        </p:txBody>
      </p:sp>
      <p:graphicFrame>
        <p:nvGraphicFramePr>
          <p:cNvPr id="4" name="3 Marcador de contenido"/>
          <p:cNvGraphicFramePr>
            <a:graphicFrameLocks noGrp="1"/>
          </p:cNvGraphicFramePr>
          <p:nvPr>
            <p:ph idx="1"/>
            <p:extLst/>
          </p:nvPr>
        </p:nvGraphicFramePr>
        <p:xfrm>
          <a:off x="457200" y="1949863"/>
          <a:ext cx="7992888" cy="4406488"/>
        </p:xfrm>
        <a:graphic>
          <a:graphicData uri="http://schemas.openxmlformats.org/drawingml/2006/table">
            <a:tbl>
              <a:tblPr firstRow="1" bandRow="1">
                <a:tableStyleId>{5C22544A-7EE6-4342-B048-85BDC9FD1C3A}</a:tableStyleId>
              </a:tblPr>
              <a:tblGrid>
                <a:gridCol w="2386608">
                  <a:extLst>
                    <a:ext uri="{9D8B030D-6E8A-4147-A177-3AD203B41FA5}">
                      <a16:colId xmlns:a16="http://schemas.microsoft.com/office/drawing/2014/main" xmlns="" val="20000"/>
                    </a:ext>
                  </a:extLst>
                </a:gridCol>
                <a:gridCol w="5606280">
                  <a:extLst>
                    <a:ext uri="{9D8B030D-6E8A-4147-A177-3AD203B41FA5}">
                      <a16:colId xmlns:a16="http://schemas.microsoft.com/office/drawing/2014/main" xmlns="" val="20001"/>
                    </a:ext>
                  </a:extLst>
                </a:gridCol>
              </a:tblGrid>
              <a:tr h="460648">
                <a:tc>
                  <a:txBody>
                    <a:bodyPr/>
                    <a:lstStyle/>
                    <a:p>
                      <a:pPr algn="ctr"/>
                      <a:r>
                        <a:rPr lang="es-AR" sz="1900" dirty="0" smtClean="0"/>
                        <a:t>Etiquetas</a:t>
                      </a:r>
                      <a:endParaRPr lang="es-AR" sz="1900" dirty="0"/>
                    </a:p>
                  </a:txBody>
                  <a:tcPr/>
                </a:tc>
                <a:tc>
                  <a:txBody>
                    <a:bodyPr/>
                    <a:lstStyle/>
                    <a:p>
                      <a:pPr algn="ctr"/>
                      <a:r>
                        <a:rPr lang="es-AR" sz="1900" dirty="0" smtClean="0"/>
                        <a:t>Descriptores</a:t>
                      </a:r>
                      <a:endParaRPr lang="es-AR" sz="1900" dirty="0"/>
                    </a:p>
                  </a:txBody>
                  <a:tcPr/>
                </a:tc>
                <a:extLst>
                  <a:ext uri="{0D108BD9-81ED-4DB2-BD59-A6C34878D82A}">
                    <a16:rowId xmlns:a16="http://schemas.microsoft.com/office/drawing/2014/main" xmlns="" val="10000"/>
                  </a:ext>
                </a:extLst>
              </a:tr>
              <a:tr h="720080">
                <a:tc>
                  <a:txBody>
                    <a:bodyPr/>
                    <a:lstStyle/>
                    <a:p>
                      <a:pPr algn="ctr"/>
                      <a:r>
                        <a:rPr lang="es-AR" sz="1500" b="1" dirty="0" smtClean="0"/>
                        <a:t>Por debajo del nivel Básico</a:t>
                      </a:r>
                      <a:endParaRPr lang="es-AR" sz="15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Los estudiantes de este nivel pueden identificar mecanismos de cohesión muy simples</a:t>
                      </a:r>
                      <a:r>
                        <a:rPr lang="es-AR" sz="900" b="0" u="none" kern="1200" baseline="0" dirty="0" smtClean="0">
                          <a:solidFill>
                            <a:schemeClr val="dk1"/>
                          </a:solidFill>
                          <a:effectLst/>
                          <a:latin typeface="+mn-lt"/>
                          <a:ea typeface="+mn-ea"/>
                          <a:cs typeface="+mn-cs"/>
                        </a:rPr>
                        <a:t> </a:t>
                      </a:r>
                      <a:r>
                        <a:rPr lang="es-AR" sz="900" b="0" u="none" kern="1200" dirty="0" smtClean="0">
                          <a:solidFill>
                            <a:schemeClr val="dk1"/>
                          </a:solidFill>
                          <a:effectLst/>
                          <a:latin typeface="+mn-lt"/>
                          <a:ea typeface="+mn-ea"/>
                          <a:cs typeface="+mn-cs"/>
                        </a:rPr>
                        <a:t>cuando se les brinda el fragmento textual separado del texto en el cuerpo de la pregunta.</a:t>
                      </a:r>
                    </a:p>
                    <a:p>
                      <a:r>
                        <a:rPr lang="es-ES_tradnl" sz="900" b="0" i="0" kern="1200" dirty="0" smtClean="0">
                          <a:solidFill>
                            <a:schemeClr val="dk1"/>
                          </a:solidFill>
                          <a:effectLst/>
                          <a:latin typeface="+mn-lt"/>
                          <a:ea typeface="+mn-ea"/>
                          <a:cs typeface="+mn-cs"/>
                        </a:rPr>
                        <a:t> </a:t>
                      </a:r>
                      <a:endParaRPr lang="es-AR" sz="900" b="0" i="0" kern="1200" dirty="0">
                        <a:solidFill>
                          <a:schemeClr val="dk1"/>
                        </a:solidFill>
                        <a:effectLst/>
                        <a:latin typeface="+mn-lt"/>
                        <a:ea typeface="+mn-ea"/>
                        <a:cs typeface="+mn-cs"/>
                      </a:endParaRPr>
                    </a:p>
                  </a:txBody>
                  <a:tcPr anchor="b"/>
                </a:tc>
                <a:extLst>
                  <a:ext uri="{0D108BD9-81ED-4DB2-BD59-A6C34878D82A}">
                    <a16:rowId xmlns:a16="http://schemas.microsoft.com/office/drawing/2014/main" xmlns="" val="10001"/>
                  </a:ext>
                </a:extLst>
              </a:tr>
              <a:tr h="944880">
                <a:tc>
                  <a:txBody>
                    <a:bodyPr/>
                    <a:lstStyle/>
                    <a:p>
                      <a:pPr algn="ctr"/>
                      <a:r>
                        <a:rPr lang="es-AR" sz="1500" b="1" dirty="0" smtClean="0"/>
                        <a:t>Básico</a:t>
                      </a:r>
                      <a:endParaRPr lang="es-AR" sz="15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Los estudiantes de este nivel pueden:</a:t>
                      </a:r>
                    </a:p>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-dar cuenta de algunos de los aspectos centrales (género, autoría, motivación de personajes, información relevante en  el</a:t>
                      </a:r>
                      <a:r>
                        <a:rPr lang="es-AR" sz="900" b="0" u="none" kern="1200" baseline="0" dirty="0" smtClean="0">
                          <a:solidFill>
                            <a:schemeClr val="dk1"/>
                          </a:solidFill>
                          <a:effectLst/>
                          <a:latin typeface="+mn-lt"/>
                          <a:ea typeface="+mn-ea"/>
                          <a:cs typeface="+mn-cs"/>
                        </a:rPr>
                        <a:t> </a:t>
                      </a:r>
                      <a:r>
                        <a:rPr lang="es-AR" sz="900" b="0" u="none" kern="1200" dirty="0" smtClean="0">
                          <a:solidFill>
                            <a:schemeClr val="dk1"/>
                          </a:solidFill>
                          <a:effectLst/>
                          <a:latin typeface="+mn-lt"/>
                          <a:ea typeface="+mn-ea"/>
                          <a:cs typeface="+mn-cs"/>
                        </a:rPr>
                        <a:t>cuerpo del texto y los</a:t>
                      </a:r>
                      <a:r>
                        <a:rPr lang="es-AR" sz="900" b="0" u="none" kern="1200" baseline="0" dirty="0" smtClean="0">
                          <a:solidFill>
                            <a:schemeClr val="dk1"/>
                          </a:solidFill>
                          <a:effectLst/>
                          <a:latin typeface="+mn-lt"/>
                          <a:ea typeface="+mn-ea"/>
                          <a:cs typeface="+mn-cs"/>
                        </a:rPr>
                        <a:t> </a:t>
                      </a:r>
                      <a:r>
                        <a:rPr lang="es-AR" sz="900" b="0" u="none" kern="1200" dirty="0" smtClean="0">
                          <a:solidFill>
                            <a:schemeClr val="dk1"/>
                          </a:solidFill>
                          <a:effectLst/>
                          <a:latin typeface="+mn-lt"/>
                          <a:ea typeface="+mn-ea"/>
                          <a:cs typeface="+mn-cs"/>
                        </a:rPr>
                        <a:t>paratextos) en cuentos tradicionales, textos expositivos y crónicas periodísticas.</a:t>
                      </a:r>
                    </a:p>
                    <a:p>
                      <a:endParaRPr lang="es-AR" sz="900" dirty="0" smtClean="0"/>
                    </a:p>
                    <a:p>
                      <a:endParaRPr lang="es-AR" sz="900" dirty="0"/>
                    </a:p>
                  </a:txBody>
                  <a:tcPr/>
                </a:tc>
                <a:extLst>
                  <a:ext uri="{0D108BD9-81ED-4DB2-BD59-A6C34878D82A}">
                    <a16:rowId xmlns:a16="http://schemas.microsoft.com/office/drawing/2014/main" xmlns="" val="10002"/>
                  </a:ext>
                </a:extLst>
              </a:tr>
              <a:tr h="1051520">
                <a:tc>
                  <a:txBody>
                    <a:bodyPr/>
                    <a:lstStyle/>
                    <a:p>
                      <a:pPr algn="ctr"/>
                      <a:r>
                        <a:rPr lang="es-AR" sz="1500" b="1" dirty="0" smtClean="0"/>
                        <a:t>Satisfactorio</a:t>
                      </a:r>
                      <a:endParaRPr lang="es-AR" sz="15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AR" sz="900" b="0" u="none"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Los estudiantes de este nivel pueden:</a:t>
                      </a:r>
                    </a:p>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-identificar pormenorizadamente secuencias, tipos de narradores, géneros discursivos, tipos de tramas, portadores textuales, información literal e inferencial que dan cuenta de estrategias lectoras fundamentales para construir significados globales en todo tipo de textos</a:t>
                      </a:r>
                      <a:endParaRPr lang="es-AR" sz="900" b="0" u="none" dirty="0">
                        <a:effectLst/>
                      </a:endParaRPr>
                    </a:p>
                  </a:txBody>
                  <a:tcPr/>
                </a:tc>
                <a:extLst>
                  <a:ext uri="{0D108BD9-81ED-4DB2-BD59-A6C34878D82A}">
                    <a16:rowId xmlns:a16="http://schemas.microsoft.com/office/drawing/2014/main" xmlns="" val="10003"/>
                  </a:ext>
                </a:extLst>
              </a:tr>
              <a:tr h="1229360">
                <a:tc>
                  <a:txBody>
                    <a:bodyPr/>
                    <a:lstStyle/>
                    <a:p>
                      <a:pPr algn="ctr"/>
                      <a:r>
                        <a:rPr lang="es-AR" sz="1500" b="1" dirty="0" smtClean="0"/>
                        <a:t>Avanzado</a:t>
                      </a:r>
                      <a:endParaRPr lang="es-AR" sz="1500" b="1" dirty="0"/>
                    </a:p>
                  </a:txBody>
                  <a:tcPr/>
                </a:tc>
                <a:tc>
                  <a:txBody>
                    <a:bodyPr/>
                    <a:lstStyle/>
                    <a:p>
                      <a:endParaRPr lang="es-AR" sz="900" kern="1200" dirty="0" smtClean="0">
                        <a:solidFill>
                          <a:schemeClr val="dk1"/>
                        </a:solidFill>
                        <a:effectLst/>
                        <a:latin typeface="+mn-lt"/>
                        <a:ea typeface="+mn-ea"/>
                        <a:cs typeface="+mn-cs"/>
                      </a:endParaRPr>
                    </a:p>
                    <a:p>
                      <a:r>
                        <a:rPr lang="es-AR" sz="900" kern="1200" dirty="0" smtClean="0">
                          <a:solidFill>
                            <a:schemeClr val="dk1"/>
                          </a:solidFill>
                          <a:effectLst/>
                          <a:latin typeface="+mn-lt"/>
                          <a:ea typeface="+mn-ea"/>
                          <a:cs typeface="+mn-cs"/>
                        </a:rPr>
                        <a:t> </a:t>
                      </a:r>
                      <a:r>
                        <a:rPr lang="es-AR" sz="900" b="0" u="none" kern="1200" dirty="0" smtClean="0">
                          <a:solidFill>
                            <a:schemeClr val="dk1"/>
                          </a:solidFill>
                          <a:effectLst/>
                          <a:latin typeface="+mn-lt"/>
                          <a:ea typeface="+mn-ea"/>
                          <a:cs typeface="+mn-cs"/>
                        </a:rPr>
                        <a:t>Los estudiantes de este nivel pueden:</a:t>
                      </a:r>
                    </a:p>
                    <a:p>
                      <a:r>
                        <a:rPr lang="es-AR" sz="900" b="0" u="none" kern="1200" dirty="0" smtClean="0">
                          <a:solidFill>
                            <a:schemeClr val="dk1"/>
                          </a:solidFill>
                          <a:effectLst/>
                          <a:latin typeface="+mn-lt"/>
                          <a:ea typeface="+mn-ea"/>
                          <a:cs typeface="+mn-cs"/>
                        </a:rPr>
                        <a:t>-comprender las superestructuras narrativas e inferir el rol que cumplen personajes secundarios en la trama. </a:t>
                      </a:r>
                    </a:p>
                    <a:p>
                      <a:r>
                        <a:rPr lang="es-AR" sz="900" b="0" u="none" kern="1200" dirty="0" smtClean="0">
                          <a:solidFill>
                            <a:schemeClr val="dk1"/>
                          </a:solidFill>
                          <a:effectLst/>
                          <a:latin typeface="+mn-lt"/>
                          <a:ea typeface="+mn-ea"/>
                          <a:cs typeface="+mn-cs"/>
                        </a:rPr>
                        <a:t>-conceptualizar nociones disciplinares como la de narrador o paratexto gráfico.</a:t>
                      </a:r>
                    </a:p>
                    <a:p>
                      <a:r>
                        <a:rPr lang="es-AR" sz="900" b="0" u="none" kern="1200" dirty="0" smtClean="0">
                          <a:solidFill>
                            <a:schemeClr val="dk1"/>
                          </a:solidFill>
                          <a:effectLst/>
                          <a:latin typeface="+mn-lt"/>
                          <a:ea typeface="+mn-ea"/>
                          <a:cs typeface="+mn-cs"/>
                        </a:rPr>
                        <a:t>-diferenciar entre textos escritos para medios en papel y aquellos escritos para internet. </a:t>
                      </a:r>
                    </a:p>
                    <a:p>
                      <a:r>
                        <a:rPr lang="es-AR" sz="900" b="0" u="none" kern="1200" dirty="0" smtClean="0">
                          <a:solidFill>
                            <a:schemeClr val="dk1"/>
                          </a:solidFill>
                          <a:effectLst/>
                          <a:latin typeface="+mn-lt"/>
                          <a:ea typeface="+mn-ea"/>
                          <a:cs typeface="+mn-cs"/>
                        </a:rPr>
                        <a:t>-localizar información a partir de sus hipótesis lectoras y su conocimiento disciplinar.</a:t>
                      </a:r>
                    </a:p>
                    <a:p>
                      <a:endParaRPr lang="es-AR" sz="900" b="0" u="none" dirty="0" smtClean="0"/>
                    </a:p>
                    <a:p>
                      <a:endParaRPr lang="es-AR" sz="900" b="0" u="none" dirty="0"/>
                    </a:p>
                  </a:txBody>
                  <a:tcPr/>
                </a:tc>
                <a:extLst>
                  <a:ext uri="{0D108BD9-81ED-4DB2-BD59-A6C34878D82A}">
                    <a16:rowId xmlns:a16="http://schemas.microsoft.com/office/drawing/2014/main" xmlns="" val="10004"/>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79</a:t>
            </a:fld>
            <a:endParaRPr lang="es-ES">
              <a:solidFill>
                <a:prstClr val="black">
                  <a:tint val="75000"/>
                </a:prstClr>
              </a:solidFill>
            </a:endParaRPr>
          </a:p>
        </p:txBody>
      </p:sp>
    </p:spTree>
    <p:extLst>
      <p:ext uri="{BB962C8B-B14F-4D97-AF65-F5344CB8AC3E}">
        <p14:creationId xmlns:p14="http://schemas.microsoft.com/office/powerpoint/2010/main" xmlns="" val="2130353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09315" y="266081"/>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Lengua según Trayectoria </a:t>
            </a:r>
            <a:r>
              <a:rPr lang="es-AR" sz="2000" dirty="0" smtClean="0">
                <a:solidFill>
                  <a:srgbClr val="009DD1"/>
                </a:solidFill>
                <a:latin typeface="Gotham Condensed Medium"/>
                <a:cs typeface="Gotham Condensed Medium"/>
              </a:rPr>
              <a:t>Escolar </a:t>
            </a:r>
            <a:r>
              <a:rPr lang="es-AR" sz="2000" dirty="0">
                <a:solidFill>
                  <a:srgbClr val="009DD1"/>
                </a:solidFill>
                <a:latin typeface="Gotham Condensed Medium"/>
                <a:cs typeface="Gotham Condensed Medium"/>
              </a:rPr>
              <a:t>-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año </a:t>
            </a:r>
          </a:p>
        </p:txBody>
      </p:sp>
      <p:sp>
        <p:nvSpPr>
          <p:cNvPr id="8" name="Marcador de número de diapositiva 7"/>
          <p:cNvSpPr>
            <a:spLocks noGrp="1"/>
          </p:cNvSpPr>
          <p:nvPr>
            <p:ph type="sldNum" sz="quarter" idx="12"/>
          </p:nvPr>
        </p:nvSpPr>
        <p:spPr/>
        <p:txBody>
          <a:bodyPr/>
          <a:lstStyle/>
          <a:p>
            <a:fld id="{A69369F0-BB74-D946-A12A-35A5CCCC6C14}" type="slidenum">
              <a:rPr lang="es-ES" smtClean="0"/>
              <a:pPr/>
              <a:t>8</a:t>
            </a:fld>
            <a:endParaRPr lang="es-ES"/>
          </a:p>
        </p:txBody>
      </p:sp>
      <p:graphicFrame>
        <p:nvGraphicFramePr>
          <p:cNvPr id="11" name="3 Gráfico"/>
          <p:cNvGraphicFramePr>
            <a:graphicFrameLocks/>
          </p:cNvGraphicFramePr>
          <p:nvPr>
            <p:extLst/>
          </p:nvPr>
        </p:nvGraphicFramePr>
        <p:xfrm>
          <a:off x="160771" y="1571010"/>
          <a:ext cx="4933229" cy="37288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5 Gráfico"/>
          <p:cNvGraphicFramePr>
            <a:graphicFrameLocks/>
          </p:cNvGraphicFramePr>
          <p:nvPr>
            <p:extLst/>
          </p:nvPr>
        </p:nvGraphicFramePr>
        <p:xfrm>
          <a:off x="4841090" y="1558139"/>
          <a:ext cx="4142138" cy="37288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3780776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2462" y="1305137"/>
            <a:ext cx="8229600" cy="720080"/>
          </a:xfrm>
        </p:spPr>
        <p:txBody>
          <a:bodyPr>
            <a:normAutofit/>
          </a:bodyPr>
          <a:lstStyle/>
          <a:p>
            <a:r>
              <a:rPr lang="es-AR" sz="3200" dirty="0" smtClean="0">
                <a:solidFill>
                  <a:srgbClr val="009DD1"/>
                </a:solidFill>
                <a:latin typeface="Gotham Condensed Medium"/>
                <a:cs typeface="Gotham Condensed Medium"/>
              </a:rPr>
              <a:t>Matemática </a:t>
            </a:r>
            <a:r>
              <a:rPr lang="es-AR" sz="3200" dirty="0">
                <a:solidFill>
                  <a:srgbClr val="009DD1"/>
                </a:solidFill>
                <a:latin typeface="Gotham Condensed Medium"/>
                <a:cs typeface="Gotham Condensed Medium"/>
              </a:rPr>
              <a:t>6° grado. Educación Primaria. </a:t>
            </a:r>
            <a:endParaRPr lang="es-AR" sz="3200" b="1" dirty="0"/>
          </a:p>
        </p:txBody>
      </p:sp>
      <p:graphicFrame>
        <p:nvGraphicFramePr>
          <p:cNvPr id="4" name="3 Marcador de contenido"/>
          <p:cNvGraphicFramePr>
            <a:graphicFrameLocks noGrp="1"/>
          </p:cNvGraphicFramePr>
          <p:nvPr>
            <p:ph idx="1"/>
            <p:extLst/>
          </p:nvPr>
        </p:nvGraphicFramePr>
        <p:xfrm>
          <a:off x="522462" y="2195831"/>
          <a:ext cx="7992888" cy="416052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0000"/>
                    </a:ext>
                  </a:extLst>
                </a:gridCol>
                <a:gridCol w="6480720">
                  <a:extLst>
                    <a:ext uri="{9D8B030D-6E8A-4147-A177-3AD203B41FA5}">
                      <a16:colId xmlns:a16="http://schemas.microsoft.com/office/drawing/2014/main" xmlns="" val="20001"/>
                    </a:ext>
                  </a:extLst>
                </a:gridCol>
              </a:tblGrid>
              <a:tr h="375920">
                <a:tc>
                  <a:txBody>
                    <a:bodyPr/>
                    <a:lstStyle/>
                    <a:p>
                      <a:pPr algn="ctr"/>
                      <a:r>
                        <a:rPr lang="es-AR" sz="1900" dirty="0" smtClean="0"/>
                        <a:t>Etiquetas</a:t>
                      </a:r>
                      <a:endParaRPr lang="es-AR" sz="1900" dirty="0"/>
                    </a:p>
                  </a:txBody>
                  <a:tcPr/>
                </a:tc>
                <a:tc>
                  <a:txBody>
                    <a:bodyPr/>
                    <a:lstStyle/>
                    <a:p>
                      <a:pPr algn="ctr"/>
                      <a:r>
                        <a:rPr lang="es-AR" sz="1900" dirty="0" smtClean="0"/>
                        <a:t>Descriptores</a:t>
                      </a:r>
                      <a:endParaRPr lang="es-AR" sz="1900" dirty="0"/>
                    </a:p>
                  </a:txBody>
                  <a:tcPr/>
                </a:tc>
                <a:extLst>
                  <a:ext uri="{0D108BD9-81ED-4DB2-BD59-A6C34878D82A}">
                    <a16:rowId xmlns:a16="http://schemas.microsoft.com/office/drawing/2014/main" xmlns="" val="10000"/>
                  </a:ext>
                </a:extLst>
              </a:tr>
              <a:tr h="944880">
                <a:tc>
                  <a:txBody>
                    <a:bodyPr/>
                    <a:lstStyle/>
                    <a:p>
                      <a:pPr algn="ctr"/>
                      <a:r>
                        <a:rPr lang="es-AR" sz="1500" b="1" dirty="0" smtClean="0"/>
                        <a:t>Por debajo del Nivel Básico</a:t>
                      </a:r>
                      <a:endParaRPr lang="es-AR" sz="1500" b="1" dirty="0"/>
                    </a:p>
                  </a:txBody>
                  <a:tcPr/>
                </a:tc>
                <a:tc>
                  <a:txBody>
                    <a:bodyPr/>
                    <a:lstStyle/>
                    <a:p>
                      <a:r>
                        <a:rPr lang="es-AR" sz="900" b="0" kern="1200" dirty="0" smtClean="0">
                          <a:solidFill>
                            <a:schemeClr val="dk1"/>
                          </a:solidFill>
                          <a:effectLst/>
                          <a:latin typeface="+mn-lt"/>
                          <a:ea typeface="+mn-ea"/>
                          <a:cs typeface="+mn-cs"/>
                        </a:rPr>
                        <a:t>Los estudiantes en este nivel pueden:</a:t>
                      </a:r>
                    </a:p>
                    <a:p>
                      <a:r>
                        <a:rPr lang="es-AR" sz="900" b="0" kern="1200" dirty="0" smtClean="0">
                          <a:solidFill>
                            <a:schemeClr val="dk1"/>
                          </a:solidFill>
                          <a:effectLst/>
                          <a:latin typeface="+mn-lt"/>
                          <a:ea typeface="+mn-ea"/>
                          <a:cs typeface="+mn-cs"/>
                        </a:rPr>
                        <a:t>-identificar datos, conceptos y propiedades matemáticas expresados de manera directa y explícita.</a:t>
                      </a:r>
                    </a:p>
                    <a:p>
                      <a:r>
                        <a:rPr lang="es-AR" sz="900" b="0" kern="1200" dirty="0" smtClean="0">
                          <a:solidFill>
                            <a:schemeClr val="dk1"/>
                          </a:solidFill>
                          <a:effectLst/>
                          <a:latin typeface="+mn-lt"/>
                          <a:ea typeface="+mn-ea"/>
                          <a:cs typeface="+mn-cs"/>
                        </a:rPr>
                        <a:t>-realizar cálculos sencillos y resolver problemas simples del campo aditivo.</a:t>
                      </a:r>
                    </a:p>
                    <a:p>
                      <a:r>
                        <a:rPr lang="es-AR" sz="900" b="0" kern="1200" dirty="0" smtClean="0">
                          <a:solidFill>
                            <a:schemeClr val="dk1"/>
                          </a:solidFill>
                          <a:effectLst/>
                          <a:latin typeface="+mn-lt"/>
                          <a:ea typeface="+mn-ea"/>
                          <a:cs typeface="+mn-cs"/>
                        </a:rPr>
                        <a:t>-reconocer porcentajes comunes expresados en gráficos.</a:t>
                      </a:r>
                    </a:p>
                    <a:p>
                      <a:r>
                        <a:rPr lang="es-AR" sz="900" b="0" kern="1200" dirty="0" smtClean="0">
                          <a:solidFill>
                            <a:schemeClr val="dk1"/>
                          </a:solidFill>
                          <a:effectLst/>
                          <a:latin typeface="+mn-lt"/>
                          <a:ea typeface="+mn-ea"/>
                          <a:cs typeface="+mn-cs"/>
                        </a:rPr>
                        <a:t>-identificar cuerpos geométricos de uso corriente a través de la descripción de sus características</a:t>
                      </a:r>
                    </a:p>
                    <a:p>
                      <a:endParaRPr lang="es-AR" sz="900" b="0" kern="1200" dirty="0" smtClean="0">
                        <a:solidFill>
                          <a:schemeClr val="dk1"/>
                        </a:solidFill>
                        <a:effectLst/>
                        <a:latin typeface="+mn-lt"/>
                        <a:ea typeface="+mn-ea"/>
                        <a:cs typeface="+mn-cs"/>
                      </a:endParaRPr>
                    </a:p>
                  </a:txBody>
                  <a:tcPr anchor="b"/>
                </a:tc>
                <a:extLst>
                  <a:ext uri="{0D108BD9-81ED-4DB2-BD59-A6C34878D82A}">
                    <a16:rowId xmlns:a16="http://schemas.microsoft.com/office/drawing/2014/main" xmlns="" val="10001"/>
                  </a:ext>
                </a:extLst>
              </a:tr>
              <a:tr h="802640">
                <a:tc>
                  <a:txBody>
                    <a:bodyPr/>
                    <a:lstStyle/>
                    <a:p>
                      <a:pPr algn="ctr"/>
                      <a:endParaRPr lang="es-AR" sz="1500" b="1" dirty="0" smtClean="0"/>
                    </a:p>
                    <a:p>
                      <a:pPr algn="ctr"/>
                      <a:r>
                        <a:rPr lang="es-AR" sz="1500" b="1" dirty="0" smtClean="0"/>
                        <a:t>Básico</a:t>
                      </a:r>
                      <a:endParaRPr lang="es-AR" sz="1500" b="1" dirty="0"/>
                    </a:p>
                  </a:txBody>
                  <a:tcPr/>
                </a:tc>
                <a:tc>
                  <a:txBody>
                    <a:bodyPr/>
                    <a:lstStyle/>
                    <a:p>
                      <a:r>
                        <a:rPr lang="es-AR" sz="900" dirty="0" smtClean="0"/>
                        <a:t>Los estudiantes en</a:t>
                      </a:r>
                      <a:r>
                        <a:rPr lang="es-AR" sz="900" baseline="0" dirty="0" smtClean="0"/>
                        <a:t> este nivel pueden:</a:t>
                      </a:r>
                    </a:p>
                    <a:p>
                      <a:r>
                        <a:rPr lang="es-AR" sz="900" baseline="0" dirty="0" smtClean="0"/>
                        <a:t>-resolver problemas simples del campo multiplicativo </a:t>
                      </a:r>
                      <a:r>
                        <a:rPr lang="es-AR" sz="900" b="0" u="none" kern="1200" baseline="0" dirty="0" smtClean="0">
                          <a:solidFill>
                            <a:schemeClr val="dk1"/>
                          </a:solidFill>
                          <a:effectLst/>
                          <a:latin typeface="+mn-lt"/>
                          <a:ea typeface="+mn-ea"/>
                          <a:cs typeface="+mn-cs"/>
                        </a:rPr>
                        <a:t>con números naturales </a:t>
                      </a:r>
                      <a:r>
                        <a:rPr lang="es-AR" sz="900" baseline="0" dirty="0" smtClean="0"/>
                        <a:t>y hacer un uso incipiente del perímetro de figuras de uso corriente con datos explícitos.</a:t>
                      </a:r>
                    </a:p>
                    <a:p>
                      <a:r>
                        <a:rPr lang="es-AR" sz="900" baseline="0" dirty="0" smtClean="0"/>
                        <a:t>-resolver problemas que involucran el cálculo de duraciones y dar solución a situaciones con datos contenidos en gráficos simples.</a:t>
                      </a:r>
                      <a:endParaRPr lang="es-AR" sz="900" dirty="0" smtClean="0"/>
                    </a:p>
                    <a:p>
                      <a:endParaRPr lang="es-AR" sz="900" dirty="0"/>
                    </a:p>
                  </a:txBody>
                  <a:tcPr/>
                </a:tc>
                <a:extLst>
                  <a:ext uri="{0D108BD9-81ED-4DB2-BD59-A6C34878D82A}">
                    <a16:rowId xmlns:a16="http://schemas.microsoft.com/office/drawing/2014/main" xmlns="" val="10002"/>
                  </a:ext>
                </a:extLst>
              </a:tr>
              <a:tr h="944880">
                <a:tc>
                  <a:txBody>
                    <a:bodyPr/>
                    <a:lstStyle/>
                    <a:p>
                      <a:pPr algn="ctr"/>
                      <a:endParaRPr lang="es-AR" sz="1500" b="1" dirty="0" smtClean="0"/>
                    </a:p>
                    <a:p>
                      <a:pPr algn="ctr"/>
                      <a:endParaRPr lang="es-AR" sz="1500" b="1" dirty="0" smtClean="0"/>
                    </a:p>
                    <a:p>
                      <a:pPr algn="ctr"/>
                      <a:r>
                        <a:rPr lang="es-AR" sz="1500" b="1" dirty="0" smtClean="0"/>
                        <a:t>Satisfactorio</a:t>
                      </a:r>
                      <a:endParaRPr lang="es-AR" sz="15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Los estudiantes en este nivel pueden:</a:t>
                      </a:r>
                    </a:p>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dirty="0" smtClean="0">
                          <a:solidFill>
                            <a:schemeClr val="dk1"/>
                          </a:solidFill>
                          <a:effectLst/>
                          <a:latin typeface="+mn-lt"/>
                          <a:ea typeface="+mn-ea"/>
                          <a:cs typeface="+mn-cs"/>
                        </a:rPr>
                        <a:t>-resolver problemas referidos al campo multiplicativo</a:t>
                      </a:r>
                      <a:r>
                        <a:rPr lang="es-AR" sz="900" b="0" u="none" kern="1200" baseline="0" dirty="0" smtClean="0">
                          <a:solidFill>
                            <a:schemeClr val="dk1"/>
                          </a:solidFill>
                          <a:effectLst/>
                          <a:latin typeface="+mn-lt"/>
                          <a:ea typeface="+mn-ea"/>
                          <a:cs typeface="+mn-cs"/>
                        </a:rPr>
                        <a:t> con  fracciones sencillas y expresiones decimales.</a:t>
                      </a:r>
                    </a:p>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baseline="0" dirty="0" smtClean="0">
                          <a:solidFill>
                            <a:schemeClr val="dk1"/>
                          </a:solidFill>
                          <a:effectLst/>
                          <a:latin typeface="+mn-lt"/>
                          <a:ea typeface="+mn-ea"/>
                          <a:cs typeface="+mn-cs"/>
                        </a:rPr>
                        <a:t>-resolver problemas que requieren identificar información no explícita, textual o gráfica, relacionados con perímetro y área (superficie) de figuras sencillas.</a:t>
                      </a:r>
                    </a:p>
                    <a:p>
                      <a:pPr marL="0" marR="0" indent="0" algn="l" defTabSz="914400" rtl="0" eaLnBrk="1" fontAlgn="auto" latinLnBrk="0" hangingPunct="1">
                        <a:lnSpc>
                          <a:spcPct val="100000"/>
                        </a:lnSpc>
                        <a:spcBef>
                          <a:spcPts val="0"/>
                        </a:spcBef>
                        <a:spcAft>
                          <a:spcPts val="0"/>
                        </a:spcAft>
                        <a:buClrTx/>
                        <a:buSzTx/>
                        <a:buFontTx/>
                        <a:buNone/>
                        <a:tabLst/>
                        <a:defRPr/>
                      </a:pPr>
                      <a:r>
                        <a:rPr lang="es-AR" sz="900" b="0" u="none" kern="1200" baseline="0" dirty="0" smtClean="0">
                          <a:solidFill>
                            <a:schemeClr val="dk1"/>
                          </a:solidFill>
                          <a:effectLst/>
                          <a:latin typeface="+mn-lt"/>
                          <a:ea typeface="+mn-ea"/>
                          <a:cs typeface="+mn-cs"/>
                        </a:rPr>
                        <a:t>-relacionar y comparar unidades de medida.</a:t>
                      </a:r>
                    </a:p>
                    <a:p>
                      <a:pPr marL="0" marR="0" indent="0" algn="l" defTabSz="914400" rtl="0" eaLnBrk="1" fontAlgn="auto" latinLnBrk="0" hangingPunct="1">
                        <a:lnSpc>
                          <a:spcPct val="100000"/>
                        </a:lnSpc>
                        <a:spcBef>
                          <a:spcPts val="0"/>
                        </a:spcBef>
                        <a:spcAft>
                          <a:spcPts val="0"/>
                        </a:spcAft>
                        <a:buClrTx/>
                        <a:buSzTx/>
                        <a:buFontTx/>
                        <a:buNone/>
                        <a:tabLst/>
                        <a:defRPr/>
                      </a:pPr>
                      <a:endParaRPr lang="es-AR" sz="900" b="0" u="none"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0003"/>
                  </a:ext>
                </a:extLst>
              </a:tr>
              <a:tr h="1087120">
                <a:tc>
                  <a:txBody>
                    <a:bodyPr/>
                    <a:lstStyle/>
                    <a:p>
                      <a:pPr algn="ctr"/>
                      <a:endParaRPr lang="es-AR" sz="1500" b="1" dirty="0" smtClean="0"/>
                    </a:p>
                    <a:p>
                      <a:pPr algn="ctr"/>
                      <a:endParaRPr lang="es-AR" sz="1500" b="1" dirty="0" smtClean="0"/>
                    </a:p>
                    <a:p>
                      <a:pPr algn="ctr"/>
                      <a:endParaRPr lang="es-AR" sz="1500" b="1" dirty="0" smtClean="0"/>
                    </a:p>
                    <a:p>
                      <a:pPr algn="ctr"/>
                      <a:r>
                        <a:rPr lang="es-AR" sz="1500" b="1" dirty="0" smtClean="0"/>
                        <a:t>Avanzado</a:t>
                      </a:r>
                      <a:endParaRPr lang="es-AR" sz="1500" b="1" dirty="0"/>
                    </a:p>
                  </a:txBody>
                  <a:tcPr/>
                </a:tc>
                <a:tc>
                  <a:txBody>
                    <a:bodyPr/>
                    <a:lstStyle/>
                    <a:p>
                      <a:r>
                        <a:rPr lang="es-AR" sz="900" b="0" u="none" kern="1200" dirty="0" smtClean="0">
                          <a:solidFill>
                            <a:schemeClr val="dk1"/>
                          </a:solidFill>
                          <a:effectLst/>
                          <a:latin typeface="+mn-lt"/>
                          <a:ea typeface="+mn-ea"/>
                          <a:cs typeface="+mn-cs"/>
                        </a:rPr>
                        <a:t>Los</a:t>
                      </a:r>
                      <a:r>
                        <a:rPr lang="es-AR" sz="900" b="0" u="none" kern="1200" baseline="0" dirty="0" smtClean="0">
                          <a:solidFill>
                            <a:schemeClr val="dk1"/>
                          </a:solidFill>
                          <a:effectLst/>
                          <a:latin typeface="+mn-lt"/>
                          <a:ea typeface="+mn-ea"/>
                          <a:cs typeface="+mn-cs"/>
                        </a:rPr>
                        <a:t> estudiantes en este nivel pueden:</a:t>
                      </a:r>
                    </a:p>
                    <a:p>
                      <a:r>
                        <a:rPr lang="es-AR" sz="900" b="0" u="none" kern="1200" baseline="0" dirty="0" smtClean="0">
                          <a:solidFill>
                            <a:schemeClr val="dk1"/>
                          </a:solidFill>
                          <a:effectLst/>
                          <a:latin typeface="+mn-lt"/>
                          <a:ea typeface="+mn-ea"/>
                          <a:cs typeface="+mn-cs"/>
                        </a:rPr>
                        <a:t>-resolver problemas complejos, que requieren dos o más operaciones, en diferentes campos numéricos.</a:t>
                      </a:r>
                    </a:p>
                    <a:p>
                      <a:r>
                        <a:rPr lang="es-AR" sz="900" b="0" u="none" kern="1200" baseline="0" dirty="0" smtClean="0">
                          <a:solidFill>
                            <a:schemeClr val="dk1"/>
                          </a:solidFill>
                          <a:effectLst/>
                          <a:latin typeface="+mn-lt"/>
                          <a:ea typeface="+mn-ea"/>
                          <a:cs typeface="+mn-cs"/>
                        </a:rPr>
                        <a:t>-identificar distintas representaciones de fracciones en diferentes registros y reconocer equivalencia entre ellas.</a:t>
                      </a:r>
                    </a:p>
                    <a:p>
                      <a:r>
                        <a:rPr lang="es-AR" sz="900" b="0" u="none" kern="1200" baseline="0" dirty="0" smtClean="0">
                          <a:solidFill>
                            <a:schemeClr val="dk1"/>
                          </a:solidFill>
                          <a:effectLst/>
                          <a:latin typeface="+mn-lt"/>
                          <a:ea typeface="+mn-ea"/>
                          <a:cs typeface="+mn-cs"/>
                        </a:rPr>
                        <a:t>-reconocer el problema que puede resolverse con una operación matemática dada y viceversa.</a:t>
                      </a:r>
                    </a:p>
                    <a:p>
                      <a:r>
                        <a:rPr lang="es-AR" sz="900" b="0" u="none" kern="1200" baseline="0" dirty="0" smtClean="0">
                          <a:solidFill>
                            <a:schemeClr val="dk1"/>
                          </a:solidFill>
                          <a:effectLst/>
                          <a:latin typeface="+mn-lt"/>
                          <a:ea typeface="+mn-ea"/>
                          <a:cs typeface="+mn-cs"/>
                        </a:rPr>
                        <a:t>-identificar figuras geométricas partiendo de sus propiedades.</a:t>
                      </a:r>
                    </a:p>
                    <a:p>
                      <a:r>
                        <a:rPr lang="es-AR" sz="900" b="0" u="none" kern="1200" baseline="0" dirty="0" smtClean="0">
                          <a:solidFill>
                            <a:schemeClr val="dk1"/>
                          </a:solidFill>
                          <a:effectLst/>
                          <a:latin typeface="+mn-lt"/>
                          <a:ea typeface="+mn-ea"/>
                          <a:cs typeface="+mn-cs"/>
                        </a:rPr>
                        <a:t>-diferenciar la relación entre el perímetro y el área de una figura.</a:t>
                      </a:r>
                    </a:p>
                    <a:p>
                      <a:r>
                        <a:rPr lang="es-AR" sz="900" b="0" u="none" kern="1200" baseline="0" dirty="0" smtClean="0">
                          <a:solidFill>
                            <a:schemeClr val="dk1"/>
                          </a:solidFill>
                          <a:effectLst/>
                          <a:latin typeface="+mn-lt"/>
                          <a:ea typeface="+mn-ea"/>
                          <a:cs typeface="+mn-cs"/>
                        </a:rPr>
                        <a:t>-usar las propiedades de las operaciones aritméticas de multiplicación y división.</a:t>
                      </a:r>
                      <a:endParaRPr lang="es-AR" sz="9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0004"/>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80</a:t>
            </a:fld>
            <a:endParaRPr lang="es-ES">
              <a:solidFill>
                <a:prstClr val="black">
                  <a:tint val="75000"/>
                </a:prstClr>
              </a:solidFill>
            </a:endParaRPr>
          </a:p>
        </p:txBody>
      </p:sp>
    </p:spTree>
    <p:extLst>
      <p:ext uri="{BB962C8B-B14F-4D97-AF65-F5344CB8AC3E}">
        <p14:creationId xmlns:p14="http://schemas.microsoft.com/office/powerpoint/2010/main" xmlns="" val="26443009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8021" y="2428705"/>
            <a:ext cx="7717329" cy="1325563"/>
          </a:xfrm>
        </p:spPr>
        <p:txBody>
          <a:bodyPr>
            <a:noAutofit/>
          </a:bodyPr>
          <a:lstStyle/>
          <a:p>
            <a:pPr algn="ctr"/>
            <a:r>
              <a:rPr lang="es-ES" sz="3800" dirty="0" smtClean="0">
                <a:solidFill>
                  <a:srgbClr val="00B0F0"/>
                </a:solidFill>
                <a:latin typeface="Gotham XNarrow Medium" charset="0"/>
                <a:ea typeface="Gotham XNarrow Medium" charset="0"/>
                <a:cs typeface="Gotham XNarrow Medium" charset="0"/>
              </a:rPr>
              <a:t>ORIENTACIONES PARA LA PRÁCTICA DE LA ENSEÑANZA. </a:t>
            </a:r>
            <a:br>
              <a:rPr lang="es-ES" sz="3800" dirty="0" smtClean="0">
                <a:solidFill>
                  <a:srgbClr val="00B0F0"/>
                </a:solidFill>
                <a:latin typeface="Gotham XNarrow Medium" charset="0"/>
                <a:ea typeface="Gotham XNarrow Medium" charset="0"/>
                <a:cs typeface="Gotham XNarrow Medium" charset="0"/>
              </a:rPr>
            </a:br>
            <a:r>
              <a:rPr lang="es-ES" sz="3800" dirty="0" smtClean="0">
                <a:solidFill>
                  <a:srgbClr val="00B0F0"/>
                </a:solidFill>
                <a:latin typeface="Gotham XNarrow Medium" charset="0"/>
                <a:ea typeface="Gotham XNarrow Medium" charset="0"/>
                <a:cs typeface="Gotham XNarrow Medium" charset="0"/>
              </a:rPr>
              <a:t>DESCRIPCIÓN DE CAPACIDADES POR NIVEL DE DESEMPEÑO</a:t>
            </a:r>
            <a:endParaRPr lang="es-ES" sz="3800" dirty="0">
              <a:solidFill>
                <a:srgbClr val="00B0F0"/>
              </a:solidFill>
              <a:latin typeface="Gotham XNarrow Medium" charset="0"/>
              <a:ea typeface="Gotham XNarrow Medium" charset="0"/>
              <a:cs typeface="Gotham XNarrow Medium" charset="0"/>
            </a:endParaRPr>
          </a:p>
        </p:txBody>
      </p:sp>
      <p:pic>
        <p:nvPicPr>
          <p:cNvPr id="4"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6" name="Marcador de número de diapositiva 5"/>
          <p:cNvSpPr>
            <a:spLocks noGrp="1"/>
          </p:cNvSpPr>
          <p:nvPr>
            <p:ph type="sldNum" sz="quarter" idx="12"/>
          </p:nvPr>
        </p:nvSpPr>
        <p:spPr/>
        <p:txBody>
          <a:bodyPr/>
          <a:lstStyle/>
          <a:p>
            <a:fld id="{A69369F0-BB74-D946-A12A-35A5CCCC6C14}" type="slidenum">
              <a:rPr lang="es-ES" smtClean="0">
                <a:solidFill>
                  <a:prstClr val="black">
                    <a:tint val="75000"/>
                  </a:prstClr>
                </a:solidFill>
              </a:rPr>
              <a:pPr/>
              <a:t>81</a:t>
            </a:fld>
            <a:endParaRPr lang="es-ES">
              <a:solidFill>
                <a:prstClr val="black">
                  <a:tint val="75000"/>
                </a:prstClr>
              </a:solidFill>
            </a:endParaRPr>
          </a:p>
        </p:txBody>
      </p:sp>
    </p:spTree>
    <p:extLst>
      <p:ext uri="{BB962C8B-B14F-4D97-AF65-F5344CB8AC3E}">
        <p14:creationId xmlns:p14="http://schemas.microsoft.com/office/powerpoint/2010/main" xmlns="" val="30330033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8446" y="1446415"/>
            <a:ext cx="7772400" cy="633400"/>
          </a:xfrm>
        </p:spPr>
        <p:txBody>
          <a:bodyPr>
            <a:normAutofit fontScale="90000"/>
          </a:bodyPr>
          <a:lstStyle/>
          <a:p>
            <a:pPr algn="l"/>
            <a:r>
              <a:rPr lang="es-AR" sz="3200" dirty="0">
                <a:solidFill>
                  <a:srgbClr val="009DD1"/>
                </a:solidFill>
                <a:latin typeface="Gotham Condensed Medium"/>
                <a:cs typeface="Gotham Condensed Medium"/>
              </a:rPr>
              <a:t>LENGUA 5°/6° </a:t>
            </a:r>
            <a:r>
              <a:rPr lang="es-AR" sz="3200" dirty="0" smtClean="0">
                <a:solidFill>
                  <a:srgbClr val="009DD1"/>
                </a:solidFill>
                <a:latin typeface="Gotham Condensed Medium"/>
                <a:cs typeface="Gotham Condensed Medium"/>
              </a:rPr>
              <a:t>año. Educación Secundaria.</a:t>
            </a:r>
            <a:endParaRPr lang="es-AR" sz="3200" dirty="0">
              <a:solidFill>
                <a:srgbClr val="009DD1"/>
              </a:solidFill>
              <a:latin typeface="Gotham Condensed Medium"/>
              <a:cs typeface="Gotham Condensed Medium"/>
            </a:endParaRPr>
          </a:p>
        </p:txBody>
      </p:sp>
      <p:graphicFrame>
        <p:nvGraphicFramePr>
          <p:cNvPr id="3" name="2 Tabla"/>
          <p:cNvGraphicFramePr>
            <a:graphicFrameLocks noGrp="1"/>
          </p:cNvGraphicFramePr>
          <p:nvPr>
            <p:extLst/>
          </p:nvPr>
        </p:nvGraphicFramePr>
        <p:xfrm>
          <a:off x="424049" y="2594817"/>
          <a:ext cx="8136904" cy="2301240"/>
        </p:xfrm>
        <a:graphic>
          <a:graphicData uri="http://schemas.openxmlformats.org/drawingml/2006/table">
            <a:tbl>
              <a:tblPr firstRow="1" bandRow="1">
                <a:tableStyleId>{5C22544A-7EE6-4342-B048-85BDC9FD1C3A}</a:tableStyleId>
              </a:tblPr>
              <a:tblGrid>
                <a:gridCol w="8136904">
                  <a:extLst>
                    <a:ext uri="{9D8B030D-6E8A-4147-A177-3AD203B41FA5}">
                      <a16:colId xmlns:a16="http://schemas.microsoft.com/office/drawing/2014/main" xmlns="" val="20000"/>
                    </a:ext>
                  </a:extLst>
                </a:gridCol>
              </a:tblGrid>
              <a:tr h="375920">
                <a:tc>
                  <a:txBody>
                    <a:bodyPr/>
                    <a:lstStyle/>
                    <a:p>
                      <a:r>
                        <a:rPr lang="es-AR" sz="1900" dirty="0" smtClean="0"/>
                        <a:t>Por</a:t>
                      </a:r>
                      <a:r>
                        <a:rPr lang="es-AR" sz="1900" baseline="0" dirty="0" smtClean="0"/>
                        <a:t> debajo del nivel Básico</a:t>
                      </a:r>
                      <a:endParaRPr lang="es-AR" sz="1900" dirty="0"/>
                    </a:p>
                  </a:txBody>
                  <a:tcPr/>
                </a:tc>
                <a:extLst>
                  <a:ext uri="{0D108BD9-81ED-4DB2-BD59-A6C34878D82A}">
                    <a16:rowId xmlns:a16="http://schemas.microsoft.com/office/drawing/2014/main" xmlns="" val="10000"/>
                  </a:ext>
                </a:extLst>
              </a:tr>
              <a:tr h="375920">
                <a:tc>
                  <a:txBody>
                    <a:bodyPr/>
                    <a:lstStyle/>
                    <a:p>
                      <a:r>
                        <a:rPr lang="es-AR" sz="1900" b="1" dirty="0" smtClean="0"/>
                        <a:t>Extraer</a:t>
                      </a:r>
                      <a:endParaRPr lang="es-AR" sz="1900" b="1" dirty="0"/>
                    </a:p>
                  </a:txBody>
                  <a:tcPr/>
                </a:tc>
                <a:extLst>
                  <a:ext uri="{0D108BD9-81ED-4DB2-BD59-A6C34878D82A}">
                    <a16:rowId xmlns:a16="http://schemas.microsoft.com/office/drawing/2014/main" xmlns="" val="10001"/>
                  </a:ext>
                </a:extLst>
              </a:tr>
              <a:tr h="1513840">
                <a:tc>
                  <a:txBody>
                    <a:bodyPr/>
                    <a:lstStyle/>
                    <a:p>
                      <a:r>
                        <a:rPr lang="es-AR" sz="1900" b="1" u="none" kern="1200" dirty="0" smtClean="0">
                          <a:solidFill>
                            <a:schemeClr val="dk1"/>
                          </a:solidFill>
                          <a:effectLst/>
                          <a:latin typeface="+mn-lt"/>
                          <a:ea typeface="+mn-ea"/>
                          <a:cs typeface="+mn-cs"/>
                        </a:rPr>
                        <a:t>En artículos periodísticos breves de circulación masiva</a:t>
                      </a:r>
                      <a:r>
                        <a:rPr lang="es-AR" sz="1900" b="0" u="none" kern="1200" dirty="0" smtClean="0">
                          <a:solidFill>
                            <a:schemeClr val="dk1"/>
                          </a:solidFill>
                          <a:effectLst/>
                          <a:latin typeface="+mn-lt"/>
                          <a:ea typeface="+mn-ea"/>
                          <a:cs typeface="+mn-cs"/>
                        </a:rPr>
                        <a:t>, los estudiantes  pueden buscar y localizar información literal sencilla solo cuando está acompañada</a:t>
                      </a:r>
                      <a:r>
                        <a:rPr lang="es-AR" sz="1900" b="0" u="none" kern="1200" baseline="0" dirty="0" smtClean="0">
                          <a:solidFill>
                            <a:schemeClr val="dk1"/>
                          </a:solidFill>
                          <a:effectLst/>
                          <a:latin typeface="+mn-lt"/>
                          <a:ea typeface="+mn-ea"/>
                          <a:cs typeface="+mn-cs"/>
                        </a:rPr>
                        <a:t> por</a:t>
                      </a:r>
                      <a:r>
                        <a:rPr lang="es-AR" sz="1900" b="0" u="none" kern="1200" dirty="0" smtClean="0">
                          <a:solidFill>
                            <a:schemeClr val="dk1"/>
                          </a:solidFill>
                          <a:effectLst/>
                          <a:latin typeface="+mn-lt"/>
                          <a:ea typeface="+mn-ea"/>
                          <a:cs typeface="+mn-cs"/>
                        </a:rPr>
                        <a:t> conocimientos previos muy generalizados y extendidos.</a:t>
                      </a:r>
                    </a:p>
                    <a:p>
                      <a:r>
                        <a:rPr lang="es-AR" sz="1900" b="0" u="none" kern="1200" dirty="0" smtClean="0">
                          <a:solidFill>
                            <a:schemeClr val="dk1"/>
                          </a:solidFill>
                          <a:effectLst/>
                          <a:latin typeface="+mn-lt"/>
                          <a:ea typeface="+mn-ea"/>
                          <a:cs typeface="+mn-cs"/>
                        </a:rPr>
                        <a:t> </a:t>
                      </a:r>
                    </a:p>
                    <a:p>
                      <a:endParaRPr lang="es-AR" sz="1900" dirty="0"/>
                    </a:p>
                  </a:txBody>
                  <a:tcPr/>
                </a:tc>
                <a:extLst>
                  <a:ext uri="{0D108BD9-81ED-4DB2-BD59-A6C34878D82A}">
                    <a16:rowId xmlns:a16="http://schemas.microsoft.com/office/drawing/2014/main" xmlns="" val="10002"/>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82</a:t>
            </a:fld>
            <a:endParaRPr lang="es-ES">
              <a:solidFill>
                <a:prstClr val="black">
                  <a:tint val="75000"/>
                </a:prstClr>
              </a:solidFill>
            </a:endParaRPr>
          </a:p>
        </p:txBody>
      </p:sp>
    </p:spTree>
    <p:extLst>
      <p:ext uri="{BB962C8B-B14F-4D97-AF65-F5344CB8AC3E}">
        <p14:creationId xmlns:p14="http://schemas.microsoft.com/office/powerpoint/2010/main" xmlns="" val="972969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0461" y="1146523"/>
            <a:ext cx="7886700" cy="1325563"/>
          </a:xfrm>
        </p:spPr>
        <p:txBody>
          <a:bodyPr/>
          <a:lstStyle/>
          <a:p>
            <a:r>
              <a:rPr lang="es-AR" dirty="0">
                <a:solidFill>
                  <a:srgbClr val="009DD1"/>
                </a:solidFill>
                <a:latin typeface="Gotham Condensed Medium"/>
                <a:cs typeface="Gotham Condensed Medium"/>
              </a:rPr>
              <a:t>LENGUA 5°/6° año. Educación Secundaria.</a:t>
            </a:r>
            <a:endParaRPr lang="es-AR" b="1" dirty="0"/>
          </a:p>
        </p:txBody>
      </p:sp>
      <p:graphicFrame>
        <p:nvGraphicFramePr>
          <p:cNvPr id="4" name="3 Marcador de contenido"/>
          <p:cNvGraphicFramePr>
            <a:graphicFrameLocks noGrp="1"/>
          </p:cNvGraphicFramePr>
          <p:nvPr>
            <p:ph idx="1"/>
            <p:extLst/>
          </p:nvPr>
        </p:nvGraphicFramePr>
        <p:xfrm>
          <a:off x="570461" y="2393633"/>
          <a:ext cx="8136904" cy="4145280"/>
        </p:xfrm>
        <a:graphic>
          <a:graphicData uri="http://schemas.openxmlformats.org/drawingml/2006/table">
            <a:tbl>
              <a:tblPr firstRow="1" bandRow="1">
                <a:tableStyleId>{5C22544A-7EE6-4342-B048-85BDC9FD1C3A}</a:tableStyleId>
              </a:tblPr>
              <a:tblGrid>
                <a:gridCol w="8136904">
                  <a:extLst>
                    <a:ext uri="{9D8B030D-6E8A-4147-A177-3AD203B41FA5}">
                      <a16:colId xmlns:a16="http://schemas.microsoft.com/office/drawing/2014/main" xmlns="" val="20000"/>
                    </a:ext>
                  </a:extLst>
                </a:gridCol>
              </a:tblGrid>
              <a:tr h="375920">
                <a:tc>
                  <a:txBody>
                    <a:bodyPr/>
                    <a:lstStyle/>
                    <a:p>
                      <a:r>
                        <a:rPr lang="es-AR" sz="1900" baseline="0" dirty="0" smtClean="0"/>
                        <a:t>Nivel Básico</a:t>
                      </a:r>
                      <a:endParaRPr lang="es-AR" sz="1900" dirty="0"/>
                    </a:p>
                  </a:txBody>
                  <a:tcPr/>
                </a:tc>
                <a:extLst>
                  <a:ext uri="{0D108BD9-81ED-4DB2-BD59-A6C34878D82A}">
                    <a16:rowId xmlns:a16="http://schemas.microsoft.com/office/drawing/2014/main" xmlns="" val="10000"/>
                  </a:ext>
                </a:extLst>
              </a:tr>
              <a:tr h="375920">
                <a:tc>
                  <a:txBody>
                    <a:bodyPr/>
                    <a:lstStyle/>
                    <a:p>
                      <a:r>
                        <a:rPr lang="es-AR" sz="1900" b="1" dirty="0" smtClean="0"/>
                        <a:t>Extraer</a:t>
                      </a:r>
                      <a:endParaRPr lang="es-AR" sz="1900" b="1" dirty="0"/>
                    </a:p>
                  </a:txBody>
                  <a:tcPr/>
                </a:tc>
                <a:extLst>
                  <a:ext uri="{0D108BD9-81ED-4DB2-BD59-A6C34878D82A}">
                    <a16:rowId xmlns:a16="http://schemas.microsoft.com/office/drawing/2014/main" xmlns="" val="10001"/>
                  </a:ext>
                </a:extLst>
              </a:tr>
              <a:tr h="762000">
                <a:tc>
                  <a:txBody>
                    <a:bodyPr/>
                    <a:lstStyle/>
                    <a:p>
                      <a:r>
                        <a:rPr lang="es-AR" sz="1500" b="1" kern="1200" dirty="0" smtClean="0">
                          <a:solidFill>
                            <a:schemeClr val="dk1"/>
                          </a:solidFill>
                          <a:effectLst/>
                          <a:latin typeface="+mn-lt"/>
                          <a:ea typeface="+mn-ea"/>
                          <a:cs typeface="+mn-cs"/>
                        </a:rPr>
                        <a:t>En textos narrativos literarios de mediana complejidad y artículos de divulgación científica</a:t>
                      </a:r>
                      <a:r>
                        <a:rPr lang="es-AR" sz="1500" b="1" kern="1200" baseline="0" dirty="0" smtClean="0">
                          <a:solidFill>
                            <a:schemeClr val="dk1"/>
                          </a:solidFill>
                          <a:effectLst/>
                          <a:latin typeface="+mn-lt"/>
                          <a:ea typeface="+mn-ea"/>
                          <a:cs typeface="+mn-cs"/>
                        </a:rPr>
                        <a:t> </a:t>
                      </a:r>
                      <a:r>
                        <a:rPr lang="es-AR" sz="1500" b="0" kern="1200" dirty="0" smtClean="0">
                          <a:solidFill>
                            <a:schemeClr val="dk1"/>
                          </a:solidFill>
                          <a:effectLst/>
                          <a:latin typeface="+mn-lt"/>
                          <a:ea typeface="+mn-ea"/>
                          <a:cs typeface="+mn-cs"/>
                        </a:rPr>
                        <a:t>los estudiantes pueden, localizar información literal o parafraseada ubicada en posiciones tanto destacadas (introducción, conclusión, </a:t>
                      </a:r>
                      <a:r>
                        <a:rPr lang="es-AR" sz="1500" b="0" kern="1200" dirty="0" err="1" smtClean="0">
                          <a:solidFill>
                            <a:schemeClr val="dk1"/>
                          </a:solidFill>
                          <a:effectLst/>
                          <a:latin typeface="+mn-lt"/>
                          <a:ea typeface="+mn-ea"/>
                          <a:cs typeface="+mn-cs"/>
                        </a:rPr>
                        <a:t>paratextos</a:t>
                      </a:r>
                      <a:r>
                        <a:rPr lang="es-AR" sz="1500" b="0" kern="1200" dirty="0" smtClean="0">
                          <a:solidFill>
                            <a:schemeClr val="dk1"/>
                          </a:solidFill>
                          <a:effectLst/>
                          <a:latin typeface="+mn-lt"/>
                          <a:ea typeface="+mn-ea"/>
                          <a:cs typeface="+mn-cs"/>
                        </a:rPr>
                        <a:t>) como no destacadas (</a:t>
                      </a:r>
                      <a:r>
                        <a:rPr lang="es-AR" sz="1500" b="0" kern="1200" dirty="0" err="1" smtClean="0">
                          <a:solidFill>
                            <a:schemeClr val="dk1"/>
                          </a:solidFill>
                          <a:effectLst/>
                          <a:latin typeface="+mn-lt"/>
                          <a:ea typeface="+mn-ea"/>
                          <a:cs typeface="+mn-cs"/>
                        </a:rPr>
                        <a:t>intraoracionales</a:t>
                      </a:r>
                      <a:r>
                        <a:rPr lang="es-AR" sz="1500" b="0" kern="1200" dirty="0" smtClean="0">
                          <a:solidFill>
                            <a:schemeClr val="dk1"/>
                          </a:solidFill>
                          <a:effectLst/>
                          <a:latin typeface="+mn-lt"/>
                          <a:ea typeface="+mn-ea"/>
                          <a:cs typeface="+mn-cs"/>
                        </a:rPr>
                        <a:t>). </a:t>
                      </a:r>
                      <a:endParaRPr lang="es-AR" sz="1500" b="0" dirty="0"/>
                    </a:p>
                  </a:txBody>
                  <a:tcPr/>
                </a:tc>
                <a:extLst>
                  <a:ext uri="{0D108BD9-81ED-4DB2-BD59-A6C34878D82A}">
                    <a16:rowId xmlns:a16="http://schemas.microsoft.com/office/drawing/2014/main" xmlns="" val="10002"/>
                  </a:ext>
                </a:extLst>
              </a:tr>
              <a:tr h="375920">
                <a:tc>
                  <a:txBody>
                    <a:bodyPr/>
                    <a:lstStyle/>
                    <a:p>
                      <a:r>
                        <a:rPr lang="es-AR" sz="1900" b="1" dirty="0" smtClean="0"/>
                        <a:t>Interpretar</a:t>
                      </a:r>
                      <a:endParaRPr lang="es-AR" sz="1900" b="1" dirty="0"/>
                    </a:p>
                  </a:txBody>
                  <a:tcPr/>
                </a:tc>
                <a:extLst>
                  <a:ext uri="{0D108BD9-81ED-4DB2-BD59-A6C34878D82A}">
                    <a16:rowId xmlns:a16="http://schemas.microsoft.com/office/drawing/2014/main" xmlns="" val="10003"/>
                  </a:ext>
                </a:extLst>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500" b="0" kern="1200" dirty="0" smtClean="0">
                          <a:solidFill>
                            <a:schemeClr val="dk1"/>
                          </a:solidFill>
                          <a:effectLst/>
                          <a:latin typeface="+mn-lt"/>
                          <a:ea typeface="+mn-ea"/>
                          <a:cs typeface="+mn-cs"/>
                        </a:rPr>
                        <a:t>Los estudiantes pueden reconocer </a:t>
                      </a:r>
                      <a:r>
                        <a:rPr lang="es-AR" sz="1500" kern="1200" dirty="0" smtClean="0">
                          <a:solidFill>
                            <a:schemeClr val="dk1"/>
                          </a:solidFill>
                          <a:effectLst/>
                          <a:latin typeface="+mn-lt"/>
                          <a:ea typeface="+mn-ea"/>
                          <a:cs typeface="+mn-cs"/>
                        </a:rPr>
                        <a:t>la secuencia temporal en la que se desarrollan los hechos </a:t>
                      </a:r>
                      <a:r>
                        <a:rPr lang="es-AR" sz="1500" b="1" kern="1200" dirty="0" smtClean="0">
                          <a:solidFill>
                            <a:schemeClr val="dk1"/>
                          </a:solidFill>
                          <a:effectLst/>
                          <a:latin typeface="+mn-lt"/>
                          <a:ea typeface="+mn-ea"/>
                          <a:cs typeface="+mn-cs"/>
                        </a:rPr>
                        <a:t>en textos literarios</a:t>
                      </a:r>
                      <a:r>
                        <a:rPr lang="es-AR" sz="1500" kern="1200" dirty="0" smtClean="0">
                          <a:solidFill>
                            <a:schemeClr val="dk1"/>
                          </a:solidFill>
                          <a:effectLst/>
                          <a:latin typeface="+mn-lt"/>
                          <a:ea typeface="+mn-ea"/>
                          <a:cs typeface="+mn-cs"/>
                        </a:rPr>
                        <a:t> y, </a:t>
                      </a:r>
                      <a:r>
                        <a:rPr lang="es-AR" sz="1500" b="1" kern="1200" dirty="0" smtClean="0">
                          <a:solidFill>
                            <a:schemeClr val="dk1"/>
                          </a:solidFill>
                          <a:effectLst/>
                          <a:latin typeface="+mn-lt"/>
                          <a:ea typeface="+mn-ea"/>
                          <a:cs typeface="+mn-cs"/>
                        </a:rPr>
                        <a:t>en el nivel </a:t>
                      </a:r>
                      <a:r>
                        <a:rPr lang="es-AR" sz="1500" b="1" kern="1200" dirty="0" err="1" smtClean="0">
                          <a:solidFill>
                            <a:schemeClr val="dk1"/>
                          </a:solidFill>
                          <a:effectLst/>
                          <a:latin typeface="+mn-lt"/>
                          <a:ea typeface="+mn-ea"/>
                          <a:cs typeface="+mn-cs"/>
                        </a:rPr>
                        <a:t>microtextual</a:t>
                      </a:r>
                      <a:r>
                        <a:rPr lang="es-AR" sz="1500" kern="1200" dirty="0" smtClean="0">
                          <a:solidFill>
                            <a:schemeClr val="dk1"/>
                          </a:solidFill>
                          <a:effectLst/>
                          <a:latin typeface="+mn-lt"/>
                          <a:ea typeface="+mn-ea"/>
                          <a:cs typeface="+mn-cs"/>
                        </a:rPr>
                        <a:t>, identificar el significado de palabras y expresiones de uso frecuente  y reemplazar conectores por otros del mismo valor semántico.</a:t>
                      </a:r>
                    </a:p>
                  </a:txBody>
                  <a:tcPr/>
                </a:tc>
                <a:extLst>
                  <a:ext uri="{0D108BD9-81ED-4DB2-BD59-A6C34878D82A}">
                    <a16:rowId xmlns:a16="http://schemas.microsoft.com/office/drawing/2014/main" xmlns="" val="10004"/>
                  </a:ext>
                </a:extLst>
              </a:tr>
              <a:tr h="375920">
                <a:tc>
                  <a:txBody>
                    <a:bodyPr/>
                    <a:lstStyle/>
                    <a:p>
                      <a:r>
                        <a:rPr lang="es-AR" sz="1900" b="1" dirty="0" smtClean="0"/>
                        <a:t>Reflexionar y evaluar</a:t>
                      </a:r>
                      <a:endParaRPr lang="es-AR" sz="1900" b="1" dirty="0"/>
                    </a:p>
                  </a:txBody>
                  <a:tcPr/>
                </a:tc>
                <a:extLst>
                  <a:ext uri="{0D108BD9-81ED-4DB2-BD59-A6C34878D82A}">
                    <a16:rowId xmlns:a16="http://schemas.microsoft.com/office/drawing/2014/main" xmlns="" val="10005"/>
                  </a:ext>
                </a:extLst>
              </a:tr>
              <a:tr h="1046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500" b="1" kern="1200" dirty="0" smtClean="0">
                          <a:solidFill>
                            <a:schemeClr val="dk1"/>
                          </a:solidFill>
                          <a:effectLst/>
                          <a:latin typeface="+mn-lt"/>
                          <a:ea typeface="+mn-ea"/>
                          <a:cs typeface="+mn-cs"/>
                        </a:rPr>
                        <a:t>En textos narrativos literarios de mediana complejidad</a:t>
                      </a:r>
                      <a:r>
                        <a:rPr lang="es-AR" sz="1500" kern="1200" dirty="0" smtClean="0">
                          <a:solidFill>
                            <a:schemeClr val="dk1"/>
                          </a:solidFill>
                          <a:effectLst/>
                          <a:latin typeface="+mn-lt"/>
                          <a:ea typeface="+mn-ea"/>
                          <a:cs typeface="+mn-cs"/>
                        </a:rPr>
                        <a:t>  </a:t>
                      </a:r>
                      <a:r>
                        <a:rPr lang="es-AR" sz="1500" b="0" kern="1200" dirty="0" smtClean="0">
                          <a:solidFill>
                            <a:schemeClr val="dk1"/>
                          </a:solidFill>
                          <a:effectLst/>
                          <a:latin typeface="+mn-lt"/>
                          <a:ea typeface="+mn-ea"/>
                          <a:cs typeface="+mn-cs"/>
                        </a:rPr>
                        <a:t>los estudiantes pueden </a:t>
                      </a:r>
                      <a:r>
                        <a:rPr lang="es-AR" sz="1500" kern="1200" dirty="0" smtClean="0">
                          <a:solidFill>
                            <a:schemeClr val="dk1"/>
                          </a:solidFill>
                          <a:effectLst/>
                          <a:latin typeface="+mn-lt"/>
                          <a:ea typeface="+mn-ea"/>
                          <a:cs typeface="+mn-cs"/>
                        </a:rPr>
                        <a:t>reconocer el tipo de narrador que cuenta la historia cuando está marcado gramaticalmente a lo largo de todo el texto</a:t>
                      </a:r>
                      <a:r>
                        <a:rPr lang="es-AR" sz="1500" kern="1200" baseline="0" dirty="0" smtClean="0">
                          <a:solidFill>
                            <a:schemeClr val="dk1"/>
                          </a:solidFill>
                          <a:effectLst/>
                          <a:latin typeface="+mn-lt"/>
                          <a:ea typeface="+mn-ea"/>
                          <a:cs typeface="+mn-cs"/>
                        </a:rPr>
                        <a:t> y</a:t>
                      </a:r>
                      <a:r>
                        <a:rPr lang="es-AR" sz="1500" kern="1200" dirty="0" smtClean="0">
                          <a:solidFill>
                            <a:schemeClr val="dk1"/>
                          </a:solidFill>
                          <a:effectLst/>
                          <a:latin typeface="+mn-lt"/>
                          <a:ea typeface="+mn-ea"/>
                          <a:cs typeface="+mn-cs"/>
                        </a:rPr>
                        <a:t>  la secuencia temporal en la que se desarrollan los hechos.</a:t>
                      </a:r>
                    </a:p>
                    <a:p>
                      <a:endParaRPr lang="es-AR" sz="1900" dirty="0"/>
                    </a:p>
                  </a:txBody>
                  <a:tcPr/>
                </a:tc>
                <a:extLst>
                  <a:ext uri="{0D108BD9-81ED-4DB2-BD59-A6C34878D82A}">
                    <a16:rowId xmlns:a16="http://schemas.microsoft.com/office/drawing/2014/main" xmlns="" val="10006"/>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83</a:t>
            </a:fld>
            <a:endParaRPr lang="es-ES">
              <a:solidFill>
                <a:prstClr val="black">
                  <a:tint val="75000"/>
                </a:prstClr>
              </a:solidFill>
            </a:endParaRPr>
          </a:p>
        </p:txBody>
      </p:sp>
    </p:spTree>
    <p:extLst>
      <p:ext uri="{BB962C8B-B14F-4D97-AF65-F5344CB8AC3E}">
        <p14:creationId xmlns:p14="http://schemas.microsoft.com/office/powerpoint/2010/main" xmlns="" val="40830756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0575" y="1134523"/>
            <a:ext cx="7886700" cy="884354"/>
          </a:xfrm>
        </p:spPr>
        <p:txBody>
          <a:bodyPr>
            <a:normAutofit fontScale="90000"/>
          </a:bodyPr>
          <a:lstStyle/>
          <a:p>
            <a:r>
              <a:rPr lang="es-AR" dirty="0">
                <a:solidFill>
                  <a:srgbClr val="009DD1"/>
                </a:solidFill>
                <a:latin typeface="Gotham Condensed Medium"/>
                <a:cs typeface="Gotham Condensed Medium"/>
              </a:rPr>
              <a:t>LENGUA 5°/6° año. Educación Secundaria.</a:t>
            </a:r>
            <a:endParaRPr lang="es-AR" b="1" dirty="0"/>
          </a:p>
        </p:txBody>
      </p:sp>
      <p:graphicFrame>
        <p:nvGraphicFramePr>
          <p:cNvPr id="4" name="3 Marcador de contenido"/>
          <p:cNvGraphicFramePr>
            <a:graphicFrameLocks noGrp="1"/>
          </p:cNvGraphicFramePr>
          <p:nvPr>
            <p:ph idx="1"/>
            <p:extLst/>
          </p:nvPr>
        </p:nvGraphicFramePr>
        <p:xfrm>
          <a:off x="531603" y="1893301"/>
          <a:ext cx="7498492" cy="4588626"/>
        </p:xfrm>
        <a:graphic>
          <a:graphicData uri="http://schemas.openxmlformats.org/drawingml/2006/table">
            <a:tbl>
              <a:tblPr firstRow="1" bandRow="1">
                <a:tableStyleId>{5C22544A-7EE6-4342-B048-85BDC9FD1C3A}</a:tableStyleId>
              </a:tblPr>
              <a:tblGrid>
                <a:gridCol w="7498492">
                  <a:extLst>
                    <a:ext uri="{9D8B030D-6E8A-4147-A177-3AD203B41FA5}">
                      <a16:colId xmlns:a16="http://schemas.microsoft.com/office/drawing/2014/main" xmlns="" val="20000"/>
                    </a:ext>
                  </a:extLst>
                </a:gridCol>
              </a:tblGrid>
              <a:tr h="325285">
                <a:tc>
                  <a:txBody>
                    <a:bodyPr/>
                    <a:lstStyle/>
                    <a:p>
                      <a:r>
                        <a:rPr lang="es-AR" sz="1900" dirty="0" smtClean="0"/>
                        <a:t>Nivel Satisfactorio</a:t>
                      </a:r>
                      <a:endParaRPr lang="es-AR" sz="1900" dirty="0"/>
                    </a:p>
                  </a:txBody>
                  <a:tcPr/>
                </a:tc>
                <a:extLst>
                  <a:ext uri="{0D108BD9-81ED-4DB2-BD59-A6C34878D82A}">
                    <a16:rowId xmlns:a16="http://schemas.microsoft.com/office/drawing/2014/main" xmlns="" val="10000"/>
                  </a:ext>
                </a:extLst>
              </a:tr>
              <a:tr h="325285">
                <a:tc>
                  <a:txBody>
                    <a:bodyPr/>
                    <a:lstStyle/>
                    <a:p>
                      <a:r>
                        <a:rPr lang="es-AR" sz="1200" b="1" dirty="0" smtClean="0"/>
                        <a:t>Extraer</a:t>
                      </a:r>
                      <a:endParaRPr lang="es-AR" sz="1200" b="1" dirty="0"/>
                    </a:p>
                  </a:txBody>
                  <a:tcPr/>
                </a:tc>
                <a:extLst>
                  <a:ext uri="{0D108BD9-81ED-4DB2-BD59-A6C34878D82A}">
                    <a16:rowId xmlns:a16="http://schemas.microsoft.com/office/drawing/2014/main" xmlns="" val="10001"/>
                  </a:ext>
                </a:extLst>
              </a:tr>
              <a:tr h="6635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dk1"/>
                          </a:solidFill>
                          <a:effectLst/>
                          <a:latin typeface="+mn-lt"/>
                          <a:ea typeface="+mn-ea"/>
                          <a:cs typeface="+mn-cs"/>
                        </a:rPr>
                        <a:t>En </a:t>
                      </a:r>
                      <a:r>
                        <a:rPr lang="es-AR" sz="1200" b="1" kern="1200" dirty="0" smtClean="0">
                          <a:solidFill>
                            <a:schemeClr val="dk1"/>
                          </a:solidFill>
                          <a:effectLst/>
                          <a:latin typeface="+mn-lt"/>
                          <a:ea typeface="+mn-ea"/>
                          <a:cs typeface="+mn-cs"/>
                        </a:rPr>
                        <a:t>textos narrativos de mediana  o alta complejidad</a:t>
                      </a:r>
                      <a:r>
                        <a:rPr lang="es-AR" sz="1200" kern="1200" dirty="0" smtClean="0">
                          <a:solidFill>
                            <a:schemeClr val="dk1"/>
                          </a:solidFill>
                          <a:effectLst/>
                          <a:latin typeface="+mn-lt"/>
                          <a:ea typeface="+mn-ea"/>
                          <a:cs typeface="+mn-cs"/>
                        </a:rPr>
                        <a:t>, los estudiantes pueden localizar y reponer hechos y acciones en una secuencia temporal u ordenar secuencias de acciones de personajes protagónicos.</a:t>
                      </a:r>
                    </a:p>
                  </a:txBody>
                  <a:tcPr/>
                </a:tc>
                <a:extLst>
                  <a:ext uri="{0D108BD9-81ED-4DB2-BD59-A6C34878D82A}">
                    <a16:rowId xmlns:a16="http://schemas.microsoft.com/office/drawing/2014/main" xmlns="" val="10002"/>
                  </a:ext>
                </a:extLst>
              </a:tr>
              <a:tr h="325285">
                <a:tc>
                  <a:txBody>
                    <a:bodyPr/>
                    <a:lstStyle/>
                    <a:p>
                      <a:r>
                        <a:rPr lang="es-AR" sz="1200" b="1" dirty="0" smtClean="0"/>
                        <a:t>Interpretar</a:t>
                      </a:r>
                      <a:endParaRPr lang="es-AR" sz="1200" b="1" dirty="0"/>
                    </a:p>
                  </a:txBody>
                  <a:tcPr/>
                </a:tc>
                <a:extLst>
                  <a:ext uri="{0D108BD9-81ED-4DB2-BD59-A6C34878D82A}">
                    <a16:rowId xmlns:a16="http://schemas.microsoft.com/office/drawing/2014/main" xmlns="" val="10003"/>
                  </a:ext>
                </a:extLst>
              </a:tr>
              <a:tr h="14442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dk1"/>
                          </a:solidFill>
                          <a:effectLst/>
                          <a:latin typeface="+mn-lt"/>
                          <a:ea typeface="+mn-ea"/>
                          <a:cs typeface="+mn-cs"/>
                        </a:rPr>
                        <a:t>En </a:t>
                      </a:r>
                      <a:r>
                        <a:rPr lang="es-AR" sz="1200" b="1" kern="1200" dirty="0" smtClean="0">
                          <a:solidFill>
                            <a:schemeClr val="dk1"/>
                          </a:solidFill>
                          <a:effectLst/>
                          <a:latin typeface="+mn-lt"/>
                          <a:ea typeface="+mn-ea"/>
                          <a:cs typeface="+mn-cs"/>
                        </a:rPr>
                        <a:t>textos narrativos de mediana o alta complejidad</a:t>
                      </a:r>
                      <a:r>
                        <a:rPr lang="es-AR" sz="1200" kern="1200" dirty="0" smtClean="0">
                          <a:solidFill>
                            <a:schemeClr val="dk1"/>
                          </a:solidFill>
                          <a:effectLst/>
                          <a:latin typeface="+mn-lt"/>
                          <a:ea typeface="+mn-ea"/>
                          <a:cs typeface="+mn-cs"/>
                        </a:rPr>
                        <a:t>, los estudiantes pueden Interpretar el tema a partir de inferencias, realizando generalizaciones  e integrando tópicos y subtemas; identificar las características de los personajes y su función dentro del relato; inferir el sentido específico de elementos clave para comprender el significado global de un cuento. En los </a:t>
                      </a:r>
                      <a:r>
                        <a:rPr lang="es-AR" sz="1200" b="1" kern="1200" dirty="0" smtClean="0">
                          <a:solidFill>
                            <a:schemeClr val="dk1"/>
                          </a:solidFill>
                          <a:effectLst/>
                          <a:latin typeface="+mn-lt"/>
                          <a:ea typeface="+mn-ea"/>
                          <a:cs typeface="+mn-cs"/>
                        </a:rPr>
                        <a:t>aspectos micro-textuales</a:t>
                      </a:r>
                      <a:r>
                        <a:rPr lang="es-AR" sz="1200" kern="1200" dirty="0" smtClean="0">
                          <a:solidFill>
                            <a:schemeClr val="dk1"/>
                          </a:solidFill>
                          <a:effectLst/>
                          <a:latin typeface="+mn-lt"/>
                          <a:ea typeface="+mn-ea"/>
                          <a:cs typeface="+mn-cs"/>
                        </a:rPr>
                        <a:t> reconocen relaciones de causa-efecto, reconstruyen el significado de palabras y expresiones de uso poco frecuente o técnico y establecen conexiones inter o </a:t>
                      </a:r>
                      <a:r>
                        <a:rPr lang="es-AR" sz="1200" kern="1200" dirty="0" err="1" smtClean="0">
                          <a:solidFill>
                            <a:schemeClr val="dk1"/>
                          </a:solidFill>
                          <a:effectLst/>
                          <a:latin typeface="+mn-lt"/>
                          <a:ea typeface="+mn-ea"/>
                          <a:cs typeface="+mn-cs"/>
                        </a:rPr>
                        <a:t>intraoracionales</a:t>
                      </a:r>
                      <a:r>
                        <a:rPr lang="es-AR" sz="1200" kern="1200" dirty="0" smtClean="0">
                          <a:solidFill>
                            <a:schemeClr val="dk1"/>
                          </a:solidFill>
                          <a:effectLst/>
                          <a:latin typeface="+mn-lt"/>
                          <a:ea typeface="+mn-ea"/>
                          <a:cs typeface="+mn-cs"/>
                        </a:rPr>
                        <a:t> por correferencia.</a:t>
                      </a:r>
                    </a:p>
                  </a:txBody>
                  <a:tcPr/>
                </a:tc>
                <a:extLst>
                  <a:ext uri="{0D108BD9-81ED-4DB2-BD59-A6C34878D82A}">
                    <a16:rowId xmlns:a16="http://schemas.microsoft.com/office/drawing/2014/main" xmlns="" val="10004"/>
                  </a:ext>
                </a:extLst>
              </a:tr>
              <a:tr h="325285">
                <a:tc>
                  <a:txBody>
                    <a:bodyPr/>
                    <a:lstStyle/>
                    <a:p>
                      <a:r>
                        <a:rPr lang="es-AR" sz="1200" b="1" dirty="0" smtClean="0"/>
                        <a:t>Reflexionar y evaluar</a:t>
                      </a:r>
                      <a:endParaRPr lang="es-AR" sz="1200" b="1" dirty="0"/>
                    </a:p>
                  </a:txBody>
                  <a:tcPr/>
                </a:tc>
                <a:extLst>
                  <a:ext uri="{0D108BD9-81ED-4DB2-BD59-A6C34878D82A}">
                    <a16:rowId xmlns:a16="http://schemas.microsoft.com/office/drawing/2014/main" xmlns="" val="10005"/>
                  </a:ext>
                </a:extLst>
              </a:tr>
              <a:tr h="1123926">
                <a:tc>
                  <a:txBody>
                    <a:bodyPr/>
                    <a:lstStyle/>
                    <a:p>
                      <a:r>
                        <a:rPr lang="es-AR" sz="1200" kern="1200" dirty="0" smtClean="0">
                          <a:solidFill>
                            <a:schemeClr val="dk1"/>
                          </a:solidFill>
                          <a:effectLst/>
                          <a:latin typeface="+mn-lt"/>
                          <a:ea typeface="+mn-ea"/>
                          <a:cs typeface="+mn-cs"/>
                        </a:rPr>
                        <a:t>En </a:t>
                      </a:r>
                      <a:r>
                        <a:rPr lang="es-AR" sz="1200" b="1" kern="1200" dirty="0" smtClean="0">
                          <a:solidFill>
                            <a:schemeClr val="dk1"/>
                          </a:solidFill>
                          <a:effectLst/>
                          <a:latin typeface="+mn-lt"/>
                          <a:ea typeface="+mn-ea"/>
                          <a:cs typeface="+mn-cs"/>
                        </a:rPr>
                        <a:t>textos narrativos de mediana o alta complejidad</a:t>
                      </a:r>
                      <a:r>
                        <a:rPr lang="es-AR" sz="1200" kern="1200" dirty="0" smtClean="0">
                          <a:solidFill>
                            <a:schemeClr val="dk1"/>
                          </a:solidFill>
                          <a:effectLst/>
                          <a:latin typeface="+mn-lt"/>
                          <a:ea typeface="+mn-ea"/>
                          <a:cs typeface="+mn-cs"/>
                        </a:rPr>
                        <a:t>, los estudiantes pueden reconocer tipos de narradores que cambian su punto de vista a lo largo del relato; dar cuenta de características específicas del género realista; reconocer partes de la superestructura narrativa. </a:t>
                      </a:r>
                      <a:r>
                        <a:rPr lang="es-AR" sz="1200" b="1" kern="1200" dirty="0" smtClean="0">
                          <a:solidFill>
                            <a:schemeClr val="dk1"/>
                          </a:solidFill>
                          <a:effectLst/>
                          <a:latin typeface="+mn-lt"/>
                          <a:ea typeface="+mn-ea"/>
                          <a:cs typeface="+mn-cs"/>
                        </a:rPr>
                        <a:t>En textos no literarios </a:t>
                      </a:r>
                      <a:r>
                        <a:rPr lang="es-AR" sz="1200" kern="1200" dirty="0" smtClean="0">
                          <a:solidFill>
                            <a:schemeClr val="dk1"/>
                          </a:solidFill>
                          <a:effectLst/>
                          <a:latin typeface="+mn-lt"/>
                          <a:ea typeface="+mn-ea"/>
                          <a:cs typeface="+mn-cs"/>
                        </a:rPr>
                        <a:t>pueden Identificar la tipología textual y la idea central de textos expositivos de divulgación científica. Reconocen y conceptualizan la función de diferentes recursos retóricos en textos expositivos y argumentativos: comparaciones, preguntas retóricas, apelaciones, etc.</a:t>
                      </a:r>
                    </a:p>
                  </a:txBody>
                  <a:tcPr/>
                </a:tc>
                <a:extLst>
                  <a:ext uri="{0D108BD9-81ED-4DB2-BD59-A6C34878D82A}">
                    <a16:rowId xmlns:a16="http://schemas.microsoft.com/office/drawing/2014/main" xmlns="" val="10006"/>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84</a:t>
            </a:fld>
            <a:endParaRPr lang="es-ES">
              <a:solidFill>
                <a:prstClr val="black">
                  <a:tint val="75000"/>
                </a:prstClr>
              </a:solidFill>
            </a:endParaRPr>
          </a:p>
        </p:txBody>
      </p:sp>
    </p:spTree>
    <p:extLst>
      <p:ext uri="{BB962C8B-B14F-4D97-AF65-F5344CB8AC3E}">
        <p14:creationId xmlns:p14="http://schemas.microsoft.com/office/powerpoint/2010/main" xmlns="" val="23700417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1109" y="1089284"/>
            <a:ext cx="7886700" cy="1325563"/>
          </a:xfrm>
        </p:spPr>
        <p:txBody>
          <a:bodyPr/>
          <a:lstStyle/>
          <a:p>
            <a:r>
              <a:rPr lang="es-AR" dirty="0">
                <a:solidFill>
                  <a:srgbClr val="009DD1"/>
                </a:solidFill>
                <a:latin typeface="Gotham Condensed Medium"/>
                <a:cs typeface="Gotham Condensed Medium"/>
              </a:rPr>
              <a:t>LENGUA 5°/6° año. Educación Secundaria.</a:t>
            </a:r>
            <a:endParaRPr lang="es-AR" b="1" dirty="0"/>
          </a:p>
        </p:txBody>
      </p:sp>
      <p:graphicFrame>
        <p:nvGraphicFramePr>
          <p:cNvPr id="4" name="3 Marcador de contenido"/>
          <p:cNvGraphicFramePr>
            <a:graphicFrameLocks noGrp="1"/>
          </p:cNvGraphicFramePr>
          <p:nvPr>
            <p:ph idx="1"/>
            <p:extLst/>
          </p:nvPr>
        </p:nvGraphicFramePr>
        <p:xfrm>
          <a:off x="498763" y="2073246"/>
          <a:ext cx="7671391" cy="4624707"/>
        </p:xfrm>
        <a:graphic>
          <a:graphicData uri="http://schemas.openxmlformats.org/drawingml/2006/table">
            <a:tbl>
              <a:tblPr firstRow="1" bandRow="1">
                <a:tableStyleId>{5C22544A-7EE6-4342-B048-85BDC9FD1C3A}</a:tableStyleId>
              </a:tblPr>
              <a:tblGrid>
                <a:gridCol w="7671391">
                  <a:extLst>
                    <a:ext uri="{9D8B030D-6E8A-4147-A177-3AD203B41FA5}">
                      <a16:colId xmlns:a16="http://schemas.microsoft.com/office/drawing/2014/main" xmlns="" val="20000"/>
                    </a:ext>
                  </a:extLst>
                </a:gridCol>
              </a:tblGrid>
              <a:tr h="318597">
                <a:tc>
                  <a:txBody>
                    <a:bodyPr/>
                    <a:lstStyle/>
                    <a:p>
                      <a:r>
                        <a:rPr lang="es-AR" sz="1900" dirty="0" smtClean="0"/>
                        <a:t>Nivel</a:t>
                      </a:r>
                      <a:r>
                        <a:rPr lang="es-AR" sz="1900" baseline="0" dirty="0" smtClean="0"/>
                        <a:t>  avanzado</a:t>
                      </a:r>
                      <a:endParaRPr lang="es-AR" sz="1900" dirty="0"/>
                    </a:p>
                  </a:txBody>
                  <a:tcPr/>
                </a:tc>
                <a:extLst>
                  <a:ext uri="{0D108BD9-81ED-4DB2-BD59-A6C34878D82A}">
                    <a16:rowId xmlns:a16="http://schemas.microsoft.com/office/drawing/2014/main" xmlns="" val="10000"/>
                  </a:ext>
                </a:extLst>
              </a:tr>
              <a:tr h="318597">
                <a:tc>
                  <a:txBody>
                    <a:bodyPr/>
                    <a:lstStyle/>
                    <a:p>
                      <a:r>
                        <a:rPr lang="es-AR" sz="1200" b="1" dirty="0" smtClean="0"/>
                        <a:t>Extraer</a:t>
                      </a:r>
                      <a:endParaRPr lang="es-AR" sz="1200" b="1" dirty="0"/>
                    </a:p>
                  </a:txBody>
                  <a:tcPr/>
                </a:tc>
                <a:extLst>
                  <a:ext uri="{0D108BD9-81ED-4DB2-BD59-A6C34878D82A}">
                    <a16:rowId xmlns:a16="http://schemas.microsoft.com/office/drawing/2014/main" xmlns="" val="10001"/>
                  </a:ext>
                </a:extLst>
              </a:tr>
              <a:tr h="649937">
                <a:tc>
                  <a:txBody>
                    <a:bodyPr/>
                    <a:lstStyle/>
                    <a:p>
                      <a:r>
                        <a:rPr lang="es-AR" sz="1200" b="1" u="none" kern="1200" dirty="0" smtClean="0">
                          <a:solidFill>
                            <a:schemeClr val="dk1"/>
                          </a:solidFill>
                          <a:effectLst/>
                          <a:latin typeface="+mn-lt"/>
                          <a:ea typeface="+mn-ea"/>
                          <a:cs typeface="+mn-cs"/>
                        </a:rPr>
                        <a:t>En textos argumentativos, </a:t>
                      </a:r>
                      <a:r>
                        <a:rPr lang="es-AR" sz="1200" b="0" u="none" kern="1200" dirty="0" smtClean="0">
                          <a:solidFill>
                            <a:schemeClr val="dk1"/>
                          </a:solidFill>
                          <a:effectLst/>
                          <a:latin typeface="+mn-lt"/>
                          <a:ea typeface="+mn-ea"/>
                          <a:cs typeface="+mn-cs"/>
                        </a:rPr>
                        <a:t>los estudiantes pueden localizar todo tipo de información explícita, reiterada</a:t>
                      </a:r>
                      <a:r>
                        <a:rPr lang="es-AR" sz="1200" b="0" u="none" kern="1200" baseline="0" dirty="0" smtClean="0">
                          <a:solidFill>
                            <a:schemeClr val="dk1"/>
                          </a:solidFill>
                          <a:effectLst/>
                          <a:latin typeface="+mn-lt"/>
                          <a:ea typeface="+mn-ea"/>
                          <a:cs typeface="+mn-cs"/>
                        </a:rPr>
                        <a:t> o no, en posición destacada o no destacada y cotejarla entre sí o con sus propios saberes y creencias.</a:t>
                      </a:r>
                      <a:endParaRPr lang="es-AR" sz="1200" b="0" u="none" kern="1200" dirty="0">
                        <a:solidFill>
                          <a:schemeClr val="dk1"/>
                        </a:solidFill>
                        <a:effectLst/>
                        <a:latin typeface="+mn-lt"/>
                        <a:ea typeface="+mn-ea"/>
                        <a:cs typeface="+mn-cs"/>
                      </a:endParaRPr>
                    </a:p>
                  </a:txBody>
                  <a:tcPr/>
                </a:tc>
                <a:extLst>
                  <a:ext uri="{0D108BD9-81ED-4DB2-BD59-A6C34878D82A}">
                    <a16:rowId xmlns:a16="http://schemas.microsoft.com/office/drawing/2014/main" xmlns="" val="10002"/>
                  </a:ext>
                </a:extLst>
              </a:tr>
              <a:tr h="318597">
                <a:tc>
                  <a:txBody>
                    <a:bodyPr/>
                    <a:lstStyle/>
                    <a:p>
                      <a:r>
                        <a:rPr lang="es-AR" sz="1200" b="1" dirty="0" smtClean="0"/>
                        <a:t>Interpretar</a:t>
                      </a:r>
                      <a:endParaRPr lang="es-AR" sz="1200" b="1" dirty="0"/>
                    </a:p>
                  </a:txBody>
                  <a:tcPr/>
                </a:tc>
                <a:extLst>
                  <a:ext uri="{0D108BD9-81ED-4DB2-BD59-A6C34878D82A}">
                    <a16:rowId xmlns:a16="http://schemas.microsoft.com/office/drawing/2014/main" xmlns="" val="10003"/>
                  </a:ext>
                </a:extLst>
              </a:tr>
              <a:tr h="1414568">
                <a:tc>
                  <a:txBody>
                    <a:bodyPr/>
                    <a:lstStyle/>
                    <a:p>
                      <a:r>
                        <a:rPr lang="es-AR" sz="1200" b="1" kern="1200" dirty="0" smtClean="0">
                          <a:solidFill>
                            <a:schemeClr val="dk1"/>
                          </a:solidFill>
                          <a:effectLst/>
                          <a:latin typeface="+mn-lt"/>
                          <a:ea typeface="+mn-ea"/>
                          <a:cs typeface="+mn-cs"/>
                        </a:rPr>
                        <a:t>En</a:t>
                      </a:r>
                      <a:r>
                        <a:rPr lang="es-AR" sz="1200" kern="1200" dirty="0" smtClean="0">
                          <a:solidFill>
                            <a:schemeClr val="dk1"/>
                          </a:solidFill>
                          <a:effectLst/>
                          <a:latin typeface="+mn-lt"/>
                          <a:ea typeface="+mn-ea"/>
                          <a:cs typeface="+mn-cs"/>
                        </a:rPr>
                        <a:t> </a:t>
                      </a:r>
                      <a:r>
                        <a:rPr lang="es-AR" sz="1200" b="1" kern="1200" dirty="0" smtClean="0">
                          <a:solidFill>
                            <a:schemeClr val="dk1"/>
                          </a:solidFill>
                          <a:effectLst/>
                          <a:latin typeface="+mn-lt"/>
                          <a:ea typeface="+mn-ea"/>
                          <a:cs typeface="+mn-cs"/>
                        </a:rPr>
                        <a:t>textos narrativos literarios</a:t>
                      </a:r>
                      <a:r>
                        <a:rPr lang="es-AR" sz="1200" kern="1200" dirty="0" smtClean="0">
                          <a:solidFill>
                            <a:schemeClr val="dk1"/>
                          </a:solidFill>
                          <a:effectLst/>
                          <a:latin typeface="+mn-lt"/>
                          <a:ea typeface="+mn-ea"/>
                          <a:cs typeface="+mn-cs"/>
                        </a:rPr>
                        <a:t> </a:t>
                      </a:r>
                      <a:r>
                        <a:rPr lang="es-AR" sz="1200" b="1" kern="1200" dirty="0" smtClean="0">
                          <a:solidFill>
                            <a:schemeClr val="dk1"/>
                          </a:solidFill>
                          <a:effectLst/>
                          <a:latin typeface="+mn-lt"/>
                          <a:ea typeface="+mn-ea"/>
                          <a:cs typeface="+mn-cs"/>
                        </a:rPr>
                        <a:t>de alta complejidad</a:t>
                      </a:r>
                      <a:r>
                        <a:rPr lang="es-AR" sz="1200" kern="1200" dirty="0" smtClean="0">
                          <a:solidFill>
                            <a:schemeClr val="dk1"/>
                          </a:solidFill>
                          <a:effectLst/>
                          <a:latin typeface="+mn-lt"/>
                          <a:ea typeface="+mn-ea"/>
                          <a:cs typeface="+mn-cs"/>
                        </a:rPr>
                        <a:t>, los estudiantes pueden reconocer el valor implícito de elementos que aparecen en la historia para construir interpretaciones literarias (leitmotiv); interpretar la función de personajes principales o secundarios dentro de la trama. </a:t>
                      </a:r>
                      <a:r>
                        <a:rPr lang="es-AR" sz="1200" b="1" kern="1200" dirty="0" smtClean="0">
                          <a:solidFill>
                            <a:schemeClr val="dk1"/>
                          </a:solidFill>
                          <a:effectLst/>
                          <a:latin typeface="+mn-lt"/>
                          <a:ea typeface="+mn-ea"/>
                          <a:cs typeface="+mn-cs"/>
                        </a:rPr>
                        <a:t>En textos expositivos </a:t>
                      </a:r>
                      <a:r>
                        <a:rPr lang="es-AR" sz="1200" b="0" kern="1200" dirty="0" smtClean="0">
                          <a:solidFill>
                            <a:schemeClr val="dk1"/>
                          </a:solidFill>
                          <a:effectLst/>
                          <a:latin typeface="+mn-lt"/>
                          <a:ea typeface="+mn-ea"/>
                          <a:cs typeface="+mn-cs"/>
                        </a:rPr>
                        <a:t> pueden r</a:t>
                      </a:r>
                      <a:r>
                        <a:rPr lang="es-AR" sz="1200" kern="1200" dirty="0" smtClean="0">
                          <a:solidFill>
                            <a:schemeClr val="dk1"/>
                          </a:solidFill>
                          <a:effectLst/>
                          <a:latin typeface="+mn-lt"/>
                          <a:ea typeface="+mn-ea"/>
                          <a:cs typeface="+mn-cs"/>
                        </a:rPr>
                        <a:t>econocer el tema central de un texto periodístico con trama expositiva y  la fuente de información de una investigación; comprender el significado de conceptos a partir del contexto lingüístico cercano o global. </a:t>
                      </a:r>
                      <a:r>
                        <a:rPr lang="es-AR" sz="1200" b="1" kern="1200" dirty="0" smtClean="0">
                          <a:solidFill>
                            <a:schemeClr val="dk1"/>
                          </a:solidFill>
                          <a:effectLst/>
                          <a:latin typeface="+mn-lt"/>
                          <a:ea typeface="+mn-ea"/>
                          <a:cs typeface="+mn-cs"/>
                        </a:rPr>
                        <a:t>En textos argumentativos</a:t>
                      </a:r>
                      <a:r>
                        <a:rPr lang="es-AR" sz="1200" b="0" kern="1200" baseline="0" dirty="0" smtClean="0">
                          <a:solidFill>
                            <a:schemeClr val="dk1"/>
                          </a:solidFill>
                          <a:effectLst/>
                          <a:latin typeface="+mn-lt"/>
                          <a:ea typeface="+mn-ea"/>
                          <a:cs typeface="+mn-cs"/>
                        </a:rPr>
                        <a:t>  </a:t>
                      </a:r>
                      <a:r>
                        <a:rPr lang="es-AR" sz="1200" kern="1200" dirty="0" smtClean="0">
                          <a:solidFill>
                            <a:schemeClr val="dk1"/>
                          </a:solidFill>
                          <a:effectLst/>
                          <a:latin typeface="+mn-lt"/>
                          <a:ea typeface="+mn-ea"/>
                          <a:cs typeface="+mn-cs"/>
                        </a:rPr>
                        <a:t>jerarquizar el tema principal diferenciándolo de distintos subtemas.</a:t>
                      </a:r>
                    </a:p>
                  </a:txBody>
                  <a:tcPr/>
                </a:tc>
                <a:extLst>
                  <a:ext uri="{0D108BD9-81ED-4DB2-BD59-A6C34878D82A}">
                    <a16:rowId xmlns:a16="http://schemas.microsoft.com/office/drawing/2014/main" xmlns="" val="10004"/>
                  </a:ext>
                </a:extLst>
              </a:tr>
              <a:tr h="318597">
                <a:tc>
                  <a:txBody>
                    <a:bodyPr/>
                    <a:lstStyle/>
                    <a:p>
                      <a:r>
                        <a:rPr lang="es-AR" sz="1200" b="1" dirty="0" smtClean="0"/>
                        <a:t>Reflexionar y evaluar</a:t>
                      </a:r>
                      <a:endParaRPr lang="es-AR" sz="1200" b="1" dirty="0"/>
                    </a:p>
                  </a:txBody>
                  <a:tcPr/>
                </a:tc>
                <a:extLst>
                  <a:ext uri="{0D108BD9-81ED-4DB2-BD59-A6C34878D82A}">
                    <a16:rowId xmlns:a16="http://schemas.microsoft.com/office/drawing/2014/main" xmlns="" val="10005"/>
                  </a:ext>
                </a:extLst>
              </a:tr>
              <a:tr h="1223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b="1" kern="1200" dirty="0" smtClean="0">
                          <a:solidFill>
                            <a:schemeClr val="dk1"/>
                          </a:solidFill>
                          <a:effectLst/>
                          <a:latin typeface="+mn-lt"/>
                          <a:ea typeface="+mn-ea"/>
                          <a:cs typeface="+mn-cs"/>
                        </a:rPr>
                        <a:t>En textos narrativos literarios</a:t>
                      </a:r>
                      <a:r>
                        <a:rPr lang="es-AR" sz="1200" kern="1200" dirty="0" smtClean="0">
                          <a:solidFill>
                            <a:schemeClr val="dk1"/>
                          </a:solidFill>
                          <a:effectLst/>
                          <a:latin typeface="+mn-lt"/>
                          <a:ea typeface="+mn-ea"/>
                          <a:cs typeface="+mn-cs"/>
                        </a:rPr>
                        <a:t> </a:t>
                      </a:r>
                      <a:r>
                        <a:rPr lang="es-AR" sz="1200" b="1" kern="1200" dirty="0" smtClean="0">
                          <a:solidFill>
                            <a:schemeClr val="dk1"/>
                          </a:solidFill>
                          <a:effectLst/>
                          <a:latin typeface="+mn-lt"/>
                          <a:ea typeface="+mn-ea"/>
                          <a:cs typeface="+mn-cs"/>
                        </a:rPr>
                        <a:t>de alta complejidad</a:t>
                      </a:r>
                      <a:r>
                        <a:rPr lang="es-AR" sz="1200" kern="1200" dirty="0" smtClean="0">
                          <a:solidFill>
                            <a:schemeClr val="dk1"/>
                          </a:solidFill>
                          <a:effectLst/>
                          <a:latin typeface="+mn-lt"/>
                          <a:ea typeface="+mn-ea"/>
                          <a:cs typeface="+mn-cs"/>
                        </a:rPr>
                        <a:t>, los estudiantes pueden explicar las características del subgénero y el tipo de narrador en cuentos realistas (verosimilitud, omnisciencia, relato dentro del relato) e identificar características de estilo autoral. </a:t>
                      </a:r>
                      <a:r>
                        <a:rPr lang="es-AR" sz="1200" b="1" kern="1200" dirty="0" smtClean="0">
                          <a:solidFill>
                            <a:schemeClr val="dk1"/>
                          </a:solidFill>
                          <a:effectLst/>
                          <a:latin typeface="+mn-lt"/>
                          <a:ea typeface="+mn-ea"/>
                          <a:cs typeface="+mn-cs"/>
                        </a:rPr>
                        <a:t>En textos expositivos  </a:t>
                      </a:r>
                      <a:r>
                        <a:rPr lang="es-AR" sz="1200" b="0" kern="1200" dirty="0" smtClean="0">
                          <a:solidFill>
                            <a:schemeClr val="dk1"/>
                          </a:solidFill>
                          <a:effectLst/>
                          <a:latin typeface="+mn-lt"/>
                          <a:ea typeface="+mn-ea"/>
                          <a:cs typeface="+mn-cs"/>
                        </a:rPr>
                        <a:t>pueden </a:t>
                      </a:r>
                      <a:r>
                        <a:rPr lang="es-AR" sz="1200" kern="1200" dirty="0" smtClean="0">
                          <a:solidFill>
                            <a:schemeClr val="dk1"/>
                          </a:solidFill>
                          <a:effectLst/>
                          <a:latin typeface="+mn-lt"/>
                          <a:ea typeface="+mn-ea"/>
                          <a:cs typeface="+mn-cs"/>
                        </a:rPr>
                        <a:t>Identificar la superestructura expositiva. </a:t>
                      </a:r>
                      <a:r>
                        <a:rPr lang="es-AR" sz="1200" b="1" kern="1200" dirty="0" smtClean="0">
                          <a:solidFill>
                            <a:schemeClr val="dk1"/>
                          </a:solidFill>
                          <a:effectLst/>
                          <a:latin typeface="+mn-lt"/>
                          <a:ea typeface="+mn-ea"/>
                          <a:cs typeface="+mn-cs"/>
                        </a:rPr>
                        <a:t>En textos argumentativos </a:t>
                      </a:r>
                      <a:r>
                        <a:rPr lang="es-AR" sz="1200" b="0" kern="1200" dirty="0" smtClean="0">
                          <a:solidFill>
                            <a:schemeClr val="dk1"/>
                          </a:solidFill>
                          <a:effectLst/>
                          <a:latin typeface="+mn-lt"/>
                          <a:ea typeface="+mn-ea"/>
                          <a:cs typeface="+mn-cs"/>
                        </a:rPr>
                        <a:t>pueden </a:t>
                      </a:r>
                      <a:r>
                        <a:rPr lang="es-AR" sz="1200" b="0" kern="1200" baseline="0" dirty="0" smtClean="0">
                          <a:solidFill>
                            <a:schemeClr val="dk1"/>
                          </a:solidFill>
                          <a:effectLst/>
                          <a:latin typeface="+mn-lt"/>
                          <a:ea typeface="+mn-ea"/>
                          <a:cs typeface="+mn-cs"/>
                        </a:rPr>
                        <a:t>r</a:t>
                      </a:r>
                      <a:r>
                        <a:rPr lang="es-AR" sz="1200" kern="1200" dirty="0" smtClean="0">
                          <a:solidFill>
                            <a:schemeClr val="dk1"/>
                          </a:solidFill>
                          <a:effectLst/>
                          <a:latin typeface="+mn-lt"/>
                          <a:ea typeface="+mn-ea"/>
                          <a:cs typeface="+mn-cs"/>
                        </a:rPr>
                        <a:t>econocer la trama argumentativa en un texto periodístico de opinión e identificar a este como un sub-género periodístico. Se distancian de las propias creencias y conocimientos para valorar la opinión ajena.</a:t>
                      </a:r>
                    </a:p>
                  </a:txBody>
                  <a:tcPr/>
                </a:tc>
                <a:extLst>
                  <a:ext uri="{0D108BD9-81ED-4DB2-BD59-A6C34878D82A}">
                    <a16:rowId xmlns:a16="http://schemas.microsoft.com/office/drawing/2014/main" xmlns="" val="10006"/>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85</a:t>
            </a:fld>
            <a:endParaRPr lang="es-ES">
              <a:solidFill>
                <a:prstClr val="black">
                  <a:tint val="75000"/>
                </a:prstClr>
              </a:solidFill>
            </a:endParaRPr>
          </a:p>
        </p:txBody>
      </p:sp>
    </p:spTree>
    <p:extLst>
      <p:ext uri="{BB962C8B-B14F-4D97-AF65-F5344CB8AC3E}">
        <p14:creationId xmlns:p14="http://schemas.microsoft.com/office/powerpoint/2010/main" xmlns="" val="25198469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71461"/>
            <a:ext cx="7886700" cy="1325563"/>
          </a:xfrm>
        </p:spPr>
        <p:txBody>
          <a:bodyPr>
            <a:normAutofit/>
          </a:bodyPr>
          <a:lstStyle/>
          <a:p>
            <a:r>
              <a:rPr lang="es-AR" dirty="0">
                <a:solidFill>
                  <a:srgbClr val="009DD1"/>
                </a:solidFill>
                <a:latin typeface="Gotham Condensed Medium"/>
                <a:cs typeface="Gotham Condensed Medium"/>
              </a:rPr>
              <a:t>MATEMÁTICA   5°/6° </a:t>
            </a:r>
            <a:r>
              <a:rPr lang="es-AR" dirty="0" smtClean="0">
                <a:solidFill>
                  <a:srgbClr val="009DD1"/>
                </a:solidFill>
                <a:latin typeface="Gotham Condensed Medium"/>
                <a:cs typeface="Gotham Condensed Medium"/>
              </a:rPr>
              <a:t>año. Educación Secundaria.</a:t>
            </a:r>
            <a:endParaRPr lang="es-AR" dirty="0">
              <a:solidFill>
                <a:srgbClr val="009DD1"/>
              </a:solidFill>
              <a:latin typeface="Gotham Condensed Medium"/>
              <a:cs typeface="Gotham Condensed Medium"/>
            </a:endParaRPr>
          </a:p>
        </p:txBody>
      </p:sp>
      <p:graphicFrame>
        <p:nvGraphicFramePr>
          <p:cNvPr id="4" name="3 Marcador de contenido"/>
          <p:cNvGraphicFramePr>
            <a:graphicFrameLocks noGrp="1"/>
          </p:cNvGraphicFramePr>
          <p:nvPr>
            <p:ph idx="1"/>
            <p:extLst/>
          </p:nvPr>
        </p:nvGraphicFramePr>
        <p:xfrm>
          <a:off x="467544" y="2722736"/>
          <a:ext cx="8126560" cy="2011680"/>
        </p:xfrm>
        <a:graphic>
          <a:graphicData uri="http://schemas.openxmlformats.org/drawingml/2006/table">
            <a:tbl>
              <a:tblPr firstRow="1" bandRow="1">
                <a:tableStyleId>{5C22544A-7EE6-4342-B048-85BDC9FD1C3A}</a:tableStyleId>
              </a:tblPr>
              <a:tblGrid>
                <a:gridCol w="8126560">
                  <a:extLst>
                    <a:ext uri="{9D8B030D-6E8A-4147-A177-3AD203B41FA5}">
                      <a16:colId xmlns:a16="http://schemas.microsoft.com/office/drawing/2014/main" xmlns="" val="20000"/>
                    </a:ext>
                  </a:extLst>
                </a:gridCol>
              </a:tblGrid>
              <a:tr h="375920">
                <a:tc>
                  <a:txBody>
                    <a:bodyPr/>
                    <a:lstStyle/>
                    <a:p>
                      <a:r>
                        <a:rPr lang="es-AR" sz="1900" dirty="0" smtClean="0"/>
                        <a:t>Por</a:t>
                      </a:r>
                      <a:r>
                        <a:rPr lang="es-AR" sz="1900" baseline="0" dirty="0" smtClean="0"/>
                        <a:t> debajo del nivel Básico</a:t>
                      </a:r>
                      <a:endParaRPr lang="es-AR" sz="1900" dirty="0"/>
                    </a:p>
                  </a:txBody>
                  <a:tcPr/>
                </a:tc>
                <a:extLst>
                  <a:ext uri="{0D108BD9-81ED-4DB2-BD59-A6C34878D82A}">
                    <a16:rowId xmlns:a16="http://schemas.microsoft.com/office/drawing/2014/main" xmlns="" val="10000"/>
                  </a:ext>
                </a:extLst>
              </a:tr>
              <a:tr h="375920">
                <a:tc>
                  <a:txBody>
                    <a:bodyPr/>
                    <a:lstStyle/>
                    <a:p>
                      <a:r>
                        <a:rPr lang="es-AR" sz="1900" b="1" dirty="0" smtClean="0"/>
                        <a:t>Comunicación en Matemática</a:t>
                      </a:r>
                      <a:endParaRPr lang="es-AR" sz="1900" b="1" dirty="0"/>
                    </a:p>
                  </a:txBody>
                  <a:tcPr/>
                </a:tc>
                <a:extLst>
                  <a:ext uri="{0D108BD9-81ED-4DB2-BD59-A6C34878D82A}">
                    <a16:rowId xmlns:a16="http://schemas.microsoft.com/office/drawing/2014/main" xmlns="" val="10001"/>
                  </a:ext>
                </a:extLst>
              </a:tr>
              <a:tr h="1229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900" kern="1200" dirty="0" smtClean="0">
                          <a:effectLst/>
                        </a:rPr>
                        <a:t>Los estudiantes  </a:t>
                      </a:r>
                      <a:r>
                        <a:rPr lang="es-AR" sz="1900" kern="1200" baseline="0" dirty="0" smtClean="0">
                          <a:effectLst/>
                        </a:rPr>
                        <a:t> de este nivel están habilitados para convertir </a:t>
                      </a:r>
                      <a:r>
                        <a:rPr lang="es-AR" sz="1900" kern="1200" dirty="0" smtClean="0">
                          <a:effectLst/>
                        </a:rPr>
                        <a:t>registros coloquiales</a:t>
                      </a:r>
                      <a:r>
                        <a:rPr lang="es-AR" sz="1900" kern="1200" baseline="0" dirty="0" smtClean="0">
                          <a:effectLst/>
                        </a:rPr>
                        <a:t> </a:t>
                      </a:r>
                      <a:r>
                        <a:rPr lang="es-AR" sz="1900" kern="1200" dirty="0" smtClean="0">
                          <a:effectLst/>
                        </a:rPr>
                        <a:t>sencillos en algebraicos  relacionados con las operaciones básicas.</a:t>
                      </a:r>
                    </a:p>
                    <a:p>
                      <a:pPr marL="0" marR="0" indent="0" algn="l" defTabSz="914400" rtl="0" eaLnBrk="1" fontAlgn="auto" latinLnBrk="0" hangingPunct="1">
                        <a:lnSpc>
                          <a:spcPct val="100000"/>
                        </a:lnSpc>
                        <a:spcBef>
                          <a:spcPts val="0"/>
                        </a:spcBef>
                        <a:spcAft>
                          <a:spcPts val="0"/>
                        </a:spcAft>
                        <a:buClrTx/>
                        <a:buSzTx/>
                        <a:buFontTx/>
                        <a:buNone/>
                        <a:tabLst/>
                        <a:defRPr/>
                      </a:pPr>
                      <a:endParaRPr lang="es-AR" sz="1900" kern="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s-AR" sz="1900" kern="1200" dirty="0" smtClean="0">
                          <a:effectLst/>
                        </a:rPr>
                        <a:t>No han logrado resolver las situaciones del Nivel Básico. </a:t>
                      </a:r>
                    </a:p>
                  </a:txBody>
                  <a:tcPr/>
                </a:tc>
                <a:extLst>
                  <a:ext uri="{0D108BD9-81ED-4DB2-BD59-A6C34878D82A}">
                    <a16:rowId xmlns:a16="http://schemas.microsoft.com/office/drawing/2014/main" xmlns="" val="10002"/>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86</a:t>
            </a:fld>
            <a:endParaRPr lang="es-ES">
              <a:solidFill>
                <a:prstClr val="black">
                  <a:tint val="75000"/>
                </a:prstClr>
              </a:solidFill>
            </a:endParaRPr>
          </a:p>
        </p:txBody>
      </p:sp>
    </p:spTree>
    <p:extLst>
      <p:ext uri="{BB962C8B-B14F-4D97-AF65-F5344CB8AC3E}">
        <p14:creationId xmlns:p14="http://schemas.microsoft.com/office/powerpoint/2010/main" xmlns="" val="21972463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3632" y="1297738"/>
            <a:ext cx="7886700" cy="1325563"/>
          </a:xfrm>
        </p:spPr>
        <p:txBody>
          <a:bodyPr>
            <a:normAutofit/>
          </a:bodyPr>
          <a:lstStyle/>
          <a:p>
            <a:r>
              <a:rPr lang="es-AR" dirty="0">
                <a:solidFill>
                  <a:srgbClr val="009DD1"/>
                </a:solidFill>
                <a:latin typeface="Gotham Condensed Medium"/>
                <a:cs typeface="Gotham Condensed Medium"/>
              </a:rPr>
              <a:t>MATEMÁTICA   5°/6° año. Educación Secundaria.</a:t>
            </a:r>
            <a:endParaRPr lang="es-AR" b="1" dirty="0"/>
          </a:p>
        </p:txBody>
      </p:sp>
      <p:graphicFrame>
        <p:nvGraphicFramePr>
          <p:cNvPr id="4" name="3 Marcador de contenido"/>
          <p:cNvGraphicFramePr>
            <a:graphicFrameLocks noGrp="1"/>
          </p:cNvGraphicFramePr>
          <p:nvPr>
            <p:ph idx="1"/>
            <p:extLst/>
          </p:nvPr>
        </p:nvGraphicFramePr>
        <p:xfrm>
          <a:off x="378446" y="2240916"/>
          <a:ext cx="8136904" cy="4480560"/>
        </p:xfrm>
        <a:graphic>
          <a:graphicData uri="http://schemas.openxmlformats.org/drawingml/2006/table">
            <a:tbl>
              <a:tblPr firstRow="1" bandRow="1">
                <a:tableStyleId>{5C22544A-7EE6-4342-B048-85BDC9FD1C3A}</a:tableStyleId>
              </a:tblPr>
              <a:tblGrid>
                <a:gridCol w="8136904">
                  <a:extLst>
                    <a:ext uri="{9D8B030D-6E8A-4147-A177-3AD203B41FA5}">
                      <a16:colId xmlns:a16="http://schemas.microsoft.com/office/drawing/2014/main" xmlns="" val="20000"/>
                    </a:ext>
                  </a:extLst>
                </a:gridCol>
              </a:tblGrid>
              <a:tr h="375920">
                <a:tc>
                  <a:txBody>
                    <a:bodyPr/>
                    <a:lstStyle/>
                    <a:p>
                      <a:r>
                        <a:rPr lang="es-AR" sz="1900" dirty="0" smtClean="0"/>
                        <a:t>Nivel</a:t>
                      </a:r>
                      <a:r>
                        <a:rPr lang="es-AR" sz="1900" baseline="0" dirty="0" smtClean="0"/>
                        <a:t> Básico</a:t>
                      </a:r>
                      <a:endParaRPr lang="es-AR" sz="1900" dirty="0"/>
                    </a:p>
                  </a:txBody>
                  <a:tcPr/>
                </a:tc>
                <a:extLst>
                  <a:ext uri="{0D108BD9-81ED-4DB2-BD59-A6C34878D82A}">
                    <a16:rowId xmlns:a16="http://schemas.microsoft.com/office/drawing/2014/main" xmlns="" val="10000"/>
                  </a:ext>
                </a:extLst>
              </a:tr>
              <a:tr h="375920">
                <a:tc>
                  <a:txBody>
                    <a:bodyPr/>
                    <a:lstStyle/>
                    <a:p>
                      <a:r>
                        <a:rPr lang="es-AR" sz="1900" dirty="0" smtClean="0"/>
                        <a:t>Reconocimiento de conceptos</a:t>
                      </a:r>
                      <a:endParaRPr lang="es-AR" sz="1900" b="1" dirty="0"/>
                    </a:p>
                  </a:txBody>
                  <a:tcPr/>
                </a:tc>
                <a:extLst>
                  <a:ext uri="{0D108BD9-81ED-4DB2-BD59-A6C34878D82A}">
                    <a16:rowId xmlns:a16="http://schemas.microsoft.com/office/drawing/2014/main" xmlns="" val="10001"/>
                  </a:ext>
                </a:extLst>
              </a:tr>
              <a:tr h="1066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600" kern="1200" dirty="0" smtClean="0">
                          <a:effectLst/>
                        </a:rPr>
                        <a:t>En relación con el reconocimiento de conceptos, los estudiantes</a:t>
                      </a:r>
                      <a:r>
                        <a:rPr lang="es-AR" sz="1600" kern="1200" baseline="0" dirty="0" smtClean="0">
                          <a:effectLst/>
                        </a:rPr>
                        <a:t> </a:t>
                      </a:r>
                      <a:r>
                        <a:rPr lang="es-AR" sz="1600" kern="1200" dirty="0" smtClean="0">
                          <a:effectLst/>
                        </a:rPr>
                        <a:t>de este nivel usan propiedades de las potencias de exponente natural, resuelven ecuaciones lineales sencillas con coeficientes enteros y calculan áreas de figuras usuales tales como el rectángulo, con datos expresados de manera explícita en el enunciado.</a:t>
                      </a:r>
                    </a:p>
                  </a:txBody>
                  <a:tcPr/>
                </a:tc>
                <a:extLst>
                  <a:ext uri="{0D108BD9-81ED-4DB2-BD59-A6C34878D82A}">
                    <a16:rowId xmlns:a16="http://schemas.microsoft.com/office/drawing/2014/main" xmlns="" val="10002"/>
                  </a:ext>
                </a:extLst>
              </a:tr>
              <a:tr h="375920">
                <a:tc>
                  <a:txBody>
                    <a:bodyPr/>
                    <a:lstStyle/>
                    <a:p>
                      <a:r>
                        <a:rPr lang="es-AR" sz="1900" dirty="0" smtClean="0"/>
                        <a:t>Comunicación en Matemática</a:t>
                      </a:r>
                      <a:endParaRPr lang="es-AR" sz="1900" b="1" dirty="0"/>
                    </a:p>
                  </a:txBody>
                  <a:tcPr/>
                </a:tc>
                <a:extLst>
                  <a:ext uri="{0D108BD9-81ED-4DB2-BD59-A6C34878D82A}">
                    <a16:rowId xmlns:a16="http://schemas.microsoft.com/office/drawing/2014/main" xmlns="" val="10003"/>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600" kern="1200" dirty="0" smtClean="0">
                          <a:solidFill>
                            <a:schemeClr val="dk1"/>
                          </a:solidFill>
                          <a:effectLst/>
                          <a:latin typeface="+mn-lt"/>
                          <a:ea typeface="+mn-ea"/>
                          <a:cs typeface="+mn-cs"/>
                        </a:rPr>
                        <a:t>En relación con la capacidad de comunicación en Matemática los </a:t>
                      </a:r>
                      <a:r>
                        <a:rPr lang="es-AR" sz="1600" kern="1200" dirty="0" smtClean="0">
                          <a:effectLst/>
                        </a:rPr>
                        <a:t>estudiantes</a:t>
                      </a:r>
                      <a:r>
                        <a:rPr lang="es-AR" sz="1600" kern="1200" baseline="0" dirty="0" smtClean="0">
                          <a:effectLst/>
                        </a:rPr>
                        <a:t> </a:t>
                      </a:r>
                      <a:r>
                        <a:rPr lang="es-AR" sz="1600" kern="1200" dirty="0" smtClean="0">
                          <a:solidFill>
                            <a:schemeClr val="dk1"/>
                          </a:solidFill>
                          <a:effectLst/>
                          <a:latin typeface="+mn-lt"/>
                          <a:ea typeface="+mn-ea"/>
                          <a:cs typeface="+mn-cs"/>
                        </a:rPr>
                        <a:t> identifican información de gráficos de barras y logran reconocer  la representación  en la recta numérica de una desigualdad.</a:t>
                      </a:r>
                    </a:p>
                  </a:txBody>
                  <a:tcPr/>
                </a:tc>
                <a:extLst>
                  <a:ext uri="{0D108BD9-81ED-4DB2-BD59-A6C34878D82A}">
                    <a16:rowId xmlns:a16="http://schemas.microsoft.com/office/drawing/2014/main" xmlns="" val="10004"/>
                  </a:ext>
                </a:extLst>
              </a:tr>
              <a:tr h="375920">
                <a:tc>
                  <a:txBody>
                    <a:bodyPr/>
                    <a:lstStyle/>
                    <a:p>
                      <a:r>
                        <a:rPr lang="es-AR" sz="1900" dirty="0" smtClean="0"/>
                        <a:t>Resolución de problemas</a:t>
                      </a:r>
                      <a:endParaRPr lang="es-AR" sz="1900" b="1" dirty="0"/>
                    </a:p>
                  </a:txBody>
                  <a:tcPr/>
                </a:tc>
                <a:extLst>
                  <a:ext uri="{0D108BD9-81ED-4DB2-BD59-A6C34878D82A}">
                    <a16:rowId xmlns:a16="http://schemas.microsoft.com/office/drawing/2014/main" xmlns="" val="10005"/>
                  </a:ext>
                </a:extLst>
              </a:tr>
              <a:tr h="1066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600" kern="1200" dirty="0" smtClean="0">
                          <a:effectLst/>
                        </a:rPr>
                        <a:t>En cuanto a la resolución de situaciones problemáticas hay evidencia que son capaces de abordar problemas sencillos que involucran utilizar información de gráficos o tablas y otros problemas que incluyen el cálculo de porcentajes de uso frecuente  y situaciones que para su resolución se necesita resolver una inecuación sencilla.</a:t>
                      </a:r>
                    </a:p>
                  </a:txBody>
                  <a:tcPr/>
                </a:tc>
                <a:extLst>
                  <a:ext uri="{0D108BD9-81ED-4DB2-BD59-A6C34878D82A}">
                    <a16:rowId xmlns:a16="http://schemas.microsoft.com/office/drawing/2014/main" xmlns="" val="10006"/>
                  </a:ext>
                </a:extLst>
              </a:tr>
            </a:tbl>
          </a:graphicData>
        </a:graphic>
      </p:graphicFrame>
      <p:pic>
        <p:nvPicPr>
          <p:cNvPr id="6"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87</a:t>
            </a:fld>
            <a:endParaRPr lang="es-ES">
              <a:solidFill>
                <a:prstClr val="black">
                  <a:tint val="75000"/>
                </a:prstClr>
              </a:solidFill>
            </a:endParaRPr>
          </a:p>
        </p:txBody>
      </p:sp>
    </p:spTree>
    <p:extLst>
      <p:ext uri="{BB962C8B-B14F-4D97-AF65-F5344CB8AC3E}">
        <p14:creationId xmlns:p14="http://schemas.microsoft.com/office/powerpoint/2010/main" xmlns="" val="13357454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262" y="1134523"/>
            <a:ext cx="7886700" cy="997046"/>
          </a:xfrm>
        </p:spPr>
        <p:txBody>
          <a:bodyPr>
            <a:normAutofit fontScale="90000"/>
          </a:bodyPr>
          <a:lstStyle/>
          <a:p>
            <a:r>
              <a:rPr lang="es-AR" dirty="0">
                <a:solidFill>
                  <a:srgbClr val="009DD1"/>
                </a:solidFill>
                <a:latin typeface="Gotham Condensed Medium"/>
                <a:cs typeface="Gotham Condensed Medium"/>
              </a:rPr>
              <a:t>MATEMÁTICA   5°/6° año. Educación Secundaria.</a:t>
            </a:r>
            <a:endParaRPr lang="es-AR" b="1" dirty="0"/>
          </a:p>
        </p:txBody>
      </p:sp>
      <p:graphicFrame>
        <p:nvGraphicFramePr>
          <p:cNvPr id="4" name="3 Marcador de contenido"/>
          <p:cNvGraphicFramePr>
            <a:graphicFrameLocks noGrp="1"/>
          </p:cNvGraphicFramePr>
          <p:nvPr>
            <p:ph idx="1"/>
            <p:extLst/>
          </p:nvPr>
        </p:nvGraphicFramePr>
        <p:xfrm>
          <a:off x="157942" y="1999211"/>
          <a:ext cx="8136904" cy="4560454"/>
        </p:xfrm>
        <a:graphic>
          <a:graphicData uri="http://schemas.openxmlformats.org/drawingml/2006/table">
            <a:tbl>
              <a:tblPr firstRow="1" bandRow="1">
                <a:tableStyleId>{5C22544A-7EE6-4342-B048-85BDC9FD1C3A}</a:tableStyleId>
              </a:tblPr>
              <a:tblGrid>
                <a:gridCol w="8136904">
                  <a:extLst>
                    <a:ext uri="{9D8B030D-6E8A-4147-A177-3AD203B41FA5}">
                      <a16:colId xmlns:a16="http://schemas.microsoft.com/office/drawing/2014/main" xmlns="" val="20000"/>
                    </a:ext>
                  </a:extLst>
                </a:gridCol>
              </a:tblGrid>
              <a:tr h="375920">
                <a:tc>
                  <a:txBody>
                    <a:bodyPr/>
                    <a:lstStyle/>
                    <a:p>
                      <a:r>
                        <a:rPr lang="es-AR" sz="1900" dirty="0" smtClean="0"/>
                        <a:t>Nivel Satisfactorio</a:t>
                      </a:r>
                      <a:endParaRPr lang="es-AR" sz="1900" dirty="0"/>
                    </a:p>
                  </a:txBody>
                  <a:tcPr/>
                </a:tc>
                <a:extLst>
                  <a:ext uri="{0D108BD9-81ED-4DB2-BD59-A6C34878D82A}">
                    <a16:rowId xmlns:a16="http://schemas.microsoft.com/office/drawing/2014/main" xmlns="" val="10000"/>
                  </a:ext>
                </a:extLst>
              </a:tr>
              <a:tr h="375920">
                <a:tc>
                  <a:txBody>
                    <a:bodyPr/>
                    <a:lstStyle/>
                    <a:p>
                      <a:r>
                        <a:rPr lang="es-AR" sz="1200" b="1" dirty="0" smtClean="0"/>
                        <a:t>Reconocimiento de conceptos</a:t>
                      </a:r>
                      <a:endParaRPr lang="es-AR" sz="1200" b="1" i="0" dirty="0"/>
                    </a:p>
                  </a:txBody>
                  <a:tcPr/>
                </a:tc>
                <a:extLst>
                  <a:ext uri="{0D108BD9-81ED-4DB2-BD59-A6C34878D82A}">
                    <a16:rowId xmlns:a16="http://schemas.microsoft.com/office/drawing/2014/main" xmlns="" val="10001"/>
                  </a:ext>
                </a:extLst>
              </a:tr>
              <a:tr h="1051098">
                <a:tc>
                  <a:txBody>
                    <a:bodyPr/>
                    <a:lstStyle/>
                    <a:p>
                      <a:r>
                        <a:rPr lang="es-ES_tradnl" sz="1200" kern="1200" dirty="0" smtClean="0">
                          <a:effectLst/>
                        </a:rPr>
                        <a:t>En relación a la capacidad de reconocimiento de conceptos, estos estudiantes reconocen las distintas expresiones de un mismo número y </a:t>
                      </a:r>
                      <a:r>
                        <a:rPr lang="es-ES_tradnl" sz="1200" kern="1200" baseline="0" dirty="0" smtClean="0">
                          <a:effectLst/>
                        </a:rPr>
                        <a:t>las propiedades de las potencias de exponente entero y fraccionario.</a:t>
                      </a:r>
                    </a:p>
                    <a:p>
                      <a:r>
                        <a:rPr lang="es-ES_tradnl" sz="1200" kern="1200" baseline="0" dirty="0" smtClean="0">
                          <a:effectLst/>
                        </a:rPr>
                        <a:t>Se desempeñan satisfactoriamente en temas de funciones tales como reconocer la imagen de una función dada por su gráfico,  la pertenencia a una función de un punto dado por sus coordenadas  y las variaciones que experimenta el gráfico de una función al variar los parámetros de la misma</a:t>
                      </a:r>
                      <a:endParaRPr lang="es-AR" sz="1200" b="0" dirty="0"/>
                    </a:p>
                  </a:txBody>
                  <a:tcPr/>
                </a:tc>
                <a:extLst>
                  <a:ext uri="{0D108BD9-81ED-4DB2-BD59-A6C34878D82A}">
                    <a16:rowId xmlns:a16="http://schemas.microsoft.com/office/drawing/2014/main" xmlns="" val="10002"/>
                  </a:ext>
                </a:extLst>
              </a:tr>
              <a:tr h="375920">
                <a:tc>
                  <a:txBody>
                    <a:bodyPr/>
                    <a:lstStyle/>
                    <a:p>
                      <a:r>
                        <a:rPr lang="es-AR" sz="1200" b="1" dirty="0" smtClean="0"/>
                        <a:t>Comunicación en Matemática</a:t>
                      </a:r>
                      <a:endParaRPr lang="es-AR" sz="1200" b="1" dirty="0"/>
                    </a:p>
                  </a:txBody>
                  <a:tcPr/>
                </a:tc>
                <a:extLst>
                  <a:ext uri="{0D108BD9-81ED-4DB2-BD59-A6C34878D82A}">
                    <a16:rowId xmlns:a16="http://schemas.microsoft.com/office/drawing/2014/main" xmlns="" val="10003"/>
                  </a:ext>
                </a:extLst>
              </a:tr>
              <a:tr h="771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effectLst/>
                        </a:rPr>
                        <a:t>En relación con las capacidades comunicacionales, estos estudiantes muestran un cierto dominio de formalización que se manifiesta en las traducciones de un modo de representación a otro en situaciones indirectas que evidencian un trabajo algebraico. Es así como pueden expresar el sistema de ecuaciones que corresponde a una situación expresada</a:t>
                      </a:r>
                      <a:r>
                        <a:rPr lang="es-AR" sz="1200" kern="1200" baseline="0" dirty="0" smtClean="0">
                          <a:effectLst/>
                        </a:rPr>
                        <a:t> coloquialmente</a:t>
                      </a:r>
                      <a:r>
                        <a:rPr lang="es-AR" sz="1200" kern="1200" dirty="0" smtClean="0">
                          <a:effectLst/>
                        </a:rPr>
                        <a:t>. </a:t>
                      </a:r>
                      <a:endParaRPr lang="es-AR" sz="12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0004"/>
                  </a:ext>
                </a:extLst>
              </a:tr>
              <a:tr h="375920">
                <a:tc>
                  <a:txBody>
                    <a:bodyPr/>
                    <a:lstStyle/>
                    <a:p>
                      <a:r>
                        <a:rPr lang="es-AR" sz="1200" b="1" dirty="0" smtClean="0"/>
                        <a:t>Resolución de problemas</a:t>
                      </a:r>
                      <a:endParaRPr lang="es-AR" sz="1200" b="1" dirty="0"/>
                    </a:p>
                  </a:txBody>
                  <a:tcPr/>
                </a:tc>
                <a:extLst>
                  <a:ext uri="{0D108BD9-81ED-4DB2-BD59-A6C34878D82A}">
                    <a16:rowId xmlns:a16="http://schemas.microsoft.com/office/drawing/2014/main" xmlns="" val="10005"/>
                  </a:ext>
                </a:extLst>
              </a:tr>
              <a:tr h="1229360">
                <a:tc>
                  <a:txBody>
                    <a:bodyPr/>
                    <a:lstStyle/>
                    <a:p>
                      <a:r>
                        <a:rPr lang="es-AR" sz="1200" kern="1200" dirty="0" smtClean="0">
                          <a:effectLst/>
                        </a:rPr>
                        <a:t> Los estudiantes de este nivel son capaces de resolver situaciones problemáticas para las que necesitan plantear ecuaciones y utilizan conocimientos algebraicos para resolver problemas.</a:t>
                      </a:r>
                    </a:p>
                    <a:p>
                      <a:r>
                        <a:rPr lang="es-AR" sz="1200" kern="1200" dirty="0" smtClean="0">
                          <a:effectLst/>
                        </a:rPr>
                        <a:t>Resuelven situaciones extra e </a:t>
                      </a:r>
                      <a:r>
                        <a:rPr lang="es-AR" sz="1200" kern="1200" dirty="0" err="1" smtClean="0">
                          <a:effectLst/>
                        </a:rPr>
                        <a:t>intra</a:t>
                      </a:r>
                      <a:r>
                        <a:rPr lang="es-AR" sz="1200" kern="1200" dirty="0" smtClean="0">
                          <a:effectLst/>
                        </a:rPr>
                        <a:t>-matemáticas medianamente complejas que involucran conceptos geométricos y de la medida, tales como proporcionalidad geométrica,  uso del teorema de Pitágoras en situaciones directas, cálculo del volumen del prisma.</a:t>
                      </a:r>
                    </a:p>
                  </a:txBody>
                  <a:tcPr/>
                </a:tc>
                <a:extLst>
                  <a:ext uri="{0D108BD9-81ED-4DB2-BD59-A6C34878D82A}">
                    <a16:rowId xmlns:a16="http://schemas.microsoft.com/office/drawing/2014/main" xmlns="" val="10006"/>
                  </a:ext>
                </a:extLst>
              </a:tr>
            </a:tbl>
          </a:graphicData>
        </a:graphic>
      </p:graphicFrame>
      <p:pic>
        <p:nvPicPr>
          <p:cNvPr id="6"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88</a:t>
            </a:fld>
            <a:endParaRPr lang="es-ES">
              <a:solidFill>
                <a:prstClr val="black">
                  <a:tint val="75000"/>
                </a:prstClr>
              </a:solidFill>
            </a:endParaRPr>
          </a:p>
        </p:txBody>
      </p:sp>
    </p:spTree>
    <p:extLst>
      <p:ext uri="{BB962C8B-B14F-4D97-AF65-F5344CB8AC3E}">
        <p14:creationId xmlns:p14="http://schemas.microsoft.com/office/powerpoint/2010/main" xmlns="" val="16011689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504" y="1039843"/>
            <a:ext cx="8229600" cy="922115"/>
          </a:xfrm>
        </p:spPr>
        <p:txBody>
          <a:bodyPr>
            <a:normAutofit fontScale="90000"/>
          </a:bodyPr>
          <a:lstStyle/>
          <a:p>
            <a:r>
              <a:rPr lang="es-AR" dirty="0">
                <a:solidFill>
                  <a:srgbClr val="009DD1"/>
                </a:solidFill>
                <a:latin typeface="Gotham Condensed Medium"/>
                <a:cs typeface="Gotham Condensed Medium"/>
              </a:rPr>
              <a:t>MATEMÁTICA   5°/6° año. Educación Secundaria.</a:t>
            </a:r>
            <a:endParaRPr lang="es-AR" dirty="0"/>
          </a:p>
        </p:txBody>
      </p:sp>
      <p:graphicFrame>
        <p:nvGraphicFramePr>
          <p:cNvPr id="4" name="3 Marcador de contenido"/>
          <p:cNvGraphicFramePr>
            <a:graphicFrameLocks noGrp="1"/>
          </p:cNvGraphicFramePr>
          <p:nvPr>
            <p:ph idx="1"/>
            <p:extLst/>
          </p:nvPr>
        </p:nvGraphicFramePr>
        <p:xfrm>
          <a:off x="457200" y="2037865"/>
          <a:ext cx="8136904" cy="4242578"/>
        </p:xfrm>
        <a:graphic>
          <a:graphicData uri="http://schemas.openxmlformats.org/drawingml/2006/table">
            <a:tbl>
              <a:tblPr firstRow="1" bandRow="1">
                <a:tableStyleId>{5C22544A-7EE6-4342-B048-85BDC9FD1C3A}</a:tableStyleId>
              </a:tblPr>
              <a:tblGrid>
                <a:gridCol w="8136904">
                  <a:extLst>
                    <a:ext uri="{9D8B030D-6E8A-4147-A177-3AD203B41FA5}">
                      <a16:colId xmlns:a16="http://schemas.microsoft.com/office/drawing/2014/main" xmlns="" val="20000"/>
                    </a:ext>
                  </a:extLst>
                </a:gridCol>
              </a:tblGrid>
              <a:tr h="375920">
                <a:tc>
                  <a:txBody>
                    <a:bodyPr/>
                    <a:lstStyle/>
                    <a:p>
                      <a:r>
                        <a:rPr lang="es-AR" sz="1900" dirty="0" smtClean="0"/>
                        <a:t>Nivel avanzado</a:t>
                      </a:r>
                      <a:endParaRPr lang="es-AR" sz="1900" dirty="0"/>
                    </a:p>
                  </a:txBody>
                  <a:tcPr/>
                </a:tc>
                <a:extLst>
                  <a:ext uri="{0D108BD9-81ED-4DB2-BD59-A6C34878D82A}">
                    <a16:rowId xmlns:a16="http://schemas.microsoft.com/office/drawing/2014/main" xmlns="" val="10000"/>
                  </a:ext>
                </a:extLst>
              </a:tr>
              <a:tr h="375920">
                <a:tc>
                  <a:txBody>
                    <a:bodyPr/>
                    <a:lstStyle/>
                    <a:p>
                      <a:r>
                        <a:rPr lang="es-AR" sz="1200" b="1" dirty="0" smtClean="0"/>
                        <a:t>Reconocimiento de conceptos</a:t>
                      </a:r>
                      <a:endParaRPr lang="es-AR" sz="1200" b="1" dirty="0"/>
                    </a:p>
                  </a:txBody>
                  <a:tcPr/>
                </a:tc>
                <a:extLst>
                  <a:ext uri="{0D108BD9-81ED-4DB2-BD59-A6C34878D82A}">
                    <a16:rowId xmlns:a16="http://schemas.microsoft.com/office/drawing/2014/main" xmlns="" val="10001"/>
                  </a:ext>
                </a:extLst>
              </a:tr>
              <a:tr h="759083">
                <a:tc>
                  <a:txBody>
                    <a:bodyPr/>
                    <a:lstStyle/>
                    <a:p>
                      <a:r>
                        <a:rPr lang="es-AR" sz="1200" kern="1200" dirty="0" smtClean="0">
                          <a:solidFill>
                            <a:schemeClr val="dk1"/>
                          </a:solidFill>
                          <a:effectLst/>
                          <a:latin typeface="+mn-lt"/>
                          <a:ea typeface="+mn-ea"/>
                          <a:cs typeface="+mn-cs"/>
                        </a:rPr>
                        <a:t>Los estudiantes de este nivel son capaces de relacionar conceptos matemáticos avanzados, propios de los últimos años de la Educación Secundaria. Es así como reconocen rectas paralelas y perpendiculares en</a:t>
                      </a:r>
                      <a:r>
                        <a:rPr lang="es-AR" sz="1200" kern="1200" baseline="0" dirty="0" smtClean="0">
                          <a:solidFill>
                            <a:schemeClr val="dk1"/>
                          </a:solidFill>
                          <a:effectLst/>
                          <a:latin typeface="+mn-lt"/>
                          <a:ea typeface="+mn-ea"/>
                          <a:cs typeface="+mn-cs"/>
                        </a:rPr>
                        <a:t> sus expresiones algebraicas, solucionan un sistema de ecuaciones, desarrollan el cuadrado de un binomio.</a:t>
                      </a:r>
                      <a:endParaRPr lang="es-AR" sz="12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0002"/>
                  </a:ext>
                </a:extLst>
              </a:tr>
              <a:tr h="375920">
                <a:tc>
                  <a:txBody>
                    <a:bodyPr/>
                    <a:lstStyle/>
                    <a:p>
                      <a:r>
                        <a:rPr lang="es-AR" sz="1200" b="1" dirty="0" smtClean="0"/>
                        <a:t>Comunicación en Matemátic</a:t>
                      </a:r>
                      <a:r>
                        <a:rPr lang="es-AR" sz="1200" dirty="0" smtClean="0"/>
                        <a:t>a</a:t>
                      </a:r>
                      <a:endParaRPr lang="es-AR" sz="1200" dirty="0"/>
                    </a:p>
                  </a:txBody>
                  <a:tcPr/>
                </a:tc>
                <a:extLst>
                  <a:ext uri="{0D108BD9-81ED-4DB2-BD59-A6C34878D82A}">
                    <a16:rowId xmlns:a16="http://schemas.microsoft.com/office/drawing/2014/main" xmlns="" val="10003"/>
                  </a:ext>
                </a:extLst>
              </a:tr>
              <a:tr h="954116">
                <a:tc>
                  <a:txBody>
                    <a:bodyPr/>
                    <a:lstStyle/>
                    <a:p>
                      <a:r>
                        <a:rPr lang="es-AR" sz="1200" b="0" kern="1200" dirty="0" smtClean="0">
                          <a:solidFill>
                            <a:schemeClr val="dk1"/>
                          </a:solidFill>
                          <a:effectLst/>
                          <a:latin typeface="+mn-lt"/>
                          <a:ea typeface="+mn-ea"/>
                          <a:cs typeface="+mn-cs"/>
                        </a:rPr>
                        <a:t>En relación con la comunicación en Matemática los</a:t>
                      </a:r>
                      <a:r>
                        <a:rPr lang="es-AR" sz="1200" b="0" kern="1200" baseline="0" dirty="0" smtClean="0">
                          <a:solidFill>
                            <a:schemeClr val="dk1"/>
                          </a:solidFill>
                          <a:effectLst/>
                          <a:latin typeface="+mn-lt"/>
                          <a:ea typeface="+mn-ea"/>
                          <a:cs typeface="+mn-cs"/>
                        </a:rPr>
                        <a:t> estudiantes </a:t>
                      </a:r>
                      <a:r>
                        <a:rPr lang="es-AR" sz="1200" kern="1200" dirty="0" smtClean="0">
                          <a:effectLst/>
                        </a:rPr>
                        <a:t>muestran un mayor dominio de formalización . De esta manera realizan traducciones de un modo de representación a otro en situaciones indirectas  y algo complejas que evidencian manejo de los contenidos de los últimos años</a:t>
                      </a:r>
                      <a:r>
                        <a:rPr lang="es-AR" sz="1200" kern="1200" baseline="0" dirty="0" smtClean="0">
                          <a:effectLst/>
                        </a:rPr>
                        <a:t> y </a:t>
                      </a:r>
                      <a:r>
                        <a:rPr lang="es-AR" sz="1200" kern="1200" dirty="0" smtClean="0">
                          <a:effectLst/>
                        </a:rPr>
                        <a:t> del trabajo algebraico .</a:t>
                      </a:r>
                      <a:r>
                        <a:rPr lang="es-AR" sz="1200" kern="1200" dirty="0" smtClean="0">
                          <a:solidFill>
                            <a:schemeClr val="dk1"/>
                          </a:solidFill>
                          <a:effectLst/>
                          <a:latin typeface="+mn-lt"/>
                          <a:ea typeface="+mn-ea"/>
                          <a:cs typeface="+mn-cs"/>
                        </a:rPr>
                        <a:t> </a:t>
                      </a:r>
                      <a:r>
                        <a:rPr lang="es-AR" sz="1200" kern="1200" dirty="0" smtClean="0">
                          <a:effectLst/>
                        </a:rPr>
                        <a:t>Reconocen ecuaciones equivalentes y logran identificar la expresión algebraica de funciones cuadráticas dadas por su gráfico cartesiano.</a:t>
                      </a:r>
                      <a:endParaRPr lang="es-AR" sz="1200" b="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4"/>
                  </a:ext>
                </a:extLst>
              </a:tr>
              <a:tr h="375920">
                <a:tc>
                  <a:txBody>
                    <a:bodyPr/>
                    <a:lstStyle/>
                    <a:p>
                      <a:r>
                        <a:rPr lang="es-AR" sz="1200" b="1" dirty="0" smtClean="0"/>
                        <a:t>Resolución de problemas</a:t>
                      </a:r>
                      <a:endParaRPr lang="es-AR" sz="1200" b="1" dirty="0"/>
                    </a:p>
                  </a:txBody>
                  <a:tcPr/>
                </a:tc>
                <a:extLst>
                  <a:ext uri="{0D108BD9-81ED-4DB2-BD59-A6C34878D82A}">
                    <a16:rowId xmlns:a16="http://schemas.microsoft.com/office/drawing/2014/main" xmlns="" val="10005"/>
                  </a:ext>
                </a:extLst>
              </a:tr>
              <a:tr h="1020619">
                <a:tc>
                  <a:txBody>
                    <a:bodyPr/>
                    <a:lstStyle/>
                    <a:p>
                      <a:r>
                        <a:rPr lang="es-AR" sz="1200" kern="1200" dirty="0" smtClean="0">
                          <a:solidFill>
                            <a:schemeClr val="dk1"/>
                          </a:solidFill>
                          <a:effectLst/>
                          <a:latin typeface="+mn-lt"/>
                          <a:ea typeface="+mn-ea"/>
                          <a:cs typeface="+mn-cs"/>
                        </a:rPr>
                        <a:t>Resuelven problemas complejos para los cuales tienen que inferir datos no explícitos con contenidos que</a:t>
                      </a:r>
                      <a:r>
                        <a:rPr lang="es-AR" sz="1200" kern="1200" baseline="0" dirty="0" smtClean="0">
                          <a:solidFill>
                            <a:schemeClr val="dk1"/>
                          </a:solidFill>
                          <a:effectLst/>
                          <a:latin typeface="+mn-lt"/>
                          <a:ea typeface="+mn-ea"/>
                          <a:cs typeface="+mn-cs"/>
                        </a:rPr>
                        <a:t> son característicos de los últimos años. Dan respuesta a situaciones  que requieren conocimientos de trigonometría, de probabilidad simple o de cálculo del perímetro de una figura usual con estrategias de resolución basada en el planteo de ecuaciones o en el manejo de números irracionales.</a:t>
                      </a:r>
                      <a:endParaRPr lang="es-AR" sz="12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0006"/>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89</a:t>
            </a:fld>
            <a:endParaRPr lang="es-ES">
              <a:solidFill>
                <a:prstClr val="black">
                  <a:tint val="75000"/>
                </a:prstClr>
              </a:solidFill>
            </a:endParaRPr>
          </a:p>
        </p:txBody>
      </p:sp>
    </p:spTree>
    <p:extLst>
      <p:ext uri="{BB962C8B-B14F-4D97-AF65-F5344CB8AC3E}">
        <p14:creationId xmlns:p14="http://schemas.microsoft.com/office/powerpoint/2010/main" xmlns="" val="4177255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16377" y="265840"/>
            <a:ext cx="8627739" cy="377026"/>
          </a:xfrm>
          <a:prstGeom prst="rect">
            <a:avLst/>
          </a:prstGeom>
          <a:noFill/>
        </p:spPr>
        <p:txBody>
          <a:bodyPr wrap="square" lIns="68580" tIns="34290" rIns="68580" bIns="34290" rtlCol="0">
            <a:spAutoFit/>
          </a:bodyPr>
          <a:lstStyle>
            <a:defPPr>
              <a:defRPr lang="es-ES"/>
            </a:defPPr>
            <a:lvl1pPr>
              <a:defRPr>
                <a:latin typeface="Gotham XNarrow Medium" charset="0"/>
                <a:ea typeface="Gotham XNarrow Medium" charset="0"/>
                <a:cs typeface="Gotham XNarrow Medium" charset="0"/>
              </a:defRPr>
            </a:lvl1pPr>
          </a:lstStyle>
          <a:p>
            <a:r>
              <a:rPr lang="es-AR" sz="2000" dirty="0">
                <a:solidFill>
                  <a:srgbClr val="009DD1"/>
                </a:solidFill>
                <a:latin typeface="Gotham Condensed Medium"/>
                <a:cs typeface="Gotham Condensed Medium"/>
              </a:rPr>
              <a:t>Nivel de </a:t>
            </a:r>
            <a:r>
              <a:rPr lang="es-AR" sz="2000" dirty="0" smtClean="0">
                <a:solidFill>
                  <a:srgbClr val="009DD1"/>
                </a:solidFill>
                <a:latin typeface="Gotham Condensed Medium"/>
                <a:cs typeface="Gotham Condensed Medium"/>
              </a:rPr>
              <a:t>Desempeño </a:t>
            </a:r>
            <a:r>
              <a:rPr lang="es-AR" sz="2000" dirty="0">
                <a:solidFill>
                  <a:srgbClr val="009DD1"/>
                </a:solidFill>
                <a:latin typeface="Gotham Condensed Medium"/>
                <a:cs typeface="Gotham Condensed Medium"/>
              </a:rPr>
              <a:t>(%) en Matemática según Trayectoria Escolar  - </a:t>
            </a:r>
            <a:r>
              <a:rPr lang="es-ES_tradnl" sz="2000" dirty="0">
                <a:solidFill>
                  <a:srgbClr val="009DD1"/>
                </a:solidFill>
                <a:latin typeface="Gotham Condensed Medium"/>
                <a:cs typeface="Gotham Condensed Medium"/>
              </a:rPr>
              <a:t>Secundaria </a:t>
            </a:r>
            <a:r>
              <a:rPr lang="es-AR" sz="2000" dirty="0">
                <a:solidFill>
                  <a:srgbClr val="009DD1"/>
                </a:solidFill>
                <a:latin typeface="Gotham Condensed Medium"/>
                <a:cs typeface="Gotham Condensed Medium"/>
              </a:rPr>
              <a:t>5</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/6</a:t>
            </a:r>
            <a:r>
              <a:rPr lang="es-ES_tradnl" sz="2000" dirty="0">
                <a:solidFill>
                  <a:srgbClr val="009DD1"/>
                </a:solidFill>
                <a:latin typeface="Gotham Condensed Medium"/>
                <a:cs typeface="Gotham Condensed Medium"/>
              </a:rPr>
              <a:t>º</a:t>
            </a:r>
            <a:r>
              <a:rPr lang="es-AR" sz="2000" dirty="0">
                <a:solidFill>
                  <a:srgbClr val="009DD1"/>
                </a:solidFill>
                <a:latin typeface="Gotham Condensed Medium"/>
                <a:cs typeface="Gotham Condensed Medium"/>
              </a:rPr>
              <a:t> año </a:t>
            </a:r>
          </a:p>
        </p:txBody>
      </p:sp>
      <p:sp>
        <p:nvSpPr>
          <p:cNvPr id="7" name="Marcador de número de diapositiva 6"/>
          <p:cNvSpPr>
            <a:spLocks noGrp="1"/>
          </p:cNvSpPr>
          <p:nvPr>
            <p:ph type="sldNum" sz="quarter" idx="12"/>
          </p:nvPr>
        </p:nvSpPr>
        <p:spPr/>
        <p:txBody>
          <a:bodyPr/>
          <a:lstStyle/>
          <a:p>
            <a:fld id="{A69369F0-BB74-D946-A12A-35A5CCCC6C14}" type="slidenum">
              <a:rPr lang="es-ES" smtClean="0"/>
              <a:pPr/>
              <a:t>9</a:t>
            </a:fld>
            <a:endParaRPr lang="es-ES"/>
          </a:p>
        </p:txBody>
      </p:sp>
      <p:graphicFrame>
        <p:nvGraphicFramePr>
          <p:cNvPr id="11" name="3 Gráfico"/>
          <p:cNvGraphicFramePr>
            <a:graphicFrameLocks/>
          </p:cNvGraphicFramePr>
          <p:nvPr>
            <p:extLst/>
          </p:nvPr>
        </p:nvGraphicFramePr>
        <p:xfrm>
          <a:off x="160771" y="1571010"/>
          <a:ext cx="4933229" cy="37288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5 Gráfico"/>
          <p:cNvGraphicFramePr>
            <a:graphicFrameLocks/>
          </p:cNvGraphicFramePr>
          <p:nvPr>
            <p:extLst/>
          </p:nvPr>
        </p:nvGraphicFramePr>
        <p:xfrm>
          <a:off x="4841090" y="1558139"/>
          <a:ext cx="4142138" cy="37288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9445848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448" y="2028624"/>
            <a:ext cx="8229600" cy="922115"/>
          </a:xfrm>
        </p:spPr>
        <p:txBody>
          <a:bodyPr>
            <a:normAutofit fontScale="90000"/>
          </a:bodyPr>
          <a:lstStyle/>
          <a:p>
            <a:r>
              <a:rPr lang="es-AR" sz="4000" dirty="0" smtClean="0">
                <a:solidFill>
                  <a:srgbClr val="009DD1"/>
                </a:solidFill>
                <a:latin typeface="Gotham Condensed Medium"/>
                <a:cs typeface="Gotham Condensed Medium"/>
              </a:rPr>
              <a:t>CIENCIAS NATURALES </a:t>
            </a:r>
            <a:r>
              <a:rPr lang="es-AR" sz="4000" dirty="0">
                <a:solidFill>
                  <a:srgbClr val="009DD1"/>
                </a:solidFill>
                <a:latin typeface="Gotham Condensed Medium"/>
                <a:cs typeface="Gotham Condensed Medium"/>
              </a:rPr>
              <a:t>5°/6° año. Educación Secundaria.</a:t>
            </a:r>
            <a:endParaRPr lang="es-AR" b="1" dirty="0"/>
          </a:p>
        </p:txBody>
      </p:sp>
      <p:graphicFrame>
        <p:nvGraphicFramePr>
          <p:cNvPr id="4" name="3 Marcador de contenido"/>
          <p:cNvGraphicFramePr>
            <a:graphicFrameLocks noGrp="1"/>
          </p:cNvGraphicFramePr>
          <p:nvPr>
            <p:ph idx="1"/>
            <p:extLst/>
          </p:nvPr>
        </p:nvGraphicFramePr>
        <p:xfrm>
          <a:off x="511808" y="3109767"/>
          <a:ext cx="7920880" cy="1766516"/>
        </p:xfrm>
        <a:graphic>
          <a:graphicData uri="http://schemas.openxmlformats.org/drawingml/2006/table">
            <a:tbl>
              <a:tblPr firstRow="1" bandRow="1">
                <a:tableStyleId>{5C22544A-7EE6-4342-B048-85BDC9FD1C3A}</a:tableStyleId>
              </a:tblPr>
              <a:tblGrid>
                <a:gridCol w="7920880">
                  <a:extLst>
                    <a:ext uri="{9D8B030D-6E8A-4147-A177-3AD203B41FA5}">
                      <a16:colId xmlns:a16="http://schemas.microsoft.com/office/drawing/2014/main" xmlns="" val="20000"/>
                    </a:ext>
                  </a:extLst>
                </a:gridCol>
              </a:tblGrid>
              <a:tr h="375920">
                <a:tc>
                  <a:txBody>
                    <a:bodyPr/>
                    <a:lstStyle/>
                    <a:p>
                      <a:r>
                        <a:rPr lang="es-AR" sz="1900" dirty="0" smtClean="0"/>
                        <a:t>Por</a:t>
                      </a:r>
                      <a:r>
                        <a:rPr lang="es-AR" sz="1900" baseline="0" dirty="0" smtClean="0"/>
                        <a:t> debajo del nivel Básico</a:t>
                      </a:r>
                      <a:endParaRPr lang="es-AR" sz="1900" dirty="0"/>
                    </a:p>
                  </a:txBody>
                  <a:tcPr/>
                </a:tc>
                <a:extLst>
                  <a:ext uri="{0D108BD9-81ED-4DB2-BD59-A6C34878D82A}">
                    <a16:rowId xmlns:a16="http://schemas.microsoft.com/office/drawing/2014/main" xmlns="" val="10000"/>
                  </a:ext>
                </a:extLst>
              </a:tr>
              <a:tr h="375920">
                <a:tc>
                  <a:txBody>
                    <a:bodyPr/>
                    <a:lstStyle/>
                    <a:p>
                      <a:r>
                        <a:rPr lang="es-AR" sz="1900" b="1" dirty="0" smtClean="0"/>
                        <a:t>Comunicación</a:t>
                      </a:r>
                      <a:endParaRPr lang="es-AR" sz="1900" b="1" dirty="0"/>
                    </a:p>
                  </a:txBody>
                  <a:tcPr/>
                </a:tc>
                <a:extLst>
                  <a:ext uri="{0D108BD9-81ED-4DB2-BD59-A6C34878D82A}">
                    <a16:rowId xmlns:a16="http://schemas.microsoft.com/office/drawing/2014/main" xmlns="" val="10001"/>
                  </a:ext>
                </a:extLst>
              </a:tr>
              <a:tr h="6235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900" b="0" kern="1200" dirty="0" smtClean="0">
                          <a:solidFill>
                            <a:schemeClr val="dk1"/>
                          </a:solidFill>
                          <a:effectLst/>
                          <a:latin typeface="+mn-lt"/>
                          <a:ea typeface="+mn-ea"/>
                          <a:cs typeface="+mn-cs"/>
                        </a:rPr>
                        <a:t>Pueden extraen información puntual de gráficos de barra y de torta.</a:t>
                      </a:r>
                    </a:p>
                  </a:txBody>
                  <a:tcPr/>
                </a:tc>
                <a:extLst>
                  <a:ext uri="{0D108BD9-81ED-4DB2-BD59-A6C34878D82A}">
                    <a16:rowId xmlns:a16="http://schemas.microsoft.com/office/drawing/2014/main" xmlns="" val="10002"/>
                  </a:ext>
                </a:extLst>
              </a:tr>
              <a:tr h="375920">
                <a:tc>
                  <a:txBody>
                    <a:bodyPr/>
                    <a:lstStyle/>
                    <a:p>
                      <a:endParaRPr lang="es-AR" sz="1900" dirty="0"/>
                    </a:p>
                  </a:txBody>
                  <a:tcPr/>
                </a:tc>
                <a:extLst>
                  <a:ext uri="{0D108BD9-81ED-4DB2-BD59-A6C34878D82A}">
                    <a16:rowId xmlns:a16="http://schemas.microsoft.com/office/drawing/2014/main" xmlns="" val="10003"/>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90</a:t>
            </a:fld>
            <a:endParaRPr lang="es-ES">
              <a:solidFill>
                <a:prstClr val="black">
                  <a:tint val="75000"/>
                </a:prstClr>
              </a:solidFill>
            </a:endParaRPr>
          </a:p>
        </p:txBody>
      </p:sp>
    </p:spTree>
    <p:extLst>
      <p:ext uri="{BB962C8B-B14F-4D97-AF65-F5344CB8AC3E}">
        <p14:creationId xmlns:p14="http://schemas.microsoft.com/office/powerpoint/2010/main" xmlns="" val="27236717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2098" y="1094795"/>
            <a:ext cx="8229600" cy="922115"/>
          </a:xfrm>
        </p:spPr>
        <p:txBody>
          <a:bodyPr>
            <a:normAutofit fontScale="90000"/>
          </a:bodyPr>
          <a:lstStyle/>
          <a:p>
            <a:r>
              <a:rPr lang="es-AR" sz="4000" dirty="0">
                <a:solidFill>
                  <a:srgbClr val="009DD1"/>
                </a:solidFill>
                <a:latin typeface="Gotham Condensed Medium"/>
                <a:cs typeface="Gotham Condensed Medium"/>
              </a:rPr>
              <a:t>CIENCIAS NATURALES 5°/6° año. Educación Secundaria.</a:t>
            </a:r>
            <a:endParaRPr lang="es-AR" dirty="0"/>
          </a:p>
        </p:txBody>
      </p:sp>
      <p:graphicFrame>
        <p:nvGraphicFramePr>
          <p:cNvPr id="4" name="3 Marcador de contenido"/>
          <p:cNvGraphicFramePr>
            <a:graphicFrameLocks noGrp="1"/>
          </p:cNvGraphicFramePr>
          <p:nvPr>
            <p:ph idx="1"/>
            <p:extLst/>
          </p:nvPr>
        </p:nvGraphicFramePr>
        <p:xfrm>
          <a:off x="378446" y="2016910"/>
          <a:ext cx="8136904" cy="4579545"/>
        </p:xfrm>
        <a:graphic>
          <a:graphicData uri="http://schemas.openxmlformats.org/drawingml/2006/table">
            <a:tbl>
              <a:tblPr firstRow="1" bandRow="1">
                <a:tableStyleId>{5C22544A-7EE6-4342-B048-85BDC9FD1C3A}</a:tableStyleId>
              </a:tblPr>
              <a:tblGrid>
                <a:gridCol w="8136904">
                  <a:extLst>
                    <a:ext uri="{9D8B030D-6E8A-4147-A177-3AD203B41FA5}">
                      <a16:colId xmlns:a16="http://schemas.microsoft.com/office/drawing/2014/main" xmlns="" val="20000"/>
                    </a:ext>
                  </a:extLst>
                </a:gridCol>
              </a:tblGrid>
              <a:tr h="336243">
                <a:tc>
                  <a:txBody>
                    <a:bodyPr/>
                    <a:lstStyle/>
                    <a:p>
                      <a:r>
                        <a:rPr lang="es-AR" sz="1900" dirty="0" smtClean="0"/>
                        <a:t>Nivel</a:t>
                      </a:r>
                      <a:r>
                        <a:rPr lang="es-AR" sz="1900" baseline="0" dirty="0" smtClean="0"/>
                        <a:t> Básico</a:t>
                      </a:r>
                      <a:endParaRPr lang="es-AR" sz="1900" dirty="0"/>
                    </a:p>
                  </a:txBody>
                  <a:tcPr/>
                </a:tc>
                <a:extLst>
                  <a:ext uri="{0D108BD9-81ED-4DB2-BD59-A6C34878D82A}">
                    <a16:rowId xmlns:a16="http://schemas.microsoft.com/office/drawing/2014/main" xmlns="" val="10000"/>
                  </a:ext>
                </a:extLst>
              </a:tr>
              <a:tr h="336243">
                <a:tc>
                  <a:txBody>
                    <a:bodyPr/>
                    <a:lstStyle/>
                    <a:p>
                      <a:r>
                        <a:rPr lang="es-AR" sz="1900" b="1" dirty="0" smtClean="0"/>
                        <a:t>Reconocimiento de conceptos</a:t>
                      </a:r>
                      <a:endParaRPr lang="es-AR" sz="1900" b="1" dirty="0"/>
                    </a:p>
                  </a:txBody>
                  <a:tcPr/>
                </a:tc>
                <a:extLst>
                  <a:ext uri="{0D108BD9-81ED-4DB2-BD59-A6C34878D82A}">
                    <a16:rowId xmlns:a16="http://schemas.microsoft.com/office/drawing/2014/main" xmlns="" val="10001"/>
                  </a:ext>
                </a:extLst>
              </a:tr>
              <a:tr h="883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0" kern="1200" dirty="0" smtClean="0">
                          <a:solidFill>
                            <a:schemeClr val="dk1"/>
                          </a:solidFill>
                          <a:effectLst/>
                          <a:latin typeface="+mn-lt"/>
                          <a:ea typeface="+mn-ea"/>
                          <a:cs typeface="+mn-cs"/>
                        </a:rPr>
                        <a:t>Pueden</a:t>
                      </a:r>
                      <a:r>
                        <a:rPr lang="es-ES_tradnl" sz="1600" b="0" kern="1200" baseline="0" dirty="0" smtClean="0">
                          <a:solidFill>
                            <a:schemeClr val="dk1"/>
                          </a:solidFill>
                          <a:effectLst/>
                          <a:latin typeface="+mn-lt"/>
                          <a:ea typeface="+mn-ea"/>
                          <a:cs typeface="+mn-cs"/>
                        </a:rPr>
                        <a:t> establecer relaciones directas, centradas en temáticas referidas a situaciones cotidianas. Por ejemplo, en el caso de biología, la relación entre ejercicio físico intenso, frecuencia respiratoria y frecuencia cardíaca.</a:t>
                      </a:r>
                    </a:p>
                  </a:txBody>
                  <a:tcPr/>
                </a:tc>
                <a:extLst>
                  <a:ext uri="{0D108BD9-81ED-4DB2-BD59-A6C34878D82A}">
                    <a16:rowId xmlns:a16="http://schemas.microsoft.com/office/drawing/2014/main" xmlns="" val="10002"/>
                  </a:ext>
                </a:extLst>
              </a:tr>
              <a:tr h="336243">
                <a:tc>
                  <a:txBody>
                    <a:bodyPr/>
                    <a:lstStyle/>
                    <a:p>
                      <a:r>
                        <a:rPr lang="es-AR" sz="1900" b="1" dirty="0" smtClean="0"/>
                        <a:t>Comunicación</a:t>
                      </a:r>
                      <a:endParaRPr lang="es-AR" sz="1900" b="1" dirty="0"/>
                    </a:p>
                  </a:txBody>
                  <a:tcPr/>
                </a:tc>
                <a:extLst>
                  <a:ext uri="{0D108BD9-81ED-4DB2-BD59-A6C34878D82A}">
                    <a16:rowId xmlns:a16="http://schemas.microsoft.com/office/drawing/2014/main" xmlns="" val="10003"/>
                  </a:ext>
                </a:extLst>
              </a:tr>
              <a:tr h="1085855">
                <a:tc>
                  <a:txBody>
                    <a:bodyPr/>
                    <a:lstStyle/>
                    <a:p>
                      <a:r>
                        <a:rPr lang="es-AR" sz="1600" b="0" kern="1200" dirty="0" smtClean="0">
                          <a:solidFill>
                            <a:schemeClr val="dk1"/>
                          </a:solidFill>
                          <a:effectLst/>
                          <a:latin typeface="+mn-lt"/>
                          <a:ea typeface="+mn-ea"/>
                          <a:cs typeface="+mn-cs"/>
                        </a:rPr>
                        <a:t>Pueden identificar</a:t>
                      </a:r>
                      <a:r>
                        <a:rPr lang="es-ES_tradnl" sz="1600" b="0" kern="1200" dirty="0" smtClean="0">
                          <a:solidFill>
                            <a:schemeClr val="dk1"/>
                          </a:solidFill>
                          <a:effectLst/>
                          <a:latin typeface="+mn-lt"/>
                          <a:ea typeface="+mn-ea"/>
                          <a:cs typeface="+mn-cs"/>
                        </a:rPr>
                        <a:t> información explícita presentada en textos breves, en tablas, en </a:t>
                      </a:r>
                      <a:r>
                        <a:rPr lang="es-AR" sz="1600" b="0" kern="1200" dirty="0" smtClean="0">
                          <a:solidFill>
                            <a:schemeClr val="dk1"/>
                          </a:solidFill>
                          <a:effectLst/>
                          <a:latin typeface="+mn-lt"/>
                          <a:ea typeface="+mn-ea"/>
                          <a:cs typeface="+mn-cs"/>
                        </a:rPr>
                        <a:t>gráficos de barras, de torta y ejes cartesianos, referidos a no más de dos variables. Pueden además, interpretar modelos gráficos sencillos pertenecientes al campo de la Química, tal como la representación molecular de sustancias simples, o de la Biología, como una cadena trófica.</a:t>
                      </a:r>
                    </a:p>
                  </a:txBody>
                  <a:tcPr/>
                </a:tc>
                <a:extLst>
                  <a:ext uri="{0D108BD9-81ED-4DB2-BD59-A6C34878D82A}">
                    <a16:rowId xmlns:a16="http://schemas.microsoft.com/office/drawing/2014/main" xmlns="" val="10004"/>
                  </a:ext>
                </a:extLst>
              </a:tr>
              <a:tr h="336243">
                <a:tc>
                  <a:txBody>
                    <a:bodyPr/>
                    <a:lstStyle/>
                    <a:p>
                      <a:r>
                        <a:rPr lang="es-AR" sz="1900" b="1" dirty="0" smtClean="0"/>
                        <a:t>Análisis de situación</a:t>
                      </a:r>
                      <a:endParaRPr lang="es-AR" sz="1900" b="1" dirty="0"/>
                    </a:p>
                  </a:txBody>
                  <a:tcPr/>
                </a:tc>
                <a:extLst>
                  <a:ext uri="{0D108BD9-81ED-4DB2-BD59-A6C34878D82A}">
                    <a16:rowId xmlns:a16="http://schemas.microsoft.com/office/drawing/2014/main" xmlns="" val="10005"/>
                  </a:ext>
                </a:extLst>
              </a:tr>
              <a:tr h="10858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600" b="0" kern="1200" dirty="0" smtClean="0">
                          <a:solidFill>
                            <a:schemeClr val="dk1"/>
                          </a:solidFill>
                          <a:effectLst/>
                          <a:latin typeface="+mn-lt"/>
                          <a:ea typeface="+mn-ea"/>
                          <a:cs typeface="+mn-cs"/>
                        </a:rPr>
                        <a:t>Pueden</a:t>
                      </a:r>
                      <a:r>
                        <a:rPr lang="es-AR" sz="1600" b="0" kern="1200" baseline="0" dirty="0" smtClean="0">
                          <a:solidFill>
                            <a:schemeClr val="dk1"/>
                          </a:solidFill>
                          <a:effectLst/>
                          <a:latin typeface="+mn-lt"/>
                          <a:ea typeface="+mn-ea"/>
                          <a:cs typeface="+mn-cs"/>
                        </a:rPr>
                        <a:t> r</a:t>
                      </a:r>
                      <a:r>
                        <a:rPr lang="es-AR" sz="1600" b="0" kern="1200" dirty="0" smtClean="0">
                          <a:solidFill>
                            <a:schemeClr val="dk1"/>
                          </a:solidFill>
                          <a:effectLst/>
                          <a:latin typeface="+mn-lt"/>
                          <a:ea typeface="+mn-ea"/>
                          <a:cs typeface="+mn-cs"/>
                        </a:rPr>
                        <a:t>esolver situaciones problemáticas que requieren el manejo de marcos teóricos básicos, los cuales han sido abordados a lo largo de la escolaridad primaria y secundaria. Pueden además, interpretar situaciones experimentales, en las que deban, por ejemplo, inferir el objetivo de un experimento.</a:t>
                      </a:r>
                    </a:p>
                  </a:txBody>
                  <a:tcPr/>
                </a:tc>
                <a:extLst>
                  <a:ext uri="{0D108BD9-81ED-4DB2-BD59-A6C34878D82A}">
                    <a16:rowId xmlns:a16="http://schemas.microsoft.com/office/drawing/2014/main" xmlns="" val="10006"/>
                  </a:ext>
                </a:extLst>
              </a:tr>
            </a:tbl>
          </a:graphicData>
        </a:graphic>
      </p:graphicFrame>
      <p:pic>
        <p:nvPicPr>
          <p:cNvPr id="6"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91</a:t>
            </a:fld>
            <a:endParaRPr lang="es-ES">
              <a:solidFill>
                <a:prstClr val="black">
                  <a:tint val="75000"/>
                </a:prstClr>
              </a:solidFill>
            </a:endParaRPr>
          </a:p>
        </p:txBody>
      </p:sp>
    </p:spTree>
    <p:extLst>
      <p:ext uri="{BB962C8B-B14F-4D97-AF65-F5344CB8AC3E}">
        <p14:creationId xmlns:p14="http://schemas.microsoft.com/office/powerpoint/2010/main" xmlns="" val="9903571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50" y="1047721"/>
            <a:ext cx="8229600" cy="922115"/>
          </a:xfrm>
        </p:spPr>
        <p:txBody>
          <a:bodyPr>
            <a:normAutofit fontScale="90000"/>
          </a:bodyPr>
          <a:lstStyle/>
          <a:p>
            <a:r>
              <a:rPr lang="es-AR" sz="4000" dirty="0">
                <a:solidFill>
                  <a:srgbClr val="009DD1"/>
                </a:solidFill>
                <a:latin typeface="Gotham Condensed Medium"/>
                <a:cs typeface="Gotham Condensed Medium"/>
              </a:rPr>
              <a:t>CIENCIAS NATURALES 5°/6° año. Educación Secundaria.</a:t>
            </a:r>
            <a:endParaRPr lang="es-AR" b="1" dirty="0"/>
          </a:p>
        </p:txBody>
      </p:sp>
      <p:graphicFrame>
        <p:nvGraphicFramePr>
          <p:cNvPr id="4" name="3 Marcador de contenido"/>
          <p:cNvGraphicFramePr>
            <a:graphicFrameLocks noGrp="1"/>
          </p:cNvGraphicFramePr>
          <p:nvPr>
            <p:ph idx="1"/>
            <p:extLst/>
          </p:nvPr>
        </p:nvGraphicFramePr>
        <p:xfrm>
          <a:off x="378446" y="1871731"/>
          <a:ext cx="8136904" cy="4818738"/>
        </p:xfrm>
        <a:graphic>
          <a:graphicData uri="http://schemas.openxmlformats.org/drawingml/2006/table">
            <a:tbl>
              <a:tblPr firstRow="1" bandRow="1">
                <a:tableStyleId>{5C22544A-7EE6-4342-B048-85BDC9FD1C3A}</a:tableStyleId>
              </a:tblPr>
              <a:tblGrid>
                <a:gridCol w="8136904">
                  <a:extLst>
                    <a:ext uri="{9D8B030D-6E8A-4147-A177-3AD203B41FA5}">
                      <a16:colId xmlns:a16="http://schemas.microsoft.com/office/drawing/2014/main" xmlns="" val="20000"/>
                    </a:ext>
                  </a:extLst>
                </a:gridCol>
              </a:tblGrid>
              <a:tr h="375920">
                <a:tc>
                  <a:txBody>
                    <a:bodyPr/>
                    <a:lstStyle/>
                    <a:p>
                      <a:r>
                        <a:rPr lang="es-AR" sz="1900" dirty="0" smtClean="0"/>
                        <a:t>Nivel Satisfactorio</a:t>
                      </a:r>
                      <a:endParaRPr lang="es-AR" sz="1900" dirty="0"/>
                    </a:p>
                  </a:txBody>
                  <a:tcPr/>
                </a:tc>
                <a:extLst>
                  <a:ext uri="{0D108BD9-81ED-4DB2-BD59-A6C34878D82A}">
                    <a16:rowId xmlns:a16="http://schemas.microsoft.com/office/drawing/2014/main" xmlns="" val="10000"/>
                  </a:ext>
                </a:extLst>
              </a:tr>
              <a:tr h="375920">
                <a:tc>
                  <a:txBody>
                    <a:bodyPr/>
                    <a:lstStyle/>
                    <a:p>
                      <a:r>
                        <a:rPr lang="es-AR" sz="1900" b="1" i="0" dirty="0" smtClean="0"/>
                        <a:t>Reconocimiento de conceptos</a:t>
                      </a:r>
                      <a:endParaRPr lang="es-AR" sz="1900" b="1" i="0" dirty="0"/>
                    </a:p>
                  </a:txBody>
                  <a:tcPr/>
                </a:tc>
                <a:extLst>
                  <a:ext uri="{0D108BD9-81ED-4DB2-BD59-A6C34878D82A}">
                    <a16:rowId xmlns:a16="http://schemas.microsoft.com/office/drawing/2014/main" xmlns="" val="10001"/>
                  </a:ext>
                </a:extLst>
              </a:tr>
              <a:tr h="9158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0" kern="1200" dirty="0" smtClean="0">
                          <a:solidFill>
                            <a:schemeClr val="dk1"/>
                          </a:solidFill>
                          <a:effectLst/>
                          <a:latin typeface="+mn-lt"/>
                          <a:ea typeface="+mn-ea"/>
                          <a:cs typeface="+mn-cs"/>
                        </a:rPr>
                        <a:t>Pueden responder respecto de algunos conceptos básicos de la biología, la química y la física, como por ejemplo, las ventajas de la reproducción sexual, la clasificación de los elementos químicos y el electromagnetismo.</a:t>
                      </a:r>
                    </a:p>
                  </a:txBody>
                  <a:tcPr/>
                </a:tc>
                <a:extLst>
                  <a:ext uri="{0D108BD9-81ED-4DB2-BD59-A6C34878D82A}">
                    <a16:rowId xmlns:a16="http://schemas.microsoft.com/office/drawing/2014/main" xmlns="" val="10002"/>
                  </a:ext>
                </a:extLst>
              </a:tr>
              <a:tr h="375920">
                <a:tc>
                  <a:txBody>
                    <a:bodyPr/>
                    <a:lstStyle/>
                    <a:p>
                      <a:r>
                        <a:rPr lang="es-AR" sz="1900" b="1" dirty="0" smtClean="0"/>
                        <a:t>Comunicación</a:t>
                      </a:r>
                      <a:endParaRPr lang="es-AR" sz="1900" b="1" dirty="0"/>
                    </a:p>
                  </a:txBody>
                  <a:tcPr/>
                </a:tc>
                <a:extLst>
                  <a:ext uri="{0D108BD9-81ED-4DB2-BD59-A6C34878D82A}">
                    <a16:rowId xmlns:a16="http://schemas.microsoft.com/office/drawing/2014/main" xmlns="" val="10003"/>
                  </a:ext>
                </a:extLst>
              </a:tr>
              <a:tr h="1148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600" b="0" kern="1200" dirty="0" smtClean="0">
                          <a:solidFill>
                            <a:schemeClr val="dk1"/>
                          </a:solidFill>
                          <a:effectLst/>
                          <a:latin typeface="+mn-lt"/>
                          <a:ea typeface="+mn-ea"/>
                          <a:cs typeface="+mn-cs"/>
                        </a:rPr>
                        <a:t>Pueden interpretar </a:t>
                      </a:r>
                      <a:r>
                        <a:rPr lang="es-ES_tradnl" sz="1600" b="0" kern="1200" dirty="0" smtClean="0">
                          <a:solidFill>
                            <a:schemeClr val="dk1"/>
                          </a:solidFill>
                          <a:effectLst/>
                          <a:latin typeface="+mn-lt"/>
                          <a:ea typeface="+mn-ea"/>
                          <a:cs typeface="+mn-cs"/>
                        </a:rPr>
                        <a:t>información implícita presentada en textos breves, tablas y gráficos de más de </a:t>
                      </a:r>
                      <a:r>
                        <a:rPr lang="es-AR" sz="1600" b="0" kern="1200" dirty="0" smtClean="0">
                          <a:solidFill>
                            <a:schemeClr val="dk1"/>
                          </a:solidFill>
                          <a:effectLst/>
                          <a:latin typeface="+mn-lt"/>
                          <a:ea typeface="+mn-ea"/>
                          <a:cs typeface="+mn-cs"/>
                        </a:rPr>
                        <a:t>dos variables. Así como también,  representaciones gráficas propias de la disciplina, tales como árboles filogenéticos y comparación</a:t>
                      </a:r>
                      <a:r>
                        <a:rPr lang="es-AR" sz="1600" b="0" kern="1200" baseline="0" dirty="0" smtClean="0">
                          <a:solidFill>
                            <a:schemeClr val="dk1"/>
                          </a:solidFill>
                          <a:effectLst/>
                          <a:latin typeface="+mn-lt"/>
                          <a:ea typeface="+mn-ea"/>
                          <a:cs typeface="+mn-cs"/>
                        </a:rPr>
                        <a:t> de </a:t>
                      </a:r>
                      <a:r>
                        <a:rPr lang="es-AR" sz="1600" b="0" kern="1200" dirty="0" smtClean="0">
                          <a:solidFill>
                            <a:schemeClr val="dk1"/>
                          </a:solidFill>
                          <a:effectLst/>
                          <a:latin typeface="+mn-lt"/>
                          <a:ea typeface="+mn-ea"/>
                          <a:cs typeface="+mn-cs"/>
                        </a:rPr>
                        <a:t>patrones de bandas de ADN de distinto origen, que requieren conocimiento específico de Biología, Física y Química. </a:t>
                      </a:r>
                    </a:p>
                  </a:txBody>
                  <a:tcPr/>
                </a:tc>
                <a:extLst>
                  <a:ext uri="{0D108BD9-81ED-4DB2-BD59-A6C34878D82A}">
                    <a16:rowId xmlns:a16="http://schemas.microsoft.com/office/drawing/2014/main" xmlns="" val="10004"/>
                  </a:ext>
                </a:extLst>
              </a:tr>
              <a:tr h="375920">
                <a:tc>
                  <a:txBody>
                    <a:bodyPr/>
                    <a:lstStyle/>
                    <a:p>
                      <a:r>
                        <a:rPr lang="es-AR" sz="1900" b="1" dirty="0" smtClean="0"/>
                        <a:t>Análisis de situación</a:t>
                      </a:r>
                      <a:endParaRPr lang="es-AR" sz="1900" b="1" dirty="0"/>
                    </a:p>
                  </a:txBody>
                  <a:tcPr/>
                </a:tc>
                <a:extLst>
                  <a:ext uri="{0D108BD9-81ED-4DB2-BD59-A6C34878D82A}">
                    <a16:rowId xmlns:a16="http://schemas.microsoft.com/office/drawing/2014/main" xmlns="" val="10005"/>
                  </a:ext>
                </a:extLst>
              </a:tr>
              <a:tr h="1230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600" b="0" kern="1200" dirty="0" smtClean="0">
                          <a:solidFill>
                            <a:schemeClr val="dk1"/>
                          </a:solidFill>
                          <a:effectLst/>
                          <a:latin typeface="+mn-lt"/>
                          <a:ea typeface="+mn-ea"/>
                          <a:cs typeface="+mn-cs"/>
                        </a:rPr>
                        <a:t>P</a:t>
                      </a:r>
                      <a:r>
                        <a:rPr lang="es-ES_tradnl" sz="1600" b="0" kern="1200" dirty="0" err="1" smtClean="0">
                          <a:solidFill>
                            <a:schemeClr val="dk1"/>
                          </a:solidFill>
                          <a:effectLst/>
                          <a:latin typeface="+mn-lt"/>
                          <a:ea typeface="+mn-ea"/>
                          <a:cs typeface="+mn-cs"/>
                        </a:rPr>
                        <a:t>ueden</a:t>
                      </a:r>
                      <a:r>
                        <a:rPr lang="es-ES_tradnl" sz="1600" b="0" kern="1200" dirty="0" smtClean="0">
                          <a:solidFill>
                            <a:schemeClr val="dk1"/>
                          </a:solidFill>
                          <a:effectLst/>
                          <a:latin typeface="+mn-lt"/>
                          <a:ea typeface="+mn-ea"/>
                          <a:cs typeface="+mn-cs"/>
                        </a:rPr>
                        <a:t> analizar situaciones problemáticas contextualizadas para las que se requiere el manejo de los marcos teóricos que han sido abordados en los últimos años de la educación secundaria. Sumado a esto, pueden analizar situaciones experimentales, en las que deban, por ejemplo seleccionar procedimientos, predecir resultados y elaborar conclusiones.</a:t>
                      </a:r>
                    </a:p>
                  </a:txBody>
                  <a:tcPr/>
                </a:tc>
                <a:extLst>
                  <a:ext uri="{0D108BD9-81ED-4DB2-BD59-A6C34878D82A}">
                    <a16:rowId xmlns:a16="http://schemas.microsoft.com/office/drawing/2014/main" xmlns="" val="10006"/>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92</a:t>
            </a:fld>
            <a:endParaRPr lang="es-ES">
              <a:solidFill>
                <a:prstClr val="black">
                  <a:tint val="75000"/>
                </a:prstClr>
              </a:solidFill>
            </a:endParaRPr>
          </a:p>
        </p:txBody>
      </p:sp>
    </p:spTree>
    <p:extLst>
      <p:ext uri="{BB962C8B-B14F-4D97-AF65-F5344CB8AC3E}">
        <p14:creationId xmlns:p14="http://schemas.microsoft.com/office/powerpoint/2010/main" xmlns="" val="23956140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8446" y="1177005"/>
            <a:ext cx="8229600" cy="922115"/>
          </a:xfrm>
        </p:spPr>
        <p:txBody>
          <a:bodyPr>
            <a:normAutofit fontScale="90000"/>
          </a:bodyPr>
          <a:lstStyle/>
          <a:p>
            <a:r>
              <a:rPr lang="es-AR" sz="4000" dirty="0">
                <a:solidFill>
                  <a:srgbClr val="009DD1"/>
                </a:solidFill>
                <a:latin typeface="Gotham Condensed Medium"/>
                <a:cs typeface="Gotham Condensed Medium"/>
              </a:rPr>
              <a:t>CIENCIAS NATURALES 5°/6° año. Educación Secundaria.</a:t>
            </a:r>
            <a:endParaRPr lang="es-AR" dirty="0"/>
          </a:p>
        </p:txBody>
      </p:sp>
      <p:graphicFrame>
        <p:nvGraphicFramePr>
          <p:cNvPr id="4" name="3 Marcador de contenido"/>
          <p:cNvGraphicFramePr>
            <a:graphicFrameLocks noGrp="1"/>
          </p:cNvGraphicFramePr>
          <p:nvPr>
            <p:ph idx="1"/>
            <p:extLst/>
          </p:nvPr>
        </p:nvGraphicFramePr>
        <p:xfrm>
          <a:off x="378446" y="2141602"/>
          <a:ext cx="8136904" cy="4133231"/>
        </p:xfrm>
        <a:graphic>
          <a:graphicData uri="http://schemas.openxmlformats.org/drawingml/2006/table">
            <a:tbl>
              <a:tblPr firstRow="1" bandRow="1">
                <a:tableStyleId>{5C22544A-7EE6-4342-B048-85BDC9FD1C3A}</a:tableStyleId>
              </a:tblPr>
              <a:tblGrid>
                <a:gridCol w="8136904">
                  <a:extLst>
                    <a:ext uri="{9D8B030D-6E8A-4147-A177-3AD203B41FA5}">
                      <a16:colId xmlns:a16="http://schemas.microsoft.com/office/drawing/2014/main" xmlns="" val="20000"/>
                    </a:ext>
                  </a:extLst>
                </a:gridCol>
              </a:tblGrid>
              <a:tr h="375920">
                <a:tc>
                  <a:txBody>
                    <a:bodyPr/>
                    <a:lstStyle/>
                    <a:p>
                      <a:r>
                        <a:rPr lang="es-AR" sz="1900" dirty="0" smtClean="0"/>
                        <a:t>Nivel avanzado</a:t>
                      </a:r>
                      <a:endParaRPr lang="es-AR" sz="1900" dirty="0"/>
                    </a:p>
                  </a:txBody>
                  <a:tcPr/>
                </a:tc>
                <a:extLst>
                  <a:ext uri="{0D108BD9-81ED-4DB2-BD59-A6C34878D82A}">
                    <a16:rowId xmlns:a16="http://schemas.microsoft.com/office/drawing/2014/main" xmlns="" val="10000"/>
                  </a:ext>
                </a:extLst>
              </a:tr>
              <a:tr h="375920">
                <a:tc>
                  <a:txBody>
                    <a:bodyPr/>
                    <a:lstStyle/>
                    <a:p>
                      <a:r>
                        <a:rPr lang="es-AR" sz="1900" b="1" dirty="0" smtClean="0"/>
                        <a:t>Reconocimiento de conceptos</a:t>
                      </a:r>
                      <a:endParaRPr lang="es-AR" sz="1900" b="1" dirty="0"/>
                    </a:p>
                  </a:txBody>
                  <a:tcPr/>
                </a:tc>
                <a:extLst>
                  <a:ext uri="{0D108BD9-81ED-4DB2-BD59-A6C34878D82A}">
                    <a16:rowId xmlns:a16="http://schemas.microsoft.com/office/drawing/2014/main" xmlns="" val="10001"/>
                  </a:ext>
                </a:extLst>
              </a:tr>
              <a:tr h="679183">
                <a:tc>
                  <a:txBody>
                    <a:bodyPr/>
                    <a:lstStyle/>
                    <a:p>
                      <a:r>
                        <a:rPr lang="es-ES_tradnl" sz="1600" b="0" kern="1200" dirty="0" smtClean="0">
                          <a:solidFill>
                            <a:schemeClr val="dk1"/>
                          </a:solidFill>
                          <a:effectLst/>
                          <a:latin typeface="+mn-lt"/>
                          <a:ea typeface="+mn-ea"/>
                          <a:cs typeface="+mn-cs"/>
                        </a:rPr>
                        <a:t>Pueden responder respecto de variados conceptos de la Biología, la Química y la Física, abordados en los últimos años del nivel secundario.</a:t>
                      </a:r>
                    </a:p>
                  </a:txBody>
                  <a:tcPr/>
                </a:tc>
                <a:extLst>
                  <a:ext uri="{0D108BD9-81ED-4DB2-BD59-A6C34878D82A}">
                    <a16:rowId xmlns:a16="http://schemas.microsoft.com/office/drawing/2014/main" xmlns="" val="10002"/>
                  </a:ext>
                </a:extLst>
              </a:tr>
              <a:tr h="375920">
                <a:tc>
                  <a:txBody>
                    <a:bodyPr/>
                    <a:lstStyle/>
                    <a:p>
                      <a:r>
                        <a:rPr lang="es-AR" sz="1900" b="1" dirty="0" smtClean="0"/>
                        <a:t>Comunicación</a:t>
                      </a:r>
                      <a:endParaRPr lang="es-AR" sz="1900" b="1" dirty="0"/>
                    </a:p>
                  </a:txBody>
                  <a:tcPr/>
                </a:tc>
                <a:extLst>
                  <a:ext uri="{0D108BD9-81ED-4DB2-BD59-A6C34878D82A}">
                    <a16:rowId xmlns:a16="http://schemas.microsoft.com/office/drawing/2014/main" xmlns="" val="10003"/>
                  </a:ext>
                </a:extLst>
              </a:tr>
              <a:tr h="699655">
                <a:tc>
                  <a:txBody>
                    <a:bodyPr/>
                    <a:lstStyle/>
                    <a:p>
                      <a:r>
                        <a:rPr lang="es-AR" sz="1600" b="0" kern="1200" dirty="0" smtClean="0">
                          <a:solidFill>
                            <a:schemeClr val="dk1"/>
                          </a:solidFill>
                          <a:effectLst/>
                          <a:latin typeface="+mn-lt"/>
                          <a:ea typeface="+mn-ea"/>
                          <a:cs typeface="+mn-cs"/>
                        </a:rPr>
                        <a:t>Pueden</a:t>
                      </a:r>
                      <a:r>
                        <a:rPr lang="es-AR" sz="1600" b="0" kern="1200" baseline="0" dirty="0" smtClean="0">
                          <a:solidFill>
                            <a:schemeClr val="dk1"/>
                          </a:solidFill>
                          <a:effectLst/>
                          <a:latin typeface="+mn-lt"/>
                          <a:ea typeface="+mn-ea"/>
                          <a:cs typeface="+mn-cs"/>
                        </a:rPr>
                        <a:t> </a:t>
                      </a:r>
                      <a:r>
                        <a:rPr lang="es-AR" sz="1600" b="0" kern="1200" dirty="0" smtClean="0">
                          <a:solidFill>
                            <a:schemeClr val="dk1"/>
                          </a:solidFill>
                          <a:effectLst/>
                          <a:latin typeface="+mn-lt"/>
                          <a:ea typeface="+mn-ea"/>
                          <a:cs typeface="+mn-cs"/>
                        </a:rPr>
                        <a:t>realizar inferencias a partir de la información presentada en</a:t>
                      </a:r>
                      <a:r>
                        <a:rPr lang="es-ES_tradnl" sz="1600" b="0" kern="1200" dirty="0" smtClean="0">
                          <a:solidFill>
                            <a:schemeClr val="dk1"/>
                          </a:solidFill>
                          <a:effectLst/>
                          <a:latin typeface="+mn-lt"/>
                          <a:ea typeface="+mn-ea"/>
                          <a:cs typeface="+mn-cs"/>
                        </a:rPr>
                        <a:t> textos breves, representaciones, tablas y gráficos de más de </a:t>
                      </a:r>
                      <a:r>
                        <a:rPr lang="es-AR" sz="1600" b="0" kern="1200" dirty="0" smtClean="0">
                          <a:solidFill>
                            <a:schemeClr val="dk1"/>
                          </a:solidFill>
                          <a:effectLst/>
                          <a:latin typeface="+mn-lt"/>
                          <a:ea typeface="+mn-ea"/>
                          <a:cs typeface="+mn-cs"/>
                        </a:rPr>
                        <a:t>dos variables,  específicos de cada disciplina.</a:t>
                      </a:r>
                    </a:p>
                  </a:txBody>
                  <a:tcPr/>
                </a:tc>
                <a:extLst>
                  <a:ext uri="{0D108BD9-81ED-4DB2-BD59-A6C34878D82A}">
                    <a16:rowId xmlns:a16="http://schemas.microsoft.com/office/drawing/2014/main" xmlns="" val="10004"/>
                  </a:ext>
                </a:extLst>
              </a:tr>
              <a:tr h="375920">
                <a:tc>
                  <a:txBody>
                    <a:bodyPr/>
                    <a:lstStyle/>
                    <a:p>
                      <a:r>
                        <a:rPr lang="es-AR" sz="1900" b="1" dirty="0" smtClean="0"/>
                        <a:t>Análisis de situación</a:t>
                      </a:r>
                      <a:endParaRPr lang="es-AR" sz="1900" b="1" dirty="0"/>
                    </a:p>
                  </a:txBody>
                  <a:tcPr/>
                </a:tc>
                <a:extLst>
                  <a:ext uri="{0D108BD9-81ED-4DB2-BD59-A6C34878D82A}">
                    <a16:rowId xmlns:a16="http://schemas.microsoft.com/office/drawing/2014/main" xmlns="" val="10005"/>
                  </a:ext>
                </a:extLst>
              </a:tr>
              <a:tr h="1230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600" b="0" kern="1200" dirty="0" smtClean="0">
                          <a:solidFill>
                            <a:schemeClr val="dk1"/>
                          </a:solidFill>
                          <a:effectLst/>
                          <a:latin typeface="+mn-lt"/>
                          <a:ea typeface="+mn-ea"/>
                          <a:cs typeface="+mn-cs"/>
                        </a:rPr>
                        <a:t>P</a:t>
                      </a:r>
                      <a:r>
                        <a:rPr lang="es-ES_tradnl" sz="1600" b="0" kern="1200" dirty="0" err="1" smtClean="0">
                          <a:solidFill>
                            <a:schemeClr val="dk1"/>
                          </a:solidFill>
                          <a:effectLst/>
                          <a:latin typeface="+mn-lt"/>
                          <a:ea typeface="+mn-ea"/>
                          <a:cs typeface="+mn-cs"/>
                        </a:rPr>
                        <a:t>ueden</a:t>
                      </a:r>
                      <a:r>
                        <a:rPr lang="es-ES_tradnl" sz="1600" b="0" kern="1200" dirty="0" smtClean="0">
                          <a:solidFill>
                            <a:schemeClr val="dk1"/>
                          </a:solidFill>
                          <a:effectLst/>
                          <a:latin typeface="+mn-lt"/>
                          <a:ea typeface="+mn-ea"/>
                          <a:cs typeface="+mn-cs"/>
                        </a:rPr>
                        <a:t> analizar situaciones problemáticas descriptas utilizando vocabulario específico de las Ciencias Naturales. Sumado a esto, pueden analizar situaciones experimentales, en las que deban, por ejemplo predecir resultados e identificar explicaciones utilizando marcos teóricos específicos de las disciplinas.</a:t>
                      </a:r>
                    </a:p>
                  </a:txBody>
                  <a:tcPr/>
                </a:tc>
                <a:extLst>
                  <a:ext uri="{0D108BD9-81ED-4DB2-BD59-A6C34878D82A}">
                    <a16:rowId xmlns:a16="http://schemas.microsoft.com/office/drawing/2014/main" xmlns="" val="10006"/>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93</a:t>
            </a:fld>
            <a:endParaRPr lang="es-ES">
              <a:solidFill>
                <a:prstClr val="black">
                  <a:tint val="75000"/>
                </a:prstClr>
              </a:solidFill>
            </a:endParaRPr>
          </a:p>
        </p:txBody>
      </p:sp>
    </p:spTree>
    <p:extLst>
      <p:ext uri="{BB962C8B-B14F-4D97-AF65-F5344CB8AC3E}">
        <p14:creationId xmlns:p14="http://schemas.microsoft.com/office/powerpoint/2010/main" xmlns="" val="41341451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289" y="1787554"/>
            <a:ext cx="8229600" cy="922115"/>
          </a:xfrm>
        </p:spPr>
        <p:txBody>
          <a:bodyPr>
            <a:normAutofit fontScale="90000"/>
          </a:bodyPr>
          <a:lstStyle/>
          <a:p>
            <a:r>
              <a:rPr lang="es-AR" sz="4000" dirty="0">
                <a:solidFill>
                  <a:srgbClr val="009DD1"/>
                </a:solidFill>
                <a:latin typeface="Gotham Condensed Medium"/>
                <a:cs typeface="Gotham Condensed Medium"/>
              </a:rPr>
              <a:t>CIENCIAS </a:t>
            </a:r>
            <a:r>
              <a:rPr lang="es-AR" sz="4000" dirty="0" smtClean="0">
                <a:solidFill>
                  <a:srgbClr val="009DD1"/>
                </a:solidFill>
                <a:latin typeface="Gotham Condensed Medium"/>
                <a:cs typeface="Gotham Condensed Medium"/>
              </a:rPr>
              <a:t>SOCIALES </a:t>
            </a:r>
            <a:r>
              <a:rPr lang="es-AR" sz="4000" dirty="0">
                <a:solidFill>
                  <a:srgbClr val="009DD1"/>
                </a:solidFill>
                <a:latin typeface="Gotham Condensed Medium"/>
                <a:cs typeface="Gotham Condensed Medium"/>
              </a:rPr>
              <a:t>5°/6° año. Educación Secundaria.</a:t>
            </a:r>
            <a:endParaRPr lang="es-AR" dirty="0"/>
          </a:p>
        </p:txBody>
      </p:sp>
      <p:graphicFrame>
        <p:nvGraphicFramePr>
          <p:cNvPr id="4" name="3 Marcador de contenido"/>
          <p:cNvGraphicFramePr>
            <a:graphicFrameLocks noGrp="1"/>
          </p:cNvGraphicFramePr>
          <p:nvPr>
            <p:ph idx="1"/>
            <p:extLst/>
          </p:nvPr>
        </p:nvGraphicFramePr>
        <p:xfrm>
          <a:off x="301289" y="3129532"/>
          <a:ext cx="8136904" cy="3082033"/>
        </p:xfrm>
        <a:graphic>
          <a:graphicData uri="http://schemas.openxmlformats.org/drawingml/2006/table">
            <a:tbl>
              <a:tblPr firstRow="1" bandRow="1">
                <a:tableStyleId>{5C22544A-7EE6-4342-B048-85BDC9FD1C3A}</a:tableStyleId>
              </a:tblPr>
              <a:tblGrid>
                <a:gridCol w="8136904">
                  <a:extLst>
                    <a:ext uri="{9D8B030D-6E8A-4147-A177-3AD203B41FA5}">
                      <a16:colId xmlns:a16="http://schemas.microsoft.com/office/drawing/2014/main" xmlns="" val="20000"/>
                    </a:ext>
                  </a:extLst>
                </a:gridCol>
              </a:tblGrid>
              <a:tr h="375920">
                <a:tc>
                  <a:txBody>
                    <a:bodyPr/>
                    <a:lstStyle/>
                    <a:p>
                      <a:r>
                        <a:rPr lang="es-AR" sz="1900" dirty="0" smtClean="0"/>
                        <a:t>Por</a:t>
                      </a:r>
                      <a:r>
                        <a:rPr lang="es-AR" sz="1900" baseline="0" dirty="0" smtClean="0"/>
                        <a:t> debajo del nivel Básico</a:t>
                      </a:r>
                      <a:endParaRPr lang="es-AR" sz="1900" dirty="0"/>
                    </a:p>
                  </a:txBody>
                  <a:tcPr/>
                </a:tc>
                <a:extLst>
                  <a:ext uri="{0D108BD9-81ED-4DB2-BD59-A6C34878D82A}">
                    <a16:rowId xmlns:a16="http://schemas.microsoft.com/office/drawing/2014/main" xmlns="" val="10000"/>
                  </a:ext>
                </a:extLst>
              </a:tr>
              <a:tr h="375920">
                <a:tc>
                  <a:txBody>
                    <a:bodyPr/>
                    <a:lstStyle/>
                    <a:p>
                      <a:r>
                        <a:rPr lang="es-AR" sz="1900" b="1" dirty="0" smtClean="0"/>
                        <a:t>Reconocimiento de hechos y datos</a:t>
                      </a:r>
                      <a:endParaRPr lang="es-AR" sz="1900" b="1" dirty="0"/>
                    </a:p>
                  </a:txBody>
                  <a:tcPr/>
                </a:tc>
                <a:extLst>
                  <a:ext uri="{0D108BD9-81ED-4DB2-BD59-A6C34878D82A}">
                    <a16:rowId xmlns:a16="http://schemas.microsoft.com/office/drawing/2014/main" xmlns="" val="10001"/>
                  </a:ext>
                </a:extLst>
              </a:tr>
              <a:tr h="70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600" kern="1200" dirty="0" smtClean="0">
                          <a:solidFill>
                            <a:schemeClr val="dk1"/>
                          </a:solidFill>
                          <a:effectLst/>
                          <a:latin typeface="+mn-lt"/>
                          <a:ea typeface="+mn-ea"/>
                          <a:cs typeface="+mn-cs"/>
                        </a:rPr>
                        <a:t>Reconocen datos muy generales relacionados con temas cotidianos de ciudadanía. </a:t>
                      </a:r>
                    </a:p>
                  </a:txBody>
                  <a:tcPr/>
                </a:tc>
                <a:extLst>
                  <a:ext uri="{0D108BD9-81ED-4DB2-BD59-A6C34878D82A}">
                    <a16:rowId xmlns:a16="http://schemas.microsoft.com/office/drawing/2014/main" xmlns="" val="10002"/>
                  </a:ext>
                </a:extLst>
              </a:tr>
              <a:tr h="375920">
                <a:tc>
                  <a:txBody>
                    <a:bodyPr/>
                    <a:lstStyle/>
                    <a:p>
                      <a:r>
                        <a:rPr lang="es-AR" sz="1900" b="1" dirty="0" smtClean="0"/>
                        <a:t>Interpretación</a:t>
                      </a:r>
                      <a:endParaRPr lang="es-AR" sz="1900" b="1" dirty="0"/>
                    </a:p>
                  </a:txBody>
                  <a:tcPr/>
                </a:tc>
                <a:extLst>
                  <a:ext uri="{0D108BD9-81ED-4DB2-BD59-A6C34878D82A}">
                    <a16:rowId xmlns:a16="http://schemas.microsoft.com/office/drawing/2014/main" xmlns="" val="10003"/>
                  </a:ext>
                </a:extLst>
              </a:tr>
              <a:tr h="1230393">
                <a:tc>
                  <a:txBody>
                    <a:bodyPr/>
                    <a:lstStyle/>
                    <a:p>
                      <a:r>
                        <a:rPr lang="es-AR" sz="1600" kern="1200" dirty="0" smtClean="0">
                          <a:solidFill>
                            <a:schemeClr val="dk1"/>
                          </a:solidFill>
                          <a:effectLst/>
                          <a:latin typeface="+mn-lt"/>
                          <a:ea typeface="+mn-ea"/>
                          <a:cs typeface="+mn-cs"/>
                        </a:rPr>
                        <a:t>Identifican dos conceptos generales de ciudadanía a partir de la lectura textos</a:t>
                      </a:r>
                      <a:r>
                        <a:rPr lang="es-AR" sz="1600" kern="1200" baseline="0" dirty="0" smtClean="0">
                          <a:solidFill>
                            <a:schemeClr val="dk1"/>
                          </a:solidFill>
                          <a:effectLst/>
                          <a:latin typeface="+mn-lt"/>
                          <a:ea typeface="+mn-ea"/>
                          <a:cs typeface="+mn-cs"/>
                        </a:rPr>
                        <a:t> m</a:t>
                      </a:r>
                      <a:r>
                        <a:rPr lang="es-AR" sz="1600" kern="1200" dirty="0" smtClean="0">
                          <a:solidFill>
                            <a:schemeClr val="dk1"/>
                          </a:solidFill>
                          <a:effectLst/>
                          <a:latin typeface="+mn-lt"/>
                          <a:ea typeface="+mn-ea"/>
                          <a:cs typeface="+mn-cs"/>
                        </a:rPr>
                        <a:t>uy breves.</a:t>
                      </a:r>
                      <a:endParaRPr lang="es-AR" sz="16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4"/>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94</a:t>
            </a:fld>
            <a:endParaRPr lang="es-ES">
              <a:solidFill>
                <a:prstClr val="black">
                  <a:tint val="75000"/>
                </a:prstClr>
              </a:solidFill>
            </a:endParaRPr>
          </a:p>
        </p:txBody>
      </p:sp>
    </p:spTree>
    <p:extLst>
      <p:ext uri="{BB962C8B-B14F-4D97-AF65-F5344CB8AC3E}">
        <p14:creationId xmlns:p14="http://schemas.microsoft.com/office/powerpoint/2010/main" xmlns="" val="39761851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7701" y="1021789"/>
            <a:ext cx="8229600" cy="922115"/>
          </a:xfrm>
        </p:spPr>
        <p:txBody>
          <a:bodyPr>
            <a:normAutofit fontScale="90000"/>
          </a:bodyPr>
          <a:lstStyle/>
          <a:p>
            <a:r>
              <a:rPr lang="es-AR" sz="4000" dirty="0">
                <a:solidFill>
                  <a:srgbClr val="009DD1"/>
                </a:solidFill>
                <a:latin typeface="Gotham Condensed Medium"/>
                <a:cs typeface="Gotham Condensed Medium"/>
              </a:rPr>
              <a:t>CIENCIAS SOCIALES 5°/6° año. Educación Secundaria.</a:t>
            </a:r>
            <a:endParaRPr lang="es-AR" dirty="0"/>
          </a:p>
        </p:txBody>
      </p:sp>
      <p:graphicFrame>
        <p:nvGraphicFramePr>
          <p:cNvPr id="4" name="3 Marcador de contenido"/>
          <p:cNvGraphicFramePr>
            <a:graphicFrameLocks noGrp="1"/>
          </p:cNvGraphicFramePr>
          <p:nvPr>
            <p:ph idx="1"/>
            <p:extLst/>
          </p:nvPr>
        </p:nvGraphicFramePr>
        <p:xfrm>
          <a:off x="378446" y="2002093"/>
          <a:ext cx="8136904" cy="3966445"/>
        </p:xfrm>
        <a:graphic>
          <a:graphicData uri="http://schemas.openxmlformats.org/drawingml/2006/table">
            <a:tbl>
              <a:tblPr firstRow="1" bandRow="1">
                <a:tableStyleId>{5C22544A-7EE6-4342-B048-85BDC9FD1C3A}</a:tableStyleId>
              </a:tblPr>
              <a:tblGrid>
                <a:gridCol w="8136904">
                  <a:extLst>
                    <a:ext uri="{9D8B030D-6E8A-4147-A177-3AD203B41FA5}">
                      <a16:colId xmlns:a16="http://schemas.microsoft.com/office/drawing/2014/main" xmlns="" val="20000"/>
                    </a:ext>
                  </a:extLst>
                </a:gridCol>
              </a:tblGrid>
              <a:tr h="491725">
                <a:tc>
                  <a:txBody>
                    <a:bodyPr/>
                    <a:lstStyle/>
                    <a:p>
                      <a:r>
                        <a:rPr lang="es-AR" sz="1900" dirty="0" smtClean="0"/>
                        <a:t>Nivel</a:t>
                      </a:r>
                      <a:r>
                        <a:rPr lang="es-AR" sz="1900" baseline="0" dirty="0" smtClean="0"/>
                        <a:t> Básico</a:t>
                      </a:r>
                      <a:endParaRPr lang="es-AR" sz="1900" dirty="0"/>
                    </a:p>
                  </a:txBody>
                  <a:tcPr/>
                </a:tc>
                <a:extLst>
                  <a:ext uri="{0D108BD9-81ED-4DB2-BD59-A6C34878D82A}">
                    <a16:rowId xmlns:a16="http://schemas.microsoft.com/office/drawing/2014/main" xmlns="" val="10000"/>
                  </a:ext>
                </a:extLst>
              </a:tr>
              <a:tr h="348135">
                <a:tc>
                  <a:txBody>
                    <a:bodyPr/>
                    <a:lstStyle/>
                    <a:p>
                      <a:r>
                        <a:rPr lang="es-AR" sz="1600" b="1" dirty="0" smtClean="0"/>
                        <a:t>Reconocimiento de conceptos</a:t>
                      </a:r>
                      <a:endParaRPr lang="es-AR" sz="1600" b="1" dirty="0"/>
                    </a:p>
                  </a:txBody>
                  <a:tcPr/>
                </a:tc>
                <a:extLst>
                  <a:ext uri="{0D108BD9-81ED-4DB2-BD59-A6C34878D82A}">
                    <a16:rowId xmlns:a16="http://schemas.microsoft.com/office/drawing/2014/main" xmlns="" val="10001"/>
                  </a:ext>
                </a:extLst>
              </a:tr>
              <a:tr h="348135">
                <a:tc>
                  <a:txBody>
                    <a:bodyPr/>
                    <a:lstStyle/>
                    <a:p>
                      <a:r>
                        <a:rPr lang="es-AR" sz="1600" kern="1200" dirty="0" smtClean="0">
                          <a:solidFill>
                            <a:schemeClr val="dk1"/>
                          </a:solidFill>
                          <a:effectLst/>
                          <a:latin typeface="+mn-lt"/>
                          <a:ea typeface="+mn-ea"/>
                          <a:cs typeface="+mn-cs"/>
                        </a:rPr>
                        <a:t>Reconocen definiciones relacionadas con democracia y dictadura.</a:t>
                      </a:r>
                    </a:p>
                  </a:txBody>
                  <a:tcPr/>
                </a:tc>
                <a:extLst>
                  <a:ext uri="{0D108BD9-81ED-4DB2-BD59-A6C34878D82A}">
                    <a16:rowId xmlns:a16="http://schemas.microsoft.com/office/drawing/2014/main" xmlns="" val="10002"/>
                  </a:ext>
                </a:extLst>
              </a:tr>
              <a:tr h="375920">
                <a:tc>
                  <a:txBody>
                    <a:bodyPr/>
                    <a:lstStyle/>
                    <a:p>
                      <a:r>
                        <a:rPr lang="es-AR" sz="1900" b="1" dirty="0" smtClean="0"/>
                        <a:t>Interpretación</a:t>
                      </a:r>
                      <a:endParaRPr lang="es-AR" sz="1900" b="1" dirty="0"/>
                    </a:p>
                  </a:txBody>
                  <a:tcPr/>
                </a:tc>
                <a:extLst>
                  <a:ext uri="{0D108BD9-81ED-4DB2-BD59-A6C34878D82A}">
                    <a16:rowId xmlns:a16="http://schemas.microsoft.com/office/drawing/2014/main" xmlns="" val="10003"/>
                  </a:ext>
                </a:extLst>
              </a:tr>
              <a:tr h="1310640">
                <a:tc>
                  <a:txBody>
                    <a:bodyPr/>
                    <a:lstStyle/>
                    <a:p>
                      <a:r>
                        <a:rPr lang="es-AR" sz="1600" kern="1200" dirty="0" smtClean="0">
                          <a:solidFill>
                            <a:schemeClr val="dk1"/>
                          </a:solidFill>
                          <a:effectLst/>
                          <a:latin typeface="+mn-lt"/>
                          <a:ea typeface="+mn-ea"/>
                          <a:cs typeface="+mn-cs"/>
                        </a:rPr>
                        <a:t>Interpretan textos breves en los que deben seleccionar opciones con dos variables que no requieren recurrir a conocimientos previos. </a:t>
                      </a:r>
                    </a:p>
                    <a:p>
                      <a:r>
                        <a:rPr lang="es-AR" sz="1600" kern="1200" dirty="0" smtClean="0">
                          <a:solidFill>
                            <a:schemeClr val="dk1"/>
                          </a:solidFill>
                          <a:effectLst/>
                          <a:latin typeface="+mn-lt"/>
                          <a:ea typeface="+mn-ea"/>
                          <a:cs typeface="+mn-cs"/>
                        </a:rPr>
                        <a:t>Interpretan información explícita en un mapa planisferio temático. </a:t>
                      </a:r>
                    </a:p>
                    <a:p>
                      <a:r>
                        <a:rPr lang="es-AR" sz="1600" kern="1200" dirty="0" smtClean="0">
                          <a:solidFill>
                            <a:schemeClr val="dk1"/>
                          </a:solidFill>
                          <a:effectLst/>
                          <a:latin typeface="+mn-lt"/>
                          <a:ea typeface="+mn-ea"/>
                          <a:cs typeface="+mn-cs"/>
                        </a:rPr>
                        <a:t>Interpretan información explícita en un gráfico cartesiano de dos variables.</a:t>
                      </a:r>
                    </a:p>
                    <a:p>
                      <a:r>
                        <a:rPr lang="es-AR" sz="1600" kern="1200" dirty="0" smtClean="0">
                          <a:solidFill>
                            <a:schemeClr val="dk1"/>
                          </a:solidFill>
                          <a:effectLst/>
                          <a:latin typeface="+mn-lt"/>
                          <a:ea typeface="+mn-ea"/>
                          <a:cs typeface="+mn-cs"/>
                        </a:rPr>
                        <a:t>Interpretan conceptos sociales y políticos muy generales presentes en historietas.</a:t>
                      </a:r>
                    </a:p>
                  </a:txBody>
                  <a:tcPr/>
                </a:tc>
                <a:extLst>
                  <a:ext uri="{0D108BD9-81ED-4DB2-BD59-A6C34878D82A}">
                    <a16:rowId xmlns:a16="http://schemas.microsoft.com/office/drawing/2014/main" xmlns="" val="10004"/>
                  </a:ext>
                </a:extLst>
              </a:tr>
              <a:tr h="375920">
                <a:tc>
                  <a:txBody>
                    <a:bodyPr/>
                    <a:lstStyle/>
                    <a:p>
                      <a:r>
                        <a:rPr lang="es-AR" sz="1900" b="1" dirty="0" smtClean="0"/>
                        <a:t>Reconocimiento de hechos y datos</a:t>
                      </a:r>
                      <a:endParaRPr lang="es-AR" sz="1900" b="1" dirty="0"/>
                    </a:p>
                  </a:txBody>
                  <a:tcPr/>
                </a:tc>
                <a:extLst>
                  <a:ext uri="{0D108BD9-81ED-4DB2-BD59-A6C34878D82A}">
                    <a16:rowId xmlns:a16="http://schemas.microsoft.com/office/drawing/2014/main" xmlns="" val="10005"/>
                  </a:ext>
                </a:extLst>
              </a:tr>
              <a:tr h="705810">
                <a:tc>
                  <a:txBody>
                    <a:bodyPr/>
                    <a:lstStyle/>
                    <a:p>
                      <a:r>
                        <a:rPr lang="es-AR" sz="1600" kern="1200" dirty="0" smtClean="0">
                          <a:solidFill>
                            <a:schemeClr val="dk1"/>
                          </a:solidFill>
                          <a:effectLst/>
                          <a:latin typeface="+mn-lt"/>
                          <a:ea typeface="+mn-ea"/>
                          <a:cs typeface="+mn-cs"/>
                        </a:rPr>
                        <a:t>Reconocen información muy básica de la realidad económica argentina de los últimos años muy presente en los medios masivos de comunicación.</a:t>
                      </a:r>
                      <a:endParaRPr lang="es-AR" sz="16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6"/>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95</a:t>
            </a:fld>
            <a:endParaRPr lang="es-ES">
              <a:solidFill>
                <a:prstClr val="black">
                  <a:tint val="75000"/>
                </a:prstClr>
              </a:solidFill>
            </a:endParaRPr>
          </a:p>
        </p:txBody>
      </p:sp>
    </p:spTree>
    <p:extLst>
      <p:ext uri="{BB962C8B-B14F-4D97-AF65-F5344CB8AC3E}">
        <p14:creationId xmlns:p14="http://schemas.microsoft.com/office/powerpoint/2010/main" xmlns="" val="147554112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35" y="293765"/>
            <a:ext cx="8229600" cy="781016"/>
          </a:xfrm>
        </p:spPr>
        <p:txBody>
          <a:bodyPr>
            <a:normAutofit fontScale="90000"/>
          </a:bodyPr>
          <a:lstStyle/>
          <a:p>
            <a:r>
              <a:rPr lang="es-AR" sz="4000" dirty="0">
                <a:solidFill>
                  <a:srgbClr val="009DD1"/>
                </a:solidFill>
                <a:latin typeface="Gotham Condensed Medium"/>
                <a:cs typeface="Gotham Condensed Medium"/>
              </a:rPr>
              <a:t>CIENCIAS SOCIALES 5°/6° año. Educación Secundaria.</a:t>
            </a:r>
            <a:endParaRPr lang="es-AR" dirty="0"/>
          </a:p>
        </p:txBody>
      </p:sp>
      <p:graphicFrame>
        <p:nvGraphicFramePr>
          <p:cNvPr id="4" name="3 Marcador de contenido"/>
          <p:cNvGraphicFramePr>
            <a:graphicFrameLocks noGrp="1"/>
          </p:cNvGraphicFramePr>
          <p:nvPr>
            <p:ph idx="1"/>
            <p:extLst/>
          </p:nvPr>
        </p:nvGraphicFramePr>
        <p:xfrm>
          <a:off x="362230" y="1039032"/>
          <a:ext cx="8341193" cy="5323097"/>
        </p:xfrm>
        <a:graphic>
          <a:graphicData uri="http://schemas.openxmlformats.org/drawingml/2006/table">
            <a:tbl>
              <a:tblPr firstRow="1" bandRow="1">
                <a:tableStyleId>{5C22544A-7EE6-4342-B048-85BDC9FD1C3A}</a:tableStyleId>
              </a:tblPr>
              <a:tblGrid>
                <a:gridCol w="8341193">
                  <a:extLst>
                    <a:ext uri="{9D8B030D-6E8A-4147-A177-3AD203B41FA5}">
                      <a16:colId xmlns:a16="http://schemas.microsoft.com/office/drawing/2014/main" xmlns="" val="20000"/>
                    </a:ext>
                  </a:extLst>
                </a:gridCol>
              </a:tblGrid>
              <a:tr h="424011">
                <a:tc>
                  <a:txBody>
                    <a:bodyPr/>
                    <a:lstStyle/>
                    <a:p>
                      <a:r>
                        <a:rPr lang="es-AR" sz="1900" dirty="0" smtClean="0"/>
                        <a:t>Nivel Satisfactorio</a:t>
                      </a:r>
                      <a:endParaRPr lang="es-AR" sz="1900" dirty="0"/>
                    </a:p>
                  </a:txBody>
                  <a:tcPr/>
                </a:tc>
                <a:extLst>
                  <a:ext uri="{0D108BD9-81ED-4DB2-BD59-A6C34878D82A}">
                    <a16:rowId xmlns:a16="http://schemas.microsoft.com/office/drawing/2014/main" xmlns="" val="10000"/>
                  </a:ext>
                </a:extLst>
              </a:tr>
              <a:tr h="379961">
                <a:tc>
                  <a:txBody>
                    <a:bodyPr/>
                    <a:lstStyle/>
                    <a:p>
                      <a:r>
                        <a:rPr lang="es-AR" sz="1200" b="1" i="0" dirty="0" smtClean="0"/>
                        <a:t>Reconocimiento de conceptos</a:t>
                      </a:r>
                      <a:endParaRPr lang="es-AR" sz="1200" b="1" i="0" dirty="0"/>
                    </a:p>
                  </a:txBody>
                  <a:tcPr/>
                </a:tc>
                <a:extLst>
                  <a:ext uri="{0D108BD9-81ED-4DB2-BD59-A6C34878D82A}">
                    <a16:rowId xmlns:a16="http://schemas.microsoft.com/office/drawing/2014/main" xmlns="" val="10001"/>
                  </a:ext>
                </a:extLst>
              </a:tr>
              <a:tr h="640080">
                <a:tc>
                  <a:txBody>
                    <a:bodyPr/>
                    <a:lstStyle/>
                    <a:p>
                      <a:r>
                        <a:rPr lang="es-AR" sz="1200" kern="1200" dirty="0" smtClean="0">
                          <a:solidFill>
                            <a:schemeClr val="dk1"/>
                          </a:solidFill>
                          <a:effectLst/>
                          <a:latin typeface="+mn-lt"/>
                          <a:ea typeface="+mn-ea"/>
                          <a:cs typeface="+mn-cs"/>
                        </a:rPr>
                        <a:t>Reconocen un tema o concepto según sus características a partir de inferencias sencillas.</a:t>
                      </a:r>
                    </a:p>
                    <a:p>
                      <a:r>
                        <a:rPr lang="es-AR" sz="1200" kern="1200" dirty="0" smtClean="0">
                          <a:solidFill>
                            <a:schemeClr val="dk1"/>
                          </a:solidFill>
                          <a:effectLst/>
                          <a:latin typeface="+mn-lt"/>
                          <a:ea typeface="+mn-ea"/>
                          <a:cs typeface="+mn-cs"/>
                        </a:rPr>
                        <a:t>Reconocen una clasificación sencilla, relacionada con temáticas ambientales. </a:t>
                      </a:r>
                    </a:p>
                    <a:p>
                      <a:r>
                        <a:rPr lang="es-AR" sz="1200" kern="1200" dirty="0" smtClean="0">
                          <a:solidFill>
                            <a:schemeClr val="dk1"/>
                          </a:solidFill>
                          <a:effectLst/>
                          <a:latin typeface="+mn-lt"/>
                          <a:ea typeface="+mn-ea"/>
                          <a:cs typeface="+mn-cs"/>
                        </a:rPr>
                        <a:t>Reconocen grandes períodos históricos del siglo XX.</a:t>
                      </a:r>
                      <a:endParaRPr lang="es-AR" sz="12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2"/>
                  </a:ext>
                </a:extLst>
              </a:tr>
              <a:tr h="348135">
                <a:tc>
                  <a:txBody>
                    <a:bodyPr/>
                    <a:lstStyle/>
                    <a:p>
                      <a:r>
                        <a:rPr lang="es-AR" sz="1200" b="1" dirty="0" smtClean="0"/>
                        <a:t>Reconocimiento de hechos y datos</a:t>
                      </a:r>
                      <a:endParaRPr lang="es-AR" sz="1200" b="1" dirty="0"/>
                    </a:p>
                  </a:txBody>
                  <a:tcPr/>
                </a:tc>
                <a:extLst>
                  <a:ext uri="{0D108BD9-81ED-4DB2-BD59-A6C34878D82A}">
                    <a16:rowId xmlns:a16="http://schemas.microsoft.com/office/drawing/2014/main" xmlns="" val="10003"/>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dk1"/>
                          </a:solidFill>
                          <a:effectLst/>
                          <a:latin typeface="+mn-lt"/>
                          <a:ea typeface="+mn-ea"/>
                          <a:cs typeface="+mn-cs"/>
                        </a:rPr>
                        <a:t>Reconocen hechos muy generales relacionados con las migraciones hacia la Argentina hacia fines del siglo XIX y principios del siglo XX.</a:t>
                      </a:r>
                    </a:p>
                  </a:txBody>
                  <a:tcPr/>
                </a:tc>
                <a:extLst>
                  <a:ext uri="{0D108BD9-81ED-4DB2-BD59-A6C34878D82A}">
                    <a16:rowId xmlns:a16="http://schemas.microsoft.com/office/drawing/2014/main" xmlns="" val="10004"/>
                  </a:ext>
                </a:extLst>
              </a:tr>
              <a:tr h="348135">
                <a:tc>
                  <a:txBody>
                    <a:bodyPr/>
                    <a:lstStyle/>
                    <a:p>
                      <a:r>
                        <a:rPr lang="es-AR" sz="1200" b="1" dirty="0" smtClean="0"/>
                        <a:t>Interpretación</a:t>
                      </a:r>
                      <a:endParaRPr lang="es-AR" sz="1200" b="1" dirty="0"/>
                    </a:p>
                  </a:txBody>
                  <a:tcPr/>
                </a:tc>
                <a:extLst>
                  <a:ext uri="{0D108BD9-81ED-4DB2-BD59-A6C34878D82A}">
                    <a16:rowId xmlns:a16="http://schemas.microsoft.com/office/drawing/2014/main" xmlns="" val="10005"/>
                  </a:ext>
                </a:extLst>
              </a:tr>
              <a:tr h="1005840">
                <a:tc>
                  <a:txBody>
                    <a:bodyPr/>
                    <a:lstStyle/>
                    <a:p>
                      <a:r>
                        <a:rPr lang="es-AR" sz="1200" kern="1200" dirty="0" smtClean="0">
                          <a:solidFill>
                            <a:schemeClr val="dk1"/>
                          </a:solidFill>
                          <a:effectLst/>
                          <a:latin typeface="+mn-lt"/>
                          <a:ea typeface="+mn-ea"/>
                          <a:cs typeface="+mn-cs"/>
                        </a:rPr>
                        <a:t>Interpretan información explícita en una tabla estadística que presenta múltiples datos y dos o más variables.</a:t>
                      </a:r>
                    </a:p>
                    <a:p>
                      <a:r>
                        <a:rPr lang="es-AR" sz="1200" kern="1200" dirty="0" smtClean="0">
                          <a:solidFill>
                            <a:schemeClr val="dk1"/>
                          </a:solidFill>
                          <a:effectLst/>
                          <a:latin typeface="+mn-lt"/>
                          <a:ea typeface="+mn-ea"/>
                          <a:cs typeface="+mn-cs"/>
                        </a:rPr>
                        <a:t>Reconocen una relación causal explícita o con bajo nivel de inferencia a partir de la interpretación de un texto de mediana complejidad (extensión media, de lectura poco corriente -discurso de época- con vocabulario específico).  </a:t>
                      </a:r>
                    </a:p>
                    <a:p>
                      <a:r>
                        <a:rPr lang="es-AR" sz="1200" kern="1200" dirty="0" smtClean="0">
                          <a:solidFill>
                            <a:schemeClr val="dk1"/>
                          </a:solidFill>
                          <a:effectLst/>
                          <a:latin typeface="+mn-lt"/>
                          <a:ea typeface="+mn-ea"/>
                          <a:cs typeface="+mn-cs"/>
                        </a:rPr>
                        <a:t>Interpretan a partir de la lectura de un artículo de la Constitución de la Nación Argentina, una característica relevante del Poder Ejecutivo Nacional.</a:t>
                      </a:r>
                    </a:p>
                  </a:txBody>
                  <a:tcPr/>
                </a:tc>
                <a:extLst>
                  <a:ext uri="{0D108BD9-81ED-4DB2-BD59-A6C34878D82A}">
                    <a16:rowId xmlns:a16="http://schemas.microsoft.com/office/drawing/2014/main" xmlns="" val="10006"/>
                  </a:ext>
                </a:extLst>
              </a:tr>
              <a:tr h="348135">
                <a:tc>
                  <a:txBody>
                    <a:bodyPr/>
                    <a:lstStyle/>
                    <a:p>
                      <a:r>
                        <a:rPr lang="es-AR" sz="1200" b="1" dirty="0" smtClean="0"/>
                        <a:t>Análisis de situación</a:t>
                      </a:r>
                      <a:endParaRPr lang="es-AR" sz="1200" b="1" dirty="0"/>
                    </a:p>
                  </a:txBody>
                  <a:tcPr/>
                </a:tc>
                <a:extLst>
                  <a:ext uri="{0D108BD9-81ED-4DB2-BD59-A6C34878D82A}">
                    <a16:rowId xmlns:a16="http://schemas.microsoft.com/office/drawing/2014/main" xmlns="" val="10007"/>
                  </a:ext>
                </a:extLst>
              </a:tr>
              <a:tr h="1371600">
                <a:tc>
                  <a:txBody>
                    <a:bodyPr/>
                    <a:lstStyle/>
                    <a:p>
                      <a:r>
                        <a:rPr lang="es-AR" sz="1200" kern="1200" dirty="0" smtClean="0">
                          <a:solidFill>
                            <a:schemeClr val="dk1"/>
                          </a:solidFill>
                          <a:effectLst/>
                          <a:latin typeface="+mn-lt"/>
                          <a:ea typeface="+mn-ea"/>
                          <a:cs typeface="+mn-cs"/>
                        </a:rPr>
                        <a:t>Infieren, a partir de una situación planteada, una decisión que involucra un concepto relevante.</a:t>
                      </a:r>
                    </a:p>
                    <a:p>
                      <a:r>
                        <a:rPr lang="es-AR" sz="1200" kern="1200" dirty="0" smtClean="0">
                          <a:solidFill>
                            <a:schemeClr val="dk1"/>
                          </a:solidFill>
                          <a:effectLst/>
                          <a:latin typeface="+mn-lt"/>
                          <a:ea typeface="+mn-ea"/>
                          <a:cs typeface="+mn-cs"/>
                        </a:rPr>
                        <a:t>Reconocen relaciones causales en temas políticos, económicos, ambientales y sociales. </a:t>
                      </a:r>
                    </a:p>
                    <a:p>
                      <a:r>
                        <a:rPr lang="es-AR" sz="1200" kern="1200" dirty="0" smtClean="0">
                          <a:solidFill>
                            <a:schemeClr val="dk1"/>
                          </a:solidFill>
                          <a:effectLst/>
                          <a:latin typeface="+mn-lt"/>
                          <a:ea typeface="+mn-ea"/>
                          <a:cs typeface="+mn-cs"/>
                        </a:rPr>
                        <a:t>Realizan inferencias sencillas relacionadas con temas recurrentemente vistos en clase y presentes en los medios de comunicación masiva.</a:t>
                      </a:r>
                    </a:p>
                    <a:p>
                      <a:r>
                        <a:rPr lang="es-AR" sz="1200" kern="1200" dirty="0" smtClean="0">
                          <a:solidFill>
                            <a:schemeClr val="dk1"/>
                          </a:solidFill>
                          <a:effectLst/>
                          <a:latin typeface="+mn-lt"/>
                          <a:ea typeface="+mn-ea"/>
                          <a:cs typeface="+mn-cs"/>
                        </a:rPr>
                        <a:t>Reconocen múltiples causas vinculadas con el proceso de independencia de las colonias españolas en América a principios del siglo XIX.</a:t>
                      </a:r>
                    </a:p>
                    <a:p>
                      <a:r>
                        <a:rPr lang="es-AR" sz="1200" kern="1200" dirty="0" smtClean="0">
                          <a:solidFill>
                            <a:schemeClr val="dk1"/>
                          </a:solidFill>
                          <a:effectLst/>
                          <a:latin typeface="+mn-lt"/>
                          <a:ea typeface="+mn-ea"/>
                          <a:cs typeface="+mn-cs"/>
                        </a:rPr>
                        <a:t>Comparan dos situaciones ambientales a partir de las respectivas características socioeconómicas de distintas sociedades.</a:t>
                      </a:r>
                    </a:p>
                  </a:txBody>
                  <a:tcPr/>
                </a:tc>
                <a:extLst>
                  <a:ext uri="{0D108BD9-81ED-4DB2-BD59-A6C34878D82A}">
                    <a16:rowId xmlns:a16="http://schemas.microsoft.com/office/drawing/2014/main" xmlns="" val="10008"/>
                  </a:ext>
                </a:extLst>
              </a:tr>
            </a:tbl>
          </a:graphicData>
        </a:graphic>
      </p:graphicFrame>
      <p:sp>
        <p:nvSpPr>
          <p:cNvPr id="6" name="Marcador de número de diapositiva 5"/>
          <p:cNvSpPr>
            <a:spLocks noGrp="1"/>
          </p:cNvSpPr>
          <p:nvPr>
            <p:ph type="sldNum" sz="quarter" idx="12"/>
          </p:nvPr>
        </p:nvSpPr>
        <p:spPr/>
        <p:txBody>
          <a:bodyPr/>
          <a:lstStyle/>
          <a:p>
            <a:fld id="{A69369F0-BB74-D946-A12A-35A5CCCC6C14}" type="slidenum">
              <a:rPr lang="es-ES" smtClean="0">
                <a:solidFill>
                  <a:prstClr val="black">
                    <a:tint val="75000"/>
                  </a:prstClr>
                </a:solidFill>
              </a:rPr>
              <a:pPr/>
              <a:t>96</a:t>
            </a:fld>
            <a:endParaRPr lang="es-ES">
              <a:solidFill>
                <a:prstClr val="black">
                  <a:tint val="75000"/>
                </a:prstClr>
              </a:solidFill>
            </a:endParaRPr>
          </a:p>
        </p:txBody>
      </p:sp>
    </p:spTree>
    <p:extLst>
      <p:ext uri="{BB962C8B-B14F-4D97-AF65-F5344CB8AC3E}">
        <p14:creationId xmlns:p14="http://schemas.microsoft.com/office/powerpoint/2010/main" xmlns="" val="14984527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97989" y="319876"/>
            <a:ext cx="7772400" cy="576063"/>
          </a:xfrm>
        </p:spPr>
        <p:txBody>
          <a:bodyPr>
            <a:normAutofit fontScale="90000"/>
          </a:bodyPr>
          <a:lstStyle/>
          <a:p>
            <a:pPr algn="l"/>
            <a:r>
              <a:rPr lang="es-AR" sz="2800" dirty="0">
                <a:solidFill>
                  <a:srgbClr val="009DD1"/>
                </a:solidFill>
                <a:latin typeface="Gotham Condensed Medium"/>
                <a:cs typeface="Gotham Condensed Medium"/>
              </a:rPr>
              <a:t>CIENCIAS SOCIALES 5°/6° año. Educación Secundaria.</a:t>
            </a:r>
            <a:endParaRPr lang="es-AR" sz="2800" b="1" dirty="0"/>
          </a:p>
        </p:txBody>
      </p:sp>
      <p:graphicFrame>
        <p:nvGraphicFramePr>
          <p:cNvPr id="3" name="2 Tabla"/>
          <p:cNvGraphicFramePr>
            <a:graphicFrameLocks noGrp="1"/>
          </p:cNvGraphicFramePr>
          <p:nvPr>
            <p:extLst/>
          </p:nvPr>
        </p:nvGraphicFramePr>
        <p:xfrm>
          <a:off x="497989" y="972416"/>
          <a:ext cx="7416824" cy="5510710"/>
        </p:xfrm>
        <a:graphic>
          <a:graphicData uri="http://schemas.openxmlformats.org/drawingml/2006/table">
            <a:tbl>
              <a:tblPr firstRow="1" bandRow="1">
                <a:tableStyleId>{5C22544A-7EE6-4342-B048-85BDC9FD1C3A}</a:tableStyleId>
              </a:tblPr>
              <a:tblGrid>
                <a:gridCol w="7416824">
                  <a:extLst>
                    <a:ext uri="{9D8B030D-6E8A-4147-A177-3AD203B41FA5}">
                      <a16:colId xmlns:a16="http://schemas.microsoft.com/office/drawing/2014/main" xmlns="" val="20000"/>
                    </a:ext>
                  </a:extLst>
                </a:gridCol>
              </a:tblGrid>
              <a:tr h="375920">
                <a:tc>
                  <a:txBody>
                    <a:bodyPr/>
                    <a:lstStyle/>
                    <a:p>
                      <a:r>
                        <a:rPr lang="es-AR" sz="1900" dirty="0" smtClean="0"/>
                        <a:t>Nivel avanzado</a:t>
                      </a:r>
                      <a:endParaRPr lang="es-AR" sz="1900" dirty="0"/>
                    </a:p>
                  </a:txBody>
                  <a:tcPr/>
                </a:tc>
                <a:extLst>
                  <a:ext uri="{0D108BD9-81ED-4DB2-BD59-A6C34878D82A}">
                    <a16:rowId xmlns:a16="http://schemas.microsoft.com/office/drawing/2014/main" xmlns="" val="10000"/>
                  </a:ext>
                </a:extLst>
              </a:tr>
              <a:tr h="333551">
                <a:tc>
                  <a:txBody>
                    <a:bodyPr/>
                    <a:lstStyle/>
                    <a:p>
                      <a:r>
                        <a:rPr lang="es-AR" sz="1200" b="1" dirty="0" smtClean="0"/>
                        <a:t>Reconocimiento de conceptos</a:t>
                      </a:r>
                      <a:endParaRPr lang="es-AR" sz="1200" b="1" dirty="0"/>
                    </a:p>
                  </a:txBody>
                  <a:tcPr/>
                </a:tc>
                <a:extLst>
                  <a:ext uri="{0D108BD9-81ED-4DB2-BD59-A6C34878D82A}">
                    <a16:rowId xmlns:a16="http://schemas.microsoft.com/office/drawing/2014/main" xmlns="" val="10001"/>
                  </a:ext>
                </a:extLst>
              </a:tr>
              <a:tr h="596835">
                <a:tc>
                  <a:txBody>
                    <a:bodyPr/>
                    <a:lstStyle/>
                    <a:p>
                      <a:r>
                        <a:rPr lang="es-AR" sz="1100" kern="1200" dirty="0" smtClean="0">
                          <a:solidFill>
                            <a:schemeClr val="dk1"/>
                          </a:solidFill>
                          <a:effectLst/>
                          <a:latin typeface="+mn-lt"/>
                          <a:ea typeface="+mn-ea"/>
                          <a:cs typeface="+mn-cs"/>
                        </a:rPr>
                        <a:t>Reconocen la importancia de una institución del siglo XIX de nuestro país a partir de uno de sus logros fundamentales.   </a:t>
                      </a:r>
                    </a:p>
                    <a:p>
                      <a:r>
                        <a:rPr lang="es-AR" sz="1100" kern="1200" dirty="0" smtClean="0">
                          <a:solidFill>
                            <a:schemeClr val="dk1"/>
                          </a:solidFill>
                          <a:effectLst/>
                          <a:latin typeface="+mn-lt"/>
                          <a:ea typeface="+mn-ea"/>
                          <a:cs typeface="+mn-cs"/>
                        </a:rPr>
                        <a:t>Reconocen instituciones y regímenes a partir de sus características y logros fundamentales. </a:t>
                      </a:r>
                    </a:p>
                    <a:p>
                      <a:r>
                        <a:rPr lang="es-AR" sz="1100" kern="1200" dirty="0" smtClean="0">
                          <a:solidFill>
                            <a:schemeClr val="dk1"/>
                          </a:solidFill>
                          <a:effectLst/>
                          <a:latin typeface="+mn-lt"/>
                          <a:ea typeface="+mn-ea"/>
                          <a:cs typeface="+mn-cs"/>
                        </a:rPr>
                        <a:t>Reconocen definiciones precisas relacionadas con población, globalización, democracia y Estado.</a:t>
                      </a:r>
                      <a:endParaRPr lang="es-AR" sz="11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2"/>
                  </a:ext>
                </a:extLst>
              </a:tr>
              <a:tr h="333551">
                <a:tc>
                  <a:txBody>
                    <a:bodyPr/>
                    <a:lstStyle/>
                    <a:p>
                      <a:r>
                        <a:rPr lang="es-AR" sz="1200" b="1" dirty="0" smtClean="0"/>
                        <a:t>Reconocimiento de hechos</a:t>
                      </a:r>
                      <a:r>
                        <a:rPr lang="es-AR" sz="1200" b="1" baseline="0" dirty="0" smtClean="0"/>
                        <a:t> y datos</a:t>
                      </a:r>
                      <a:endParaRPr lang="es-AR" sz="1200" b="1" dirty="0"/>
                    </a:p>
                  </a:txBody>
                  <a:tcPr/>
                </a:tc>
                <a:extLst>
                  <a:ext uri="{0D108BD9-81ED-4DB2-BD59-A6C34878D82A}">
                    <a16:rowId xmlns:a16="http://schemas.microsoft.com/office/drawing/2014/main" xmlns="" val="10003"/>
                  </a:ext>
                </a:extLst>
              </a:tr>
              <a:tr h="333551">
                <a:tc>
                  <a:txBody>
                    <a:bodyPr/>
                    <a:lstStyle/>
                    <a:p>
                      <a:r>
                        <a:rPr lang="es-AR" sz="1100" kern="1200" dirty="0" smtClean="0">
                          <a:solidFill>
                            <a:schemeClr val="dk1"/>
                          </a:solidFill>
                          <a:effectLst/>
                          <a:latin typeface="+mn-lt"/>
                          <a:ea typeface="+mn-ea"/>
                          <a:cs typeface="+mn-cs"/>
                        </a:rPr>
                        <a:t>Identifican hechos relevantes de la historia argentina del siglo XX relacionados con golpes de Estado.</a:t>
                      </a:r>
                      <a:endParaRPr lang="es-AR" sz="1100" dirty="0"/>
                    </a:p>
                  </a:txBody>
                  <a:tcPr/>
                </a:tc>
                <a:extLst>
                  <a:ext uri="{0D108BD9-81ED-4DB2-BD59-A6C34878D82A}">
                    <a16:rowId xmlns:a16="http://schemas.microsoft.com/office/drawing/2014/main" xmlns="" val="10004"/>
                  </a:ext>
                </a:extLst>
              </a:tr>
              <a:tr h="333551">
                <a:tc>
                  <a:txBody>
                    <a:bodyPr/>
                    <a:lstStyle/>
                    <a:p>
                      <a:r>
                        <a:rPr lang="es-AR" sz="1200" b="1" dirty="0" smtClean="0"/>
                        <a:t>Interpretación</a:t>
                      </a:r>
                      <a:endParaRPr lang="es-AR" sz="1200" b="1" dirty="0"/>
                    </a:p>
                  </a:txBody>
                  <a:tcPr/>
                </a:tc>
                <a:extLst>
                  <a:ext uri="{0D108BD9-81ED-4DB2-BD59-A6C34878D82A}">
                    <a16:rowId xmlns:a16="http://schemas.microsoft.com/office/drawing/2014/main" xmlns="" val="10005"/>
                  </a:ext>
                </a:extLst>
              </a:tr>
              <a:tr h="2042160">
                <a:tc>
                  <a:txBody>
                    <a:bodyPr/>
                    <a:lstStyle/>
                    <a:p>
                      <a:r>
                        <a:rPr lang="es-AR" sz="1100" kern="1200" dirty="0" smtClean="0">
                          <a:solidFill>
                            <a:schemeClr val="dk1"/>
                          </a:solidFill>
                          <a:effectLst/>
                          <a:latin typeface="+mn-lt"/>
                          <a:ea typeface="+mn-ea"/>
                          <a:cs typeface="+mn-cs"/>
                        </a:rPr>
                        <a:t>Reconocen en un texto de mediana extensión con presencia de múltiples datos e información, la relación de desigual desarrollo entre dos países</a:t>
                      </a:r>
                    </a:p>
                    <a:p>
                      <a:r>
                        <a:rPr lang="es-AR" sz="1100" kern="1200" dirty="0" smtClean="0">
                          <a:solidFill>
                            <a:schemeClr val="dk1"/>
                          </a:solidFill>
                          <a:effectLst/>
                          <a:latin typeface="+mn-lt"/>
                          <a:ea typeface="+mn-ea"/>
                          <a:cs typeface="+mn-cs"/>
                        </a:rPr>
                        <a:t>Infieren el pensamiento político de un personaje histórico de la segunda mitad del siglo XIX a partir de un texto breve de su autoría.</a:t>
                      </a:r>
                    </a:p>
                    <a:p>
                      <a:r>
                        <a:rPr lang="es-AR" sz="1100" kern="1200" dirty="0" smtClean="0">
                          <a:solidFill>
                            <a:schemeClr val="dk1"/>
                          </a:solidFill>
                          <a:effectLst/>
                          <a:latin typeface="+mn-lt"/>
                          <a:ea typeface="+mn-ea"/>
                          <a:cs typeface="+mn-cs"/>
                        </a:rPr>
                        <a:t>Reconocen una relación causal a partir de la lectura de un texto breve con vocabulario específico (uso de conceptos de las asignaturas).</a:t>
                      </a:r>
                    </a:p>
                    <a:p>
                      <a:r>
                        <a:rPr lang="es-AR" sz="1100" kern="1200" dirty="0" smtClean="0">
                          <a:solidFill>
                            <a:schemeClr val="dk1"/>
                          </a:solidFill>
                          <a:effectLst/>
                          <a:latin typeface="+mn-lt"/>
                          <a:ea typeface="+mn-ea"/>
                          <a:cs typeface="+mn-cs"/>
                        </a:rPr>
                        <a:t>Infieren la idea central del discurso de un personaje de la historia argentina del siglo XX.</a:t>
                      </a:r>
                    </a:p>
                    <a:p>
                      <a:r>
                        <a:rPr lang="es-AR" sz="1100" kern="1200" dirty="0" smtClean="0">
                          <a:solidFill>
                            <a:schemeClr val="dk1"/>
                          </a:solidFill>
                          <a:effectLst/>
                          <a:latin typeface="+mn-lt"/>
                          <a:ea typeface="+mn-ea"/>
                          <a:cs typeface="+mn-cs"/>
                        </a:rPr>
                        <a:t>Interpretan un artículo de la Constitución de la Nación Argentina de escritura compleja con abundante información.</a:t>
                      </a:r>
                    </a:p>
                    <a:p>
                      <a:r>
                        <a:rPr lang="es-AR" sz="1100" kern="1200" dirty="0" smtClean="0">
                          <a:solidFill>
                            <a:schemeClr val="dk1"/>
                          </a:solidFill>
                          <a:effectLst/>
                          <a:latin typeface="+mn-lt"/>
                          <a:ea typeface="+mn-ea"/>
                          <a:cs typeface="+mn-cs"/>
                        </a:rPr>
                        <a:t>Extraen conclusiones a partir de relacionar múltiples datos y variables presentes en tablas estadísticas. </a:t>
                      </a:r>
                    </a:p>
                    <a:p>
                      <a:r>
                        <a:rPr lang="es-AR" sz="1100" kern="1200" dirty="0" smtClean="0">
                          <a:solidFill>
                            <a:schemeClr val="dk1"/>
                          </a:solidFill>
                          <a:effectLst/>
                          <a:latin typeface="+mn-lt"/>
                          <a:ea typeface="+mn-ea"/>
                          <a:cs typeface="+mn-cs"/>
                        </a:rPr>
                        <a:t>Reconocen categorías conceptuales a partir de la interpretación de textos.</a:t>
                      </a:r>
                    </a:p>
                    <a:p>
                      <a:r>
                        <a:rPr lang="es-AR" sz="1100" kern="1200" dirty="0" smtClean="0">
                          <a:solidFill>
                            <a:schemeClr val="dk1"/>
                          </a:solidFill>
                          <a:effectLst/>
                          <a:latin typeface="+mn-lt"/>
                          <a:ea typeface="+mn-ea"/>
                          <a:cs typeface="+mn-cs"/>
                        </a:rPr>
                        <a:t>Infieren información de un texto de mediana extensión en los que se ponen en juego conceptos disciplinares.</a:t>
                      </a:r>
                    </a:p>
                    <a:p>
                      <a:r>
                        <a:rPr lang="es-AR" sz="1100" kern="1200" dirty="0" smtClean="0">
                          <a:solidFill>
                            <a:schemeClr val="dk1"/>
                          </a:solidFill>
                          <a:effectLst/>
                          <a:latin typeface="+mn-lt"/>
                          <a:ea typeface="+mn-ea"/>
                          <a:cs typeface="+mn-cs"/>
                        </a:rPr>
                        <a:t>Sintetizan información presente en mapas y textos.</a:t>
                      </a:r>
                      <a:endParaRPr lang="es-AR" sz="11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6"/>
                  </a:ext>
                </a:extLst>
              </a:tr>
              <a:tr h="333551">
                <a:tc>
                  <a:txBody>
                    <a:bodyPr/>
                    <a:lstStyle/>
                    <a:p>
                      <a:r>
                        <a:rPr lang="es-AR" sz="1200" b="1" dirty="0" smtClean="0"/>
                        <a:t>Análisis de situación</a:t>
                      </a:r>
                      <a:endParaRPr lang="es-AR" sz="1200" b="1" dirty="0"/>
                    </a:p>
                  </a:txBody>
                  <a:tcPr/>
                </a:tc>
                <a:extLst>
                  <a:ext uri="{0D108BD9-81ED-4DB2-BD59-A6C34878D82A}">
                    <a16:rowId xmlns:a16="http://schemas.microsoft.com/office/drawing/2014/main" xmlns="" val="10007"/>
                  </a:ext>
                </a:extLst>
              </a:tr>
              <a:tr h="741680">
                <a:tc>
                  <a:txBody>
                    <a:bodyPr/>
                    <a:lstStyle/>
                    <a:p>
                      <a:r>
                        <a:rPr lang="es-AR" sz="1100" kern="1200" dirty="0" smtClean="0">
                          <a:solidFill>
                            <a:schemeClr val="dk1"/>
                          </a:solidFill>
                          <a:effectLst/>
                          <a:latin typeface="+mn-lt"/>
                          <a:ea typeface="+mn-ea"/>
                          <a:cs typeface="+mn-cs"/>
                        </a:rPr>
                        <a:t>Reconocen relaciones causales a partir de la lectura de textos que presentan vocabulario específico de las disciplinas sociales.</a:t>
                      </a:r>
                    </a:p>
                    <a:p>
                      <a:r>
                        <a:rPr lang="es-AR" sz="1100" kern="1200" dirty="0" smtClean="0">
                          <a:solidFill>
                            <a:schemeClr val="dk1"/>
                          </a:solidFill>
                          <a:effectLst/>
                          <a:latin typeface="+mn-lt"/>
                          <a:ea typeface="+mn-ea"/>
                          <a:cs typeface="+mn-cs"/>
                        </a:rPr>
                        <a:t>Reconocen categorías conceptuales a partir de la interpretación de situaciones. </a:t>
                      </a:r>
                    </a:p>
                    <a:p>
                      <a:r>
                        <a:rPr lang="es-AR" sz="1100" kern="1200" dirty="0" smtClean="0">
                          <a:solidFill>
                            <a:schemeClr val="dk1"/>
                          </a:solidFill>
                          <a:effectLst/>
                          <a:latin typeface="+mn-lt"/>
                          <a:ea typeface="+mn-ea"/>
                          <a:cs typeface="+mn-cs"/>
                        </a:rPr>
                        <a:t>Reconocer relaciones causales presentes en situaciones complejas, que involucran dos o más variables. </a:t>
                      </a:r>
                    </a:p>
                    <a:p>
                      <a:r>
                        <a:rPr lang="es-AR" sz="1100" kern="1200" dirty="0" smtClean="0">
                          <a:solidFill>
                            <a:schemeClr val="dk1"/>
                          </a:solidFill>
                          <a:effectLst/>
                          <a:latin typeface="+mn-lt"/>
                          <a:ea typeface="+mn-ea"/>
                          <a:cs typeface="+mn-cs"/>
                        </a:rPr>
                        <a:t>Reconocen contextos en situaciones específicas.</a:t>
                      </a:r>
                      <a:endParaRPr lang="es-AR" sz="11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8"/>
                  </a:ext>
                </a:extLst>
              </a:tr>
            </a:tbl>
          </a:graphicData>
        </a:graphic>
      </p:graphicFrame>
      <p:sp>
        <p:nvSpPr>
          <p:cNvPr id="6" name="Marcador de número de diapositiva 5"/>
          <p:cNvSpPr>
            <a:spLocks noGrp="1"/>
          </p:cNvSpPr>
          <p:nvPr>
            <p:ph type="sldNum" sz="quarter" idx="12"/>
          </p:nvPr>
        </p:nvSpPr>
        <p:spPr/>
        <p:txBody>
          <a:bodyPr/>
          <a:lstStyle/>
          <a:p>
            <a:fld id="{A69369F0-BB74-D946-A12A-35A5CCCC6C14}" type="slidenum">
              <a:rPr lang="es-ES" smtClean="0">
                <a:solidFill>
                  <a:prstClr val="black">
                    <a:tint val="75000"/>
                  </a:prstClr>
                </a:solidFill>
              </a:rPr>
              <a:pPr/>
              <a:t>97</a:t>
            </a:fld>
            <a:endParaRPr lang="es-ES">
              <a:solidFill>
                <a:prstClr val="black">
                  <a:tint val="75000"/>
                </a:prstClr>
              </a:solidFill>
            </a:endParaRPr>
          </a:p>
        </p:txBody>
      </p:sp>
    </p:spTree>
    <p:extLst>
      <p:ext uri="{BB962C8B-B14F-4D97-AF65-F5344CB8AC3E}">
        <p14:creationId xmlns:p14="http://schemas.microsoft.com/office/powerpoint/2010/main" xmlns="" val="41534107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48493" y="1533077"/>
            <a:ext cx="7772400" cy="807966"/>
          </a:xfrm>
        </p:spPr>
        <p:txBody>
          <a:bodyPr>
            <a:normAutofit fontScale="90000"/>
          </a:bodyPr>
          <a:lstStyle/>
          <a:p>
            <a:pPr algn="l"/>
            <a:r>
              <a:rPr lang="es-AR" sz="4000" dirty="0" smtClean="0">
                <a:solidFill>
                  <a:srgbClr val="009DD1"/>
                </a:solidFill>
                <a:latin typeface="Gotham Condensed Medium"/>
                <a:cs typeface="Gotham Condensed Medium"/>
              </a:rPr>
              <a:t>LENGUA 6</a:t>
            </a:r>
            <a:r>
              <a:rPr lang="es-AR" sz="4000" dirty="0">
                <a:solidFill>
                  <a:srgbClr val="009DD1"/>
                </a:solidFill>
                <a:latin typeface="Gotham Condensed Medium"/>
                <a:cs typeface="Gotham Condensed Medium"/>
              </a:rPr>
              <a:t>° </a:t>
            </a:r>
            <a:r>
              <a:rPr lang="es-AR" sz="4000" dirty="0" smtClean="0">
                <a:solidFill>
                  <a:srgbClr val="009DD1"/>
                </a:solidFill>
                <a:latin typeface="Gotham Condensed Medium"/>
                <a:cs typeface="Gotham Condensed Medium"/>
              </a:rPr>
              <a:t>grado. </a:t>
            </a:r>
            <a:r>
              <a:rPr lang="es-AR" sz="4000" dirty="0">
                <a:solidFill>
                  <a:srgbClr val="009DD1"/>
                </a:solidFill>
                <a:latin typeface="Gotham Condensed Medium"/>
                <a:cs typeface="Gotham Condensed Medium"/>
              </a:rPr>
              <a:t>Educación </a:t>
            </a:r>
            <a:r>
              <a:rPr lang="es-AR" sz="4000" dirty="0" smtClean="0">
                <a:solidFill>
                  <a:srgbClr val="009DD1"/>
                </a:solidFill>
                <a:latin typeface="Gotham Condensed Medium"/>
                <a:cs typeface="Gotham Condensed Medium"/>
              </a:rPr>
              <a:t>Primaria.</a:t>
            </a:r>
            <a:endParaRPr lang="es-AR" sz="4000" b="1" dirty="0"/>
          </a:p>
        </p:txBody>
      </p:sp>
      <p:graphicFrame>
        <p:nvGraphicFramePr>
          <p:cNvPr id="3" name="2 Tabla"/>
          <p:cNvGraphicFramePr>
            <a:graphicFrameLocks noGrp="1"/>
          </p:cNvGraphicFramePr>
          <p:nvPr>
            <p:extLst/>
          </p:nvPr>
        </p:nvGraphicFramePr>
        <p:xfrm>
          <a:off x="548493" y="2739597"/>
          <a:ext cx="8136904" cy="2011680"/>
        </p:xfrm>
        <a:graphic>
          <a:graphicData uri="http://schemas.openxmlformats.org/drawingml/2006/table">
            <a:tbl>
              <a:tblPr firstRow="1" bandRow="1">
                <a:tableStyleId>{5C22544A-7EE6-4342-B048-85BDC9FD1C3A}</a:tableStyleId>
              </a:tblPr>
              <a:tblGrid>
                <a:gridCol w="8136904">
                  <a:extLst>
                    <a:ext uri="{9D8B030D-6E8A-4147-A177-3AD203B41FA5}">
                      <a16:colId xmlns:a16="http://schemas.microsoft.com/office/drawing/2014/main" xmlns="" val="20000"/>
                    </a:ext>
                  </a:extLst>
                </a:gridCol>
              </a:tblGrid>
              <a:tr h="375920">
                <a:tc>
                  <a:txBody>
                    <a:bodyPr/>
                    <a:lstStyle/>
                    <a:p>
                      <a:r>
                        <a:rPr lang="es-AR" sz="1900" dirty="0" smtClean="0"/>
                        <a:t>Por</a:t>
                      </a:r>
                      <a:r>
                        <a:rPr lang="es-AR" sz="1900" baseline="0" dirty="0" smtClean="0"/>
                        <a:t> debajo del nivel Básico</a:t>
                      </a:r>
                      <a:endParaRPr lang="es-AR" sz="1900" dirty="0"/>
                    </a:p>
                  </a:txBody>
                  <a:tcPr/>
                </a:tc>
                <a:extLst>
                  <a:ext uri="{0D108BD9-81ED-4DB2-BD59-A6C34878D82A}">
                    <a16:rowId xmlns:a16="http://schemas.microsoft.com/office/drawing/2014/main" xmlns="" val="10000"/>
                  </a:ext>
                </a:extLst>
              </a:tr>
              <a:tr h="375920">
                <a:tc>
                  <a:txBody>
                    <a:bodyPr/>
                    <a:lstStyle/>
                    <a:p>
                      <a:r>
                        <a:rPr lang="es-AR" sz="1900" b="1" dirty="0" smtClean="0"/>
                        <a:t>Interpretar</a:t>
                      </a:r>
                      <a:endParaRPr lang="es-AR" sz="1900" b="1" dirty="0"/>
                    </a:p>
                  </a:txBody>
                  <a:tcPr/>
                </a:tc>
                <a:extLst>
                  <a:ext uri="{0D108BD9-81ED-4DB2-BD59-A6C34878D82A}">
                    <a16:rowId xmlns:a16="http://schemas.microsoft.com/office/drawing/2014/main" xmlns="" val="10001"/>
                  </a:ext>
                </a:extLst>
              </a:tr>
              <a:tr h="1229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900" kern="1200" dirty="0" smtClean="0">
                          <a:solidFill>
                            <a:schemeClr val="dk1"/>
                          </a:solidFill>
                          <a:effectLst/>
                          <a:latin typeface="+mn-lt"/>
                          <a:ea typeface="+mn-ea"/>
                          <a:cs typeface="+mn-cs"/>
                        </a:rPr>
                        <a:t>En este nivel, </a:t>
                      </a:r>
                      <a:r>
                        <a:rPr lang="es-AR" sz="1900" b="1" kern="1200" dirty="0" smtClean="0">
                          <a:solidFill>
                            <a:schemeClr val="dk1"/>
                          </a:solidFill>
                          <a:effectLst/>
                          <a:latin typeface="+mn-lt"/>
                          <a:ea typeface="+mn-ea"/>
                          <a:cs typeface="+mn-cs"/>
                        </a:rPr>
                        <a:t>en segmentos destacados de crónicas periodísticas</a:t>
                      </a:r>
                      <a:r>
                        <a:rPr lang="es-AR" sz="1900" kern="1200" dirty="0" smtClean="0">
                          <a:solidFill>
                            <a:schemeClr val="dk1"/>
                          </a:solidFill>
                          <a:effectLst/>
                          <a:latin typeface="+mn-lt"/>
                          <a:ea typeface="+mn-ea"/>
                          <a:cs typeface="+mn-cs"/>
                        </a:rPr>
                        <a:t>, los estudiantes pueden utilizar algunos mecanismos de cohesión al sustituir pronombres o hiperónimos para reponer significados, </a:t>
                      </a:r>
                      <a:r>
                        <a:rPr lang="es-AR" sz="1900" b="0" u="none" kern="1200" dirty="0" smtClean="0">
                          <a:solidFill>
                            <a:schemeClr val="dk1"/>
                          </a:solidFill>
                          <a:effectLst/>
                          <a:latin typeface="+mn-lt"/>
                          <a:ea typeface="+mn-ea"/>
                          <a:cs typeface="+mn-cs"/>
                        </a:rPr>
                        <a:t>cuando se les brinda el fragmento textual separado del texto en el cuerpo de la pregunta.</a:t>
                      </a:r>
                    </a:p>
                  </a:txBody>
                  <a:tcPr/>
                </a:tc>
                <a:extLst>
                  <a:ext uri="{0D108BD9-81ED-4DB2-BD59-A6C34878D82A}">
                    <a16:rowId xmlns:a16="http://schemas.microsoft.com/office/drawing/2014/main" xmlns="" val="10002"/>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98</a:t>
            </a:fld>
            <a:endParaRPr lang="es-ES">
              <a:solidFill>
                <a:prstClr val="black">
                  <a:tint val="75000"/>
                </a:prstClr>
              </a:solidFill>
            </a:endParaRPr>
          </a:p>
        </p:txBody>
      </p:sp>
    </p:spTree>
    <p:extLst>
      <p:ext uri="{BB962C8B-B14F-4D97-AF65-F5344CB8AC3E}">
        <p14:creationId xmlns:p14="http://schemas.microsoft.com/office/powerpoint/2010/main" xmlns="" val="33372527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097280"/>
            <a:ext cx="7772400" cy="633399"/>
          </a:xfrm>
        </p:spPr>
        <p:txBody>
          <a:bodyPr>
            <a:normAutofit fontScale="90000"/>
          </a:bodyPr>
          <a:lstStyle/>
          <a:p>
            <a:pPr algn="l"/>
            <a:r>
              <a:rPr lang="es-AR" sz="4000" dirty="0">
                <a:solidFill>
                  <a:srgbClr val="009DD1"/>
                </a:solidFill>
                <a:latin typeface="Gotham Condensed Medium"/>
                <a:cs typeface="Gotham Condensed Medium"/>
              </a:rPr>
              <a:t>LENGUA 6° grado. Educación Primaria.</a:t>
            </a:r>
            <a:endParaRPr lang="es-AR" sz="4000" b="1" dirty="0"/>
          </a:p>
        </p:txBody>
      </p:sp>
      <p:graphicFrame>
        <p:nvGraphicFramePr>
          <p:cNvPr id="3" name="2 Tabla"/>
          <p:cNvGraphicFramePr>
            <a:graphicFrameLocks noGrp="1"/>
          </p:cNvGraphicFramePr>
          <p:nvPr>
            <p:extLst/>
          </p:nvPr>
        </p:nvGraphicFramePr>
        <p:xfrm>
          <a:off x="467544" y="1730675"/>
          <a:ext cx="8136904" cy="4896731"/>
        </p:xfrm>
        <a:graphic>
          <a:graphicData uri="http://schemas.openxmlformats.org/drawingml/2006/table">
            <a:tbl>
              <a:tblPr firstRow="1" bandRow="1">
                <a:tableStyleId>{5C22544A-7EE6-4342-B048-85BDC9FD1C3A}</a:tableStyleId>
              </a:tblPr>
              <a:tblGrid>
                <a:gridCol w="8136904">
                  <a:extLst>
                    <a:ext uri="{9D8B030D-6E8A-4147-A177-3AD203B41FA5}">
                      <a16:colId xmlns:a16="http://schemas.microsoft.com/office/drawing/2014/main" xmlns="" val="20000"/>
                    </a:ext>
                  </a:extLst>
                </a:gridCol>
              </a:tblGrid>
              <a:tr h="442403">
                <a:tc>
                  <a:txBody>
                    <a:bodyPr/>
                    <a:lstStyle/>
                    <a:p>
                      <a:r>
                        <a:rPr lang="es-AR" sz="1900" baseline="0" dirty="0" smtClean="0"/>
                        <a:t>Nivel Básico</a:t>
                      </a:r>
                      <a:endParaRPr lang="es-AR" sz="1900" dirty="0"/>
                    </a:p>
                  </a:txBody>
                  <a:tcPr/>
                </a:tc>
                <a:extLst>
                  <a:ext uri="{0D108BD9-81ED-4DB2-BD59-A6C34878D82A}">
                    <a16:rowId xmlns:a16="http://schemas.microsoft.com/office/drawing/2014/main" xmlns="" val="10000"/>
                  </a:ext>
                </a:extLst>
              </a:tr>
              <a:tr h="442403">
                <a:tc>
                  <a:txBody>
                    <a:bodyPr/>
                    <a:lstStyle/>
                    <a:p>
                      <a:r>
                        <a:rPr lang="es-AR" sz="1900" b="1" dirty="0" smtClean="0"/>
                        <a:t>Extraer</a:t>
                      </a:r>
                      <a:endParaRPr lang="es-AR" sz="1900" b="1" dirty="0"/>
                    </a:p>
                  </a:txBody>
                  <a:tcPr/>
                </a:tc>
                <a:extLst>
                  <a:ext uri="{0D108BD9-81ED-4DB2-BD59-A6C34878D82A}">
                    <a16:rowId xmlns:a16="http://schemas.microsoft.com/office/drawing/2014/main" xmlns="" val="10001"/>
                  </a:ext>
                </a:extLst>
              </a:tr>
              <a:tr h="1381751">
                <a:tc>
                  <a:txBody>
                    <a:bodyPr/>
                    <a:lstStyle/>
                    <a:p>
                      <a:r>
                        <a:rPr lang="es-AR" sz="1500" b="1" kern="1200" dirty="0" smtClean="0">
                          <a:solidFill>
                            <a:schemeClr val="dk1"/>
                          </a:solidFill>
                          <a:effectLst/>
                          <a:latin typeface="+mn-lt"/>
                          <a:ea typeface="+mn-ea"/>
                          <a:cs typeface="+mn-cs"/>
                        </a:rPr>
                        <a:t>En textos narrativos literarios </a:t>
                      </a:r>
                      <a:r>
                        <a:rPr lang="es-AR" sz="1500" b="0" kern="1200" dirty="0" smtClean="0">
                          <a:solidFill>
                            <a:schemeClr val="dk1"/>
                          </a:solidFill>
                          <a:effectLst/>
                          <a:latin typeface="+mn-lt"/>
                          <a:ea typeface="+mn-ea"/>
                          <a:cs typeface="+mn-cs"/>
                        </a:rPr>
                        <a:t>los estudiantes pueden l</a:t>
                      </a:r>
                      <a:r>
                        <a:rPr lang="es-AR" sz="1500" kern="1200" dirty="0" smtClean="0">
                          <a:solidFill>
                            <a:schemeClr val="dk1"/>
                          </a:solidFill>
                          <a:effectLst/>
                          <a:latin typeface="+mn-lt"/>
                          <a:ea typeface="+mn-ea"/>
                          <a:cs typeface="+mn-cs"/>
                        </a:rPr>
                        <a:t>ocalizar información explícita relevante que se encuentra reiterada a lo largo de los textos e identificar autores de cuentos. </a:t>
                      </a:r>
                      <a:r>
                        <a:rPr lang="es-AR" sz="1500" b="1" kern="1200" dirty="0" smtClean="0">
                          <a:solidFill>
                            <a:schemeClr val="dk1"/>
                          </a:solidFill>
                          <a:effectLst/>
                          <a:latin typeface="+mn-lt"/>
                          <a:ea typeface="+mn-ea"/>
                          <a:cs typeface="+mn-cs"/>
                        </a:rPr>
                        <a:t>En crónicas periodísticas, textos expositivos académicos y biografías </a:t>
                      </a:r>
                      <a:r>
                        <a:rPr lang="es-AR" sz="1500" b="0" kern="1200" dirty="0" smtClean="0">
                          <a:solidFill>
                            <a:schemeClr val="dk1"/>
                          </a:solidFill>
                          <a:effectLst/>
                          <a:latin typeface="+mn-lt"/>
                          <a:ea typeface="+mn-ea"/>
                          <a:cs typeface="+mn-cs"/>
                        </a:rPr>
                        <a:t>pueden l</a:t>
                      </a:r>
                      <a:r>
                        <a:rPr lang="es-AR" sz="1500" kern="1200" dirty="0" smtClean="0">
                          <a:solidFill>
                            <a:schemeClr val="dk1"/>
                          </a:solidFill>
                          <a:effectLst/>
                          <a:latin typeface="+mn-lt"/>
                          <a:ea typeface="+mn-ea"/>
                          <a:cs typeface="+mn-cs"/>
                        </a:rPr>
                        <a:t>ocalizar la información que brindan los </a:t>
                      </a:r>
                      <a:r>
                        <a:rPr lang="es-AR" sz="1500" kern="1200" dirty="0" err="1" smtClean="0">
                          <a:solidFill>
                            <a:schemeClr val="dk1"/>
                          </a:solidFill>
                          <a:effectLst/>
                          <a:latin typeface="+mn-lt"/>
                          <a:ea typeface="+mn-ea"/>
                          <a:cs typeface="+mn-cs"/>
                        </a:rPr>
                        <a:t>paratextos</a:t>
                      </a:r>
                      <a:r>
                        <a:rPr lang="es-AR" sz="1500" kern="1200" dirty="0" smtClean="0">
                          <a:solidFill>
                            <a:schemeClr val="dk1"/>
                          </a:solidFill>
                          <a:effectLst/>
                          <a:latin typeface="+mn-lt"/>
                          <a:ea typeface="+mn-ea"/>
                          <a:cs typeface="+mn-cs"/>
                        </a:rPr>
                        <a:t> icónicos  y también información verbal explícita relevante extraída de segmentos destacados que no se encuentra reiterada en el texto.</a:t>
                      </a:r>
                    </a:p>
                  </a:txBody>
                  <a:tcPr/>
                </a:tc>
                <a:extLst>
                  <a:ext uri="{0D108BD9-81ED-4DB2-BD59-A6C34878D82A}">
                    <a16:rowId xmlns:a16="http://schemas.microsoft.com/office/drawing/2014/main" xmlns="" val="10002"/>
                  </a:ext>
                </a:extLst>
              </a:tr>
              <a:tr h="442403">
                <a:tc>
                  <a:txBody>
                    <a:bodyPr/>
                    <a:lstStyle/>
                    <a:p>
                      <a:r>
                        <a:rPr lang="es-AR" sz="1900" b="1" dirty="0" smtClean="0"/>
                        <a:t>Interpretar</a:t>
                      </a:r>
                      <a:endParaRPr lang="es-AR" sz="1900" b="1" dirty="0"/>
                    </a:p>
                  </a:txBody>
                  <a:tcPr/>
                </a:tc>
                <a:extLst>
                  <a:ext uri="{0D108BD9-81ED-4DB2-BD59-A6C34878D82A}">
                    <a16:rowId xmlns:a16="http://schemas.microsoft.com/office/drawing/2014/main" xmlns="" val="10003"/>
                  </a:ext>
                </a:extLst>
              </a:tr>
              <a:tr h="11272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500" b="1" kern="1200" dirty="0" smtClean="0">
                          <a:solidFill>
                            <a:schemeClr val="dk1"/>
                          </a:solidFill>
                          <a:effectLst/>
                          <a:latin typeface="+mn-lt"/>
                          <a:ea typeface="+mn-ea"/>
                          <a:cs typeface="+mn-cs"/>
                        </a:rPr>
                        <a:t>En textos narrativos literarios </a:t>
                      </a:r>
                      <a:r>
                        <a:rPr lang="es-AR" sz="1500" b="0" kern="1200" dirty="0" smtClean="0">
                          <a:solidFill>
                            <a:schemeClr val="dk1"/>
                          </a:solidFill>
                          <a:effectLst/>
                          <a:latin typeface="+mn-lt"/>
                          <a:ea typeface="+mn-ea"/>
                          <a:cs typeface="+mn-cs"/>
                        </a:rPr>
                        <a:t>pueden i</a:t>
                      </a:r>
                      <a:r>
                        <a:rPr lang="es-AR" sz="1500" kern="1200" dirty="0" smtClean="0">
                          <a:solidFill>
                            <a:schemeClr val="dk1"/>
                          </a:solidFill>
                          <a:effectLst/>
                          <a:latin typeface="+mn-lt"/>
                          <a:ea typeface="+mn-ea"/>
                          <a:cs typeface="+mn-cs"/>
                        </a:rPr>
                        <a:t>nferir las características principales de personajes protagónicos. </a:t>
                      </a:r>
                      <a:r>
                        <a:rPr lang="es-AR" sz="1500" b="1" kern="1200" dirty="0" smtClean="0">
                          <a:solidFill>
                            <a:schemeClr val="dk1"/>
                          </a:solidFill>
                          <a:effectLst/>
                          <a:latin typeface="+mn-lt"/>
                          <a:ea typeface="+mn-ea"/>
                          <a:cs typeface="+mn-cs"/>
                        </a:rPr>
                        <a:t>En los aspectos </a:t>
                      </a:r>
                      <a:r>
                        <a:rPr lang="es-AR" sz="1500" b="1" kern="1200" dirty="0" err="1" smtClean="0">
                          <a:solidFill>
                            <a:schemeClr val="dk1"/>
                          </a:solidFill>
                          <a:effectLst/>
                          <a:latin typeface="+mn-lt"/>
                          <a:ea typeface="+mn-ea"/>
                          <a:cs typeface="+mn-cs"/>
                        </a:rPr>
                        <a:t>microtextuales</a:t>
                      </a:r>
                      <a:r>
                        <a:rPr lang="es-AR" sz="1500" b="1" kern="1200" baseline="0" dirty="0" smtClean="0">
                          <a:solidFill>
                            <a:schemeClr val="dk1"/>
                          </a:solidFill>
                          <a:effectLst/>
                          <a:latin typeface="+mn-lt"/>
                          <a:ea typeface="+mn-ea"/>
                          <a:cs typeface="+mn-cs"/>
                        </a:rPr>
                        <a:t> </a:t>
                      </a:r>
                      <a:r>
                        <a:rPr lang="es-AR" sz="1500" kern="1200" baseline="0" dirty="0" smtClean="0">
                          <a:solidFill>
                            <a:schemeClr val="dk1"/>
                          </a:solidFill>
                          <a:effectLst/>
                          <a:latin typeface="+mn-lt"/>
                          <a:ea typeface="+mn-ea"/>
                          <a:cs typeface="+mn-cs"/>
                        </a:rPr>
                        <a:t>pueden r</a:t>
                      </a:r>
                      <a:r>
                        <a:rPr lang="es-AR" sz="1500" kern="1200" dirty="0" smtClean="0">
                          <a:solidFill>
                            <a:schemeClr val="dk1"/>
                          </a:solidFill>
                          <a:effectLst/>
                          <a:latin typeface="+mn-lt"/>
                          <a:ea typeface="+mn-ea"/>
                          <a:cs typeface="+mn-cs"/>
                        </a:rPr>
                        <a:t>econocer  el significado de vocablos no frecuentes para el nivel cuando se hallan facilitados por el contexto lingüístico cercano y reponer conectores para establecer relaciones de contraste.</a:t>
                      </a:r>
                    </a:p>
                  </a:txBody>
                  <a:tcPr/>
                </a:tc>
                <a:extLst>
                  <a:ext uri="{0D108BD9-81ED-4DB2-BD59-A6C34878D82A}">
                    <a16:rowId xmlns:a16="http://schemas.microsoft.com/office/drawing/2014/main" xmlns="" val="10004"/>
                  </a:ext>
                </a:extLst>
              </a:tr>
              <a:tr h="442403">
                <a:tc>
                  <a:txBody>
                    <a:bodyPr/>
                    <a:lstStyle/>
                    <a:p>
                      <a:r>
                        <a:rPr lang="es-AR" sz="1900" b="1" dirty="0" smtClean="0"/>
                        <a:t>Reflexionar y evaluar</a:t>
                      </a:r>
                      <a:endParaRPr lang="es-AR" sz="1900" b="1" dirty="0"/>
                    </a:p>
                  </a:txBody>
                  <a:tcPr/>
                </a:tc>
                <a:extLst>
                  <a:ext uri="{0D108BD9-81ED-4DB2-BD59-A6C34878D82A}">
                    <a16:rowId xmlns:a16="http://schemas.microsoft.com/office/drawing/2014/main" xmlns="" val="10005"/>
                  </a:ext>
                </a:extLst>
              </a:tr>
              <a:tr h="618151">
                <a:tc>
                  <a:txBody>
                    <a:bodyPr/>
                    <a:lstStyle/>
                    <a:p>
                      <a:r>
                        <a:rPr lang="es-AR" sz="1500" b="1" kern="1200" dirty="0" smtClean="0">
                          <a:solidFill>
                            <a:schemeClr val="dk1"/>
                          </a:solidFill>
                          <a:effectLst/>
                          <a:latin typeface="+mn-lt"/>
                          <a:ea typeface="+mn-ea"/>
                          <a:cs typeface="+mn-cs"/>
                        </a:rPr>
                        <a:t>En textos narrativos literarios</a:t>
                      </a:r>
                      <a:r>
                        <a:rPr lang="es-AR" sz="1500" b="0" kern="1200" baseline="0" dirty="0" smtClean="0">
                          <a:solidFill>
                            <a:schemeClr val="dk1"/>
                          </a:solidFill>
                          <a:effectLst/>
                          <a:latin typeface="+mn-lt"/>
                          <a:ea typeface="+mn-ea"/>
                          <a:cs typeface="+mn-cs"/>
                        </a:rPr>
                        <a:t> los estudiantes pueden d</a:t>
                      </a:r>
                      <a:r>
                        <a:rPr lang="es-AR" sz="1500" kern="1200" dirty="0" smtClean="0">
                          <a:solidFill>
                            <a:schemeClr val="dk1"/>
                          </a:solidFill>
                          <a:effectLst/>
                          <a:latin typeface="+mn-lt"/>
                          <a:ea typeface="+mn-ea"/>
                          <a:cs typeface="+mn-cs"/>
                        </a:rPr>
                        <a:t>iferenciar cuentos cortos de fábulas y crónicas periodísticas.</a:t>
                      </a:r>
                      <a:endParaRPr lang="es-AR" sz="1500" dirty="0"/>
                    </a:p>
                  </a:txBody>
                  <a:tcPr/>
                </a:tc>
                <a:extLst>
                  <a:ext uri="{0D108BD9-81ED-4DB2-BD59-A6C34878D82A}">
                    <a16:rowId xmlns:a16="http://schemas.microsoft.com/office/drawing/2014/main" xmlns="" val="10006"/>
                  </a:ext>
                </a:extLst>
              </a:tr>
            </a:tbl>
          </a:graphicData>
        </a:graphic>
      </p:graphicFrame>
      <p:pic>
        <p:nvPicPr>
          <p:cNvPr id="5" name="Picture 2" descr="zocalo marcas.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262" y="101503"/>
            <a:ext cx="8704479" cy="1033020"/>
          </a:xfrm>
          <a:prstGeom prst="rect">
            <a:avLst/>
          </a:prstGeom>
        </p:spPr>
      </p:pic>
      <p:sp>
        <p:nvSpPr>
          <p:cNvPr id="7" name="Marcador de número de diapositiva 6"/>
          <p:cNvSpPr>
            <a:spLocks noGrp="1"/>
          </p:cNvSpPr>
          <p:nvPr>
            <p:ph type="sldNum" sz="quarter" idx="12"/>
          </p:nvPr>
        </p:nvSpPr>
        <p:spPr/>
        <p:txBody>
          <a:bodyPr/>
          <a:lstStyle/>
          <a:p>
            <a:fld id="{A69369F0-BB74-D946-A12A-35A5CCCC6C14}" type="slidenum">
              <a:rPr lang="es-ES" smtClean="0">
                <a:solidFill>
                  <a:prstClr val="black">
                    <a:tint val="75000"/>
                  </a:prstClr>
                </a:solidFill>
              </a:rPr>
              <a:pPr/>
              <a:t>99</a:t>
            </a:fld>
            <a:endParaRPr lang="es-ES">
              <a:solidFill>
                <a:prstClr val="black">
                  <a:tint val="75000"/>
                </a:prstClr>
              </a:solidFill>
            </a:endParaRPr>
          </a:p>
        </p:txBody>
      </p:sp>
    </p:spTree>
    <p:extLst>
      <p:ext uri="{BB962C8B-B14F-4D97-AF65-F5344CB8AC3E}">
        <p14:creationId xmlns:p14="http://schemas.microsoft.com/office/powerpoint/2010/main" xmlns="" val="431625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1601</TotalTime>
  <Words>9411</Words>
  <Application>Microsoft Office PowerPoint</Application>
  <PresentationFormat>Presentación en pantalla (4:3)</PresentationFormat>
  <Paragraphs>1583</Paragraphs>
  <Slides>105</Slides>
  <Notes>1</Notes>
  <HiddenSlides>0</HiddenSlides>
  <MMClips>0</MMClips>
  <ScaleCrop>false</ScaleCrop>
  <HeadingPairs>
    <vt:vector size="4" baseType="variant">
      <vt:variant>
        <vt:lpstr>Tema</vt:lpstr>
      </vt:variant>
      <vt:variant>
        <vt:i4>6</vt:i4>
      </vt:variant>
      <vt:variant>
        <vt:lpstr>Títulos de diapositiva</vt:lpstr>
      </vt:variant>
      <vt:variant>
        <vt:i4>105</vt:i4>
      </vt:variant>
    </vt:vector>
  </HeadingPairs>
  <TitlesOfParts>
    <vt:vector size="111" baseType="lpstr">
      <vt:lpstr>Tema de Office</vt:lpstr>
      <vt:lpstr>1_Tema de Office</vt:lpstr>
      <vt:lpstr>Office Theme</vt:lpstr>
      <vt:lpstr>3_Tema de Office</vt:lpstr>
      <vt:lpstr>2_Tema de Office</vt:lpstr>
      <vt:lpstr>1_Office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Principios de la Política Nacional de Evaluación Educativa   </vt:lpstr>
      <vt:lpstr>Diapositiva 67</vt:lpstr>
      <vt:lpstr>Aprender  </vt:lpstr>
      <vt:lpstr>¿Qué información releva Aprender? </vt:lpstr>
      <vt:lpstr>Notas Metodológicas. Prueba Referida a Criterios (PCR).  </vt:lpstr>
      <vt:lpstr> Comparación entre los puntajes TRI de dos relevamientos.  Escalamiento ONE 2013 y Aprender 2016. </vt:lpstr>
      <vt:lpstr>¿Por qué cuatro niveles de desempeño? </vt:lpstr>
      <vt:lpstr>Niveles de desempeño: Por Debajo del Nivel Básico, Básico, Satisfactorio y Avanzado.</vt:lpstr>
      <vt:lpstr>DESCRIPTORES DE LOS NIVELES DE DESEMPEÑO</vt:lpstr>
      <vt:lpstr>Lengua 5°/6° año. Educación Secundaria. </vt:lpstr>
      <vt:lpstr>Matemática 5°/6° año. Educación Secundaria.</vt:lpstr>
      <vt:lpstr>Ciencias Naturales 5°/6° año. Educación Secundaria</vt:lpstr>
      <vt:lpstr>Ciencias Sociales 5°/6° año. Educación Secundaria. </vt:lpstr>
      <vt:lpstr>Lengua 6° grado. Educación Primaria. </vt:lpstr>
      <vt:lpstr>Matemática 6° grado. Educación Primaria. </vt:lpstr>
      <vt:lpstr>ORIENTACIONES PARA LA PRÁCTICA DE LA ENSEÑANZA.  DESCRIPCIÓN DE CAPACIDADES POR NIVEL DE DESEMPEÑO</vt:lpstr>
      <vt:lpstr>LENGUA 5°/6° año. Educación Secundaria.</vt:lpstr>
      <vt:lpstr>LENGUA 5°/6° año. Educación Secundaria.</vt:lpstr>
      <vt:lpstr>LENGUA 5°/6° año. Educación Secundaria.</vt:lpstr>
      <vt:lpstr>LENGUA 5°/6° año. Educación Secundaria.</vt:lpstr>
      <vt:lpstr>MATEMÁTICA   5°/6° año. Educación Secundaria.</vt:lpstr>
      <vt:lpstr>MATEMÁTICA   5°/6° año. Educación Secundaria.</vt:lpstr>
      <vt:lpstr>MATEMÁTICA   5°/6° año. Educación Secundaria.</vt:lpstr>
      <vt:lpstr>MATEMÁTICA   5°/6° año. Educación Secundaria.</vt:lpstr>
      <vt:lpstr>CIENCIAS NATURALES 5°/6° año. Educación Secundaria.</vt:lpstr>
      <vt:lpstr>CIENCIAS NATURALES 5°/6° año. Educación Secundaria.</vt:lpstr>
      <vt:lpstr>CIENCIAS NATURALES 5°/6° año. Educación Secundaria.</vt:lpstr>
      <vt:lpstr>CIENCIAS NATURALES 5°/6° año. Educación Secundaria.</vt:lpstr>
      <vt:lpstr>CIENCIAS SOCIALES 5°/6° año. Educación Secundaria.</vt:lpstr>
      <vt:lpstr>CIENCIAS SOCIALES 5°/6° año. Educación Secundaria.</vt:lpstr>
      <vt:lpstr>CIENCIAS SOCIALES 5°/6° año. Educación Secundaria.</vt:lpstr>
      <vt:lpstr>CIENCIAS SOCIALES 5°/6° año. Educación Secundaria.</vt:lpstr>
      <vt:lpstr>LENGUA 6° grado. Educación Primaria.</vt:lpstr>
      <vt:lpstr>LENGUA 6° grado. Educación Primaria.</vt:lpstr>
      <vt:lpstr>LENGUA 6° grado. Educación Primaria.</vt:lpstr>
      <vt:lpstr>LENGUA 6° grado. Educación Primaria.</vt:lpstr>
      <vt:lpstr>MATEMÁTICA 6° grado. Educación Primaria.</vt:lpstr>
      <vt:lpstr>MATEMÁTICA 6° grado. Educación Primaria.</vt:lpstr>
      <vt:lpstr>MATEMÁTICA 6° grado. Educación Primaria.</vt:lpstr>
      <vt:lpstr>MATEMÁTICA 6° grado. Educación Primaria.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Elena Duro</dc:creator>
  <cp:lastModifiedBy>jumbo</cp:lastModifiedBy>
  <cp:revision>160</cp:revision>
  <dcterms:created xsi:type="dcterms:W3CDTF">2017-03-22T12:03:34Z</dcterms:created>
  <dcterms:modified xsi:type="dcterms:W3CDTF">2017-04-10T16:13:28Z</dcterms:modified>
</cp:coreProperties>
</file>