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  <p:sldId id="257" r:id="rId3"/>
    <p:sldId id="259" r:id="rId4"/>
    <p:sldId id="262" r:id="rId5"/>
    <p:sldId id="325" r:id="rId6"/>
    <p:sldId id="288" r:id="rId7"/>
    <p:sldId id="294" r:id="rId8"/>
    <p:sldId id="287" r:id="rId9"/>
    <p:sldId id="289" r:id="rId10"/>
    <p:sldId id="290" r:id="rId11"/>
    <p:sldId id="291" r:id="rId12"/>
    <p:sldId id="292" r:id="rId13"/>
    <p:sldId id="293" r:id="rId14"/>
    <p:sldId id="295" r:id="rId15"/>
    <p:sldId id="303" r:id="rId16"/>
    <p:sldId id="297" r:id="rId17"/>
    <p:sldId id="298" r:id="rId18"/>
    <p:sldId id="299" r:id="rId19"/>
    <p:sldId id="300" r:id="rId20"/>
    <p:sldId id="302" r:id="rId21"/>
    <p:sldId id="305" r:id="rId22"/>
    <p:sldId id="307" r:id="rId23"/>
    <p:sldId id="308" r:id="rId24"/>
    <p:sldId id="311" r:id="rId25"/>
    <p:sldId id="313" r:id="rId26"/>
    <p:sldId id="315" r:id="rId27"/>
    <p:sldId id="317" r:id="rId28"/>
    <p:sldId id="318" r:id="rId29"/>
    <p:sldId id="319" r:id="rId30"/>
    <p:sldId id="320" r:id="rId31"/>
    <p:sldId id="322" r:id="rId32"/>
    <p:sldId id="323" r:id="rId33"/>
    <p:sldId id="324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5F51F-356D-4586-B45E-C6A7F648856C}" type="doc">
      <dgm:prSet loTypeId="urn:microsoft.com/office/officeart/2005/8/layout/vProcess5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92C9FD2-715B-4542-9E23-16C430298868}">
      <dgm:prSet/>
      <dgm:spPr/>
      <dgm:t>
        <a:bodyPr/>
        <a:lstStyle/>
        <a:p>
          <a:pPr algn="just"/>
          <a:r>
            <a:rPr lang="es-AR" b="1" dirty="0"/>
            <a:t>Es el proceso de adquisición de la lengua escrita de una comunidad. </a:t>
          </a:r>
          <a:r>
            <a:rPr lang="es-AR" b="1" dirty="0" smtClean="0"/>
            <a:t>(Alfabetización Inicial: LEN y CFE. Res. 188/12</a:t>
          </a:r>
          <a:endParaRPr lang="en-US" b="1" dirty="0"/>
        </a:p>
      </dgm:t>
    </dgm:pt>
    <dgm:pt modelId="{93F983A2-3A3E-4470-BF60-0249ED2E56BE}" type="parTrans" cxnId="{6C86332B-6FBB-4436-A588-327EFD9A21DA}">
      <dgm:prSet/>
      <dgm:spPr/>
      <dgm:t>
        <a:bodyPr/>
        <a:lstStyle/>
        <a:p>
          <a:endParaRPr lang="en-US"/>
        </a:p>
      </dgm:t>
    </dgm:pt>
    <dgm:pt modelId="{EDD00DE0-90F1-4D5B-92C0-EE744BBFBA8F}" type="sibTrans" cxnId="{6C86332B-6FBB-4436-A588-327EFD9A21DA}">
      <dgm:prSet/>
      <dgm:spPr/>
      <dgm:t>
        <a:bodyPr/>
        <a:lstStyle/>
        <a:p>
          <a:endParaRPr lang="en-US"/>
        </a:p>
      </dgm:t>
    </dgm:pt>
    <dgm:pt modelId="{5E5C5AA3-0D58-4BC3-BEB4-B5007EBB5616}">
      <dgm:prSet/>
      <dgm:spPr/>
      <dgm:t>
        <a:bodyPr/>
        <a:lstStyle/>
        <a:p>
          <a:pPr algn="just"/>
          <a:r>
            <a:rPr lang="es-AR" b="1" dirty="0"/>
            <a:t>Implica el aprendizaje de diversas estrategias que una persona debe desarrollar para ingresar, apropiarse y recrear el mundo del conocimiento </a:t>
          </a:r>
          <a:r>
            <a:rPr lang="es-AR" b="1" dirty="0" smtClean="0"/>
            <a:t>en y desde </a:t>
          </a:r>
          <a:r>
            <a:rPr lang="es-AR" b="1" dirty="0"/>
            <a:t>fuentes escritas.</a:t>
          </a:r>
          <a:endParaRPr lang="en-US" b="1" dirty="0"/>
        </a:p>
      </dgm:t>
    </dgm:pt>
    <dgm:pt modelId="{5DA87240-1679-436C-A663-7A1B5A7A0F94}" type="parTrans" cxnId="{AEC03F82-379A-4998-8B65-9B8D5CFBED96}">
      <dgm:prSet/>
      <dgm:spPr/>
      <dgm:t>
        <a:bodyPr/>
        <a:lstStyle/>
        <a:p>
          <a:endParaRPr lang="en-US"/>
        </a:p>
      </dgm:t>
    </dgm:pt>
    <dgm:pt modelId="{87032197-3667-4EAE-B711-DC446BA96933}" type="sibTrans" cxnId="{AEC03F82-379A-4998-8B65-9B8D5CFBED96}">
      <dgm:prSet/>
      <dgm:spPr/>
      <dgm:t>
        <a:bodyPr/>
        <a:lstStyle/>
        <a:p>
          <a:endParaRPr lang="en-US"/>
        </a:p>
      </dgm:t>
    </dgm:pt>
    <dgm:pt modelId="{109CB63A-3818-4FB0-B677-EFB44210228F}">
      <dgm:prSet/>
      <dgm:spPr/>
      <dgm:t>
        <a:bodyPr/>
        <a:lstStyle/>
        <a:p>
          <a:pPr algn="just"/>
          <a:r>
            <a:rPr lang="es-AR" b="1" dirty="0"/>
            <a:t>Es un derecho.</a:t>
          </a:r>
          <a:endParaRPr lang="en-US" b="1" dirty="0"/>
        </a:p>
      </dgm:t>
    </dgm:pt>
    <dgm:pt modelId="{5B60BA8D-A2BB-43DA-9391-9A9A39572EC7}" type="parTrans" cxnId="{B9A5D84E-5ABB-496F-9001-43435CDEFADD}">
      <dgm:prSet/>
      <dgm:spPr/>
      <dgm:t>
        <a:bodyPr/>
        <a:lstStyle/>
        <a:p>
          <a:endParaRPr lang="en-US"/>
        </a:p>
      </dgm:t>
    </dgm:pt>
    <dgm:pt modelId="{11DB2A68-CF5D-49CE-A234-87436ECA1C36}" type="sibTrans" cxnId="{B9A5D84E-5ABB-496F-9001-43435CDEFADD}">
      <dgm:prSet/>
      <dgm:spPr/>
      <dgm:t>
        <a:bodyPr/>
        <a:lstStyle/>
        <a:p>
          <a:endParaRPr lang="en-US"/>
        </a:p>
      </dgm:t>
    </dgm:pt>
    <dgm:pt modelId="{DEA031F5-EDD8-4B69-B3C3-3137CD16E261}" type="pres">
      <dgm:prSet presAssocID="{1745F51F-356D-4586-B45E-C6A7F64885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30BB9D4-76AB-4E75-A12A-1BBC4BCFC811}" type="pres">
      <dgm:prSet presAssocID="{1745F51F-356D-4586-B45E-C6A7F648856C}" presName="dummyMaxCanvas" presStyleCnt="0">
        <dgm:presLayoutVars/>
      </dgm:prSet>
      <dgm:spPr/>
    </dgm:pt>
    <dgm:pt modelId="{CE43EFA1-0199-46C5-8D03-5397EA65397C}" type="pres">
      <dgm:prSet presAssocID="{1745F51F-356D-4586-B45E-C6A7F648856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856A03-9F75-4457-9145-B5FE1046CAEF}" type="pres">
      <dgm:prSet presAssocID="{1745F51F-356D-4586-B45E-C6A7F648856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E18D7F-65ED-426C-8D22-F68D132CA2AB}" type="pres">
      <dgm:prSet presAssocID="{1745F51F-356D-4586-B45E-C6A7F648856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842457-55AF-4919-BA76-64C60E4F1330}" type="pres">
      <dgm:prSet presAssocID="{1745F51F-356D-4586-B45E-C6A7F648856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302B5D-11F2-4AA6-A156-6D156A7472B8}" type="pres">
      <dgm:prSet presAssocID="{1745F51F-356D-4586-B45E-C6A7F648856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46446E-5F3C-4CC1-AD16-7C47B22346E1}" type="pres">
      <dgm:prSet presAssocID="{1745F51F-356D-4586-B45E-C6A7F648856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08B9A7-D157-4E6C-A3F7-16D619FD7AEA}" type="pres">
      <dgm:prSet presAssocID="{1745F51F-356D-4586-B45E-C6A7F648856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B4D6F9-7998-4524-BD5A-C3CCCA02632A}" type="pres">
      <dgm:prSet presAssocID="{1745F51F-356D-4586-B45E-C6A7F648856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4BFBDCF-9E89-44C8-926A-025361E70F56}" type="presOf" srcId="{792C9FD2-715B-4542-9E23-16C430298868}" destId="{CE43EFA1-0199-46C5-8D03-5397EA65397C}" srcOrd="0" destOrd="0" presId="urn:microsoft.com/office/officeart/2005/8/layout/vProcess5"/>
    <dgm:cxn modelId="{A63CD069-7BF6-4FD0-AFBC-EFB7B84F65CB}" type="presOf" srcId="{5E5C5AA3-0D58-4BC3-BEB4-B5007EBB5616}" destId="{8B08B9A7-D157-4E6C-A3F7-16D619FD7AEA}" srcOrd="1" destOrd="0" presId="urn:microsoft.com/office/officeart/2005/8/layout/vProcess5"/>
    <dgm:cxn modelId="{B96DE4CC-CF8D-4395-BB13-CA4C27467C58}" type="presOf" srcId="{1745F51F-356D-4586-B45E-C6A7F648856C}" destId="{DEA031F5-EDD8-4B69-B3C3-3137CD16E261}" srcOrd="0" destOrd="0" presId="urn:microsoft.com/office/officeart/2005/8/layout/vProcess5"/>
    <dgm:cxn modelId="{8EC990F1-B928-4A7C-9D37-78592D363327}" type="presOf" srcId="{EDD00DE0-90F1-4D5B-92C0-EE744BBFBA8F}" destId="{24842457-55AF-4919-BA76-64C60E4F1330}" srcOrd="0" destOrd="0" presId="urn:microsoft.com/office/officeart/2005/8/layout/vProcess5"/>
    <dgm:cxn modelId="{F14FD7CD-D5EE-4534-A844-693C356CB7FA}" type="presOf" srcId="{109CB63A-3818-4FB0-B677-EFB44210228F}" destId="{29B4D6F9-7998-4524-BD5A-C3CCCA02632A}" srcOrd="1" destOrd="0" presId="urn:microsoft.com/office/officeart/2005/8/layout/vProcess5"/>
    <dgm:cxn modelId="{3A72D0D8-BDC8-4D32-A619-19F9C4D667B0}" type="presOf" srcId="{5E5C5AA3-0D58-4BC3-BEB4-B5007EBB5616}" destId="{D9856A03-9F75-4457-9145-B5FE1046CAEF}" srcOrd="0" destOrd="0" presId="urn:microsoft.com/office/officeart/2005/8/layout/vProcess5"/>
    <dgm:cxn modelId="{B9A5D84E-5ABB-496F-9001-43435CDEFADD}" srcId="{1745F51F-356D-4586-B45E-C6A7F648856C}" destId="{109CB63A-3818-4FB0-B677-EFB44210228F}" srcOrd="2" destOrd="0" parTransId="{5B60BA8D-A2BB-43DA-9391-9A9A39572EC7}" sibTransId="{11DB2A68-CF5D-49CE-A234-87436ECA1C36}"/>
    <dgm:cxn modelId="{6C86332B-6FBB-4436-A588-327EFD9A21DA}" srcId="{1745F51F-356D-4586-B45E-C6A7F648856C}" destId="{792C9FD2-715B-4542-9E23-16C430298868}" srcOrd="0" destOrd="0" parTransId="{93F983A2-3A3E-4470-BF60-0249ED2E56BE}" sibTransId="{EDD00DE0-90F1-4D5B-92C0-EE744BBFBA8F}"/>
    <dgm:cxn modelId="{099441DE-2A62-4753-B3B8-24D1317A08F6}" type="presOf" srcId="{87032197-3667-4EAE-B711-DC446BA96933}" destId="{F3302B5D-11F2-4AA6-A156-6D156A7472B8}" srcOrd="0" destOrd="0" presId="urn:microsoft.com/office/officeart/2005/8/layout/vProcess5"/>
    <dgm:cxn modelId="{E07FF1EC-0BAC-4BD1-8E21-475A81F64C75}" type="presOf" srcId="{792C9FD2-715B-4542-9E23-16C430298868}" destId="{6046446E-5F3C-4CC1-AD16-7C47B22346E1}" srcOrd="1" destOrd="0" presId="urn:microsoft.com/office/officeart/2005/8/layout/vProcess5"/>
    <dgm:cxn modelId="{AEC03F82-379A-4998-8B65-9B8D5CFBED96}" srcId="{1745F51F-356D-4586-B45E-C6A7F648856C}" destId="{5E5C5AA3-0D58-4BC3-BEB4-B5007EBB5616}" srcOrd="1" destOrd="0" parTransId="{5DA87240-1679-436C-A663-7A1B5A7A0F94}" sibTransId="{87032197-3667-4EAE-B711-DC446BA96933}"/>
    <dgm:cxn modelId="{5F244F38-BE9E-42C3-B1DC-0A8A649EAFF5}" type="presOf" srcId="{109CB63A-3818-4FB0-B677-EFB44210228F}" destId="{5CE18D7F-65ED-426C-8D22-F68D132CA2AB}" srcOrd="0" destOrd="0" presId="urn:microsoft.com/office/officeart/2005/8/layout/vProcess5"/>
    <dgm:cxn modelId="{196D39DA-F111-4AD6-96E6-C019EC2F8DDE}" type="presParOf" srcId="{DEA031F5-EDD8-4B69-B3C3-3137CD16E261}" destId="{C30BB9D4-76AB-4E75-A12A-1BBC4BCFC811}" srcOrd="0" destOrd="0" presId="urn:microsoft.com/office/officeart/2005/8/layout/vProcess5"/>
    <dgm:cxn modelId="{51FFE2DA-6552-4977-8AA4-81371F1E165C}" type="presParOf" srcId="{DEA031F5-EDD8-4B69-B3C3-3137CD16E261}" destId="{CE43EFA1-0199-46C5-8D03-5397EA65397C}" srcOrd="1" destOrd="0" presId="urn:microsoft.com/office/officeart/2005/8/layout/vProcess5"/>
    <dgm:cxn modelId="{D9F78F5B-339E-4FB4-A0A1-267CFBA720D7}" type="presParOf" srcId="{DEA031F5-EDD8-4B69-B3C3-3137CD16E261}" destId="{D9856A03-9F75-4457-9145-B5FE1046CAEF}" srcOrd="2" destOrd="0" presId="urn:microsoft.com/office/officeart/2005/8/layout/vProcess5"/>
    <dgm:cxn modelId="{CC59F947-BB90-46DD-9645-47F15676BF46}" type="presParOf" srcId="{DEA031F5-EDD8-4B69-B3C3-3137CD16E261}" destId="{5CE18D7F-65ED-426C-8D22-F68D132CA2AB}" srcOrd="3" destOrd="0" presId="urn:microsoft.com/office/officeart/2005/8/layout/vProcess5"/>
    <dgm:cxn modelId="{1B41020B-A67C-4660-BDDF-59836DAF763A}" type="presParOf" srcId="{DEA031F5-EDD8-4B69-B3C3-3137CD16E261}" destId="{24842457-55AF-4919-BA76-64C60E4F1330}" srcOrd="4" destOrd="0" presId="urn:microsoft.com/office/officeart/2005/8/layout/vProcess5"/>
    <dgm:cxn modelId="{DF4FA315-F4B2-4D56-9114-7F487DCC0F0F}" type="presParOf" srcId="{DEA031F5-EDD8-4B69-B3C3-3137CD16E261}" destId="{F3302B5D-11F2-4AA6-A156-6D156A7472B8}" srcOrd="5" destOrd="0" presId="urn:microsoft.com/office/officeart/2005/8/layout/vProcess5"/>
    <dgm:cxn modelId="{C532AF03-D31B-44F1-AA4E-E9E12897D379}" type="presParOf" srcId="{DEA031F5-EDD8-4B69-B3C3-3137CD16E261}" destId="{6046446E-5F3C-4CC1-AD16-7C47B22346E1}" srcOrd="6" destOrd="0" presId="urn:microsoft.com/office/officeart/2005/8/layout/vProcess5"/>
    <dgm:cxn modelId="{ACFF7AAE-F1B8-408D-B51F-44C1B2657C83}" type="presParOf" srcId="{DEA031F5-EDD8-4B69-B3C3-3137CD16E261}" destId="{8B08B9A7-D157-4E6C-A3F7-16D619FD7AEA}" srcOrd="7" destOrd="0" presId="urn:microsoft.com/office/officeart/2005/8/layout/vProcess5"/>
    <dgm:cxn modelId="{58277248-D1E6-43D2-B9FF-F981A194D57A}" type="presParOf" srcId="{DEA031F5-EDD8-4B69-B3C3-3137CD16E261}" destId="{29B4D6F9-7998-4524-BD5A-C3CCCA0263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14877-F1C9-48D4-9ED4-20C9DDDB8FB8}" type="doc">
      <dgm:prSet loTypeId="urn:microsoft.com/office/officeart/2016/7/layout/LinearArrowProcessNumbered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69A62-238E-4E70-AB06-B4813E779166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Fases:</a:t>
          </a:r>
          <a:endParaRPr lang="en-US" sz="1100" b="1" dirty="0">
            <a:latin typeface="Century Gothic (Cuerpo)"/>
          </a:endParaRPr>
        </a:p>
      </dgm:t>
    </dgm:pt>
    <dgm:pt modelId="{ED605F1E-D011-448B-B83B-B9297B20BE97}" type="parTrans" cxnId="{A6FEA09B-7BAA-4C60-B301-3785E26352E4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93E2B67A-19C9-498B-864B-DE3FEE3F65B0}" type="sibTrans" cxnId="{A6FEA09B-7BAA-4C60-B301-3785E26352E4}">
      <dgm:prSet phldrT="2" phldr="0"/>
      <dgm:spPr/>
      <dgm:t>
        <a:bodyPr/>
        <a:lstStyle/>
        <a:p>
          <a:pPr algn="ctr"/>
          <a:r>
            <a:rPr lang="en-US" dirty="0" smtClean="0">
              <a:latin typeface="Century Gothic (Cuerpo)"/>
            </a:rPr>
            <a:t>1</a:t>
          </a:r>
          <a:endParaRPr lang="en-US" dirty="0">
            <a:latin typeface="Century Gothic (Cuerpo)"/>
          </a:endParaRPr>
        </a:p>
      </dgm:t>
    </dgm:pt>
    <dgm:pt modelId="{85195B0A-56A5-4B6B-ABF9-D8B30F2BD9B3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Maestro (modelo)</a:t>
          </a:r>
          <a:endParaRPr lang="en-US" sz="1100" b="1" dirty="0">
            <a:latin typeface="Century Gothic (Cuerpo)"/>
          </a:endParaRPr>
        </a:p>
      </dgm:t>
    </dgm:pt>
    <dgm:pt modelId="{F57A3B7F-4647-4A70-A37A-38D8D5E8F50F}" type="parTrans" cxnId="{7010A449-E2BD-4178-96E5-9FF882BB7B3E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11CBCA2D-0EB7-45A7-A79F-3CFFBD07AA76}" type="sibTrans" cxnId="{7010A449-E2BD-4178-96E5-9FF882BB7B3E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F7072E4E-ECA3-4362-932B-E7E4BC7DED19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Maestro-Estudiante (vínculos de confianza)</a:t>
          </a:r>
          <a:endParaRPr lang="en-US" sz="1100" b="1" dirty="0">
            <a:latin typeface="Century Gothic (Cuerpo)"/>
          </a:endParaRPr>
        </a:p>
      </dgm:t>
    </dgm:pt>
    <dgm:pt modelId="{3E7583E9-0EAD-405C-A823-BFEFA4090F30}" type="parTrans" cxnId="{752B7035-8C3E-4E81-A109-EA398C17AE03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E8D0EDA4-1170-4522-8B02-A0B24F92B695}" type="sibTrans" cxnId="{752B7035-8C3E-4E81-A109-EA398C17AE03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F0A17070-17FB-47A3-B4D2-04BECF86724A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Estudiante (autonomía)</a:t>
          </a:r>
          <a:endParaRPr lang="en-US" sz="1100" b="1" dirty="0">
            <a:latin typeface="Century Gothic (Cuerpo)"/>
          </a:endParaRPr>
        </a:p>
      </dgm:t>
    </dgm:pt>
    <dgm:pt modelId="{1309DE1B-8D9D-4641-8F13-47311F931347}" type="parTrans" cxnId="{7D942E12-B57E-46EC-A3F6-2A1AF90DDF2B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3DA8C85B-0CE7-4372-9954-712A0007545D}" type="sibTrans" cxnId="{7D942E12-B57E-46EC-A3F6-2A1AF90DDF2B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51FD2AC0-04DD-4D5A-B0E0-68BE88B72683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Participación </a:t>
          </a:r>
          <a:r>
            <a:rPr lang="es-AR" sz="1100" b="1" dirty="0" smtClean="0">
              <a:latin typeface="Century Gothic (Cuerpo)"/>
            </a:rPr>
            <a:t>guiada (</a:t>
          </a:r>
          <a:r>
            <a:rPr lang="es-AR" sz="1100" b="1" dirty="0" err="1" smtClean="0">
              <a:latin typeface="Century Gothic (Cuerpo)"/>
            </a:rPr>
            <a:t>Rogoff</a:t>
          </a:r>
          <a:r>
            <a:rPr lang="es-AR" sz="1100" b="1" dirty="0" smtClean="0">
              <a:latin typeface="Century Gothic (Cuerpo)"/>
            </a:rPr>
            <a:t>, 1993)</a:t>
          </a:r>
        </a:p>
        <a:p>
          <a:pPr algn="ctr"/>
          <a:r>
            <a:rPr lang="es-AR" sz="1100" b="1" dirty="0" smtClean="0">
              <a:latin typeface="Century Gothic (Cuerpo)"/>
            </a:rPr>
            <a:t>o desempeño asistido.</a:t>
          </a:r>
        </a:p>
        <a:p>
          <a:pPr algn="ctr"/>
          <a:r>
            <a:rPr lang="es-AR" sz="1100" b="1" dirty="0" smtClean="0">
              <a:latin typeface="Century Gothic (Cuerpo)"/>
            </a:rPr>
            <a:t>Andamiaje (Bruner, 1986)</a:t>
          </a:r>
          <a:endParaRPr lang="en-US" sz="1100" b="1" dirty="0">
            <a:latin typeface="Century Gothic (Cuerpo)"/>
          </a:endParaRPr>
        </a:p>
      </dgm:t>
    </dgm:pt>
    <dgm:pt modelId="{A4F050A7-B83E-4DF8-9E60-4CCF5DC62077}" type="parTrans" cxnId="{F459E207-64B7-4F73-BCE1-46C68AFB5BE8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EE5F8FF7-496F-443D-9C31-585DA5B9268D}" type="sibTrans" cxnId="{F459E207-64B7-4F73-BCE1-46C68AFB5BE8}">
      <dgm:prSet phldrT="3" phldr="0"/>
      <dgm:spPr/>
      <dgm:t>
        <a:bodyPr/>
        <a:lstStyle/>
        <a:p>
          <a:pPr algn="ctr"/>
          <a:r>
            <a:rPr lang="en-US" dirty="0" smtClean="0">
              <a:latin typeface="Century Gothic (Cuerpo)"/>
            </a:rPr>
            <a:t>2</a:t>
          </a:r>
          <a:endParaRPr lang="en-US" dirty="0">
            <a:latin typeface="Century Gothic (Cuerpo)"/>
          </a:endParaRPr>
        </a:p>
      </dgm:t>
    </dgm:pt>
    <dgm:pt modelId="{B46D7B5B-BEAD-4171-B2B0-9455D76CDDFB}">
      <dgm:prSet custT="1"/>
      <dgm:spPr/>
      <dgm:t>
        <a:bodyPr/>
        <a:lstStyle/>
        <a:p>
          <a:pPr algn="ctr"/>
          <a:r>
            <a:rPr lang="es-AR" sz="1100" b="1" dirty="0">
              <a:latin typeface="Century Gothic (Cuerpo)"/>
            </a:rPr>
            <a:t>Situaciones ricas, variadas, </a:t>
          </a:r>
          <a:r>
            <a:rPr lang="es-AR" sz="1100" b="1" dirty="0" smtClean="0">
              <a:latin typeface="Century Gothic (Cuerpo)"/>
            </a:rPr>
            <a:t>significativas y frecuentes: fases de planetas de </a:t>
          </a:r>
          <a:r>
            <a:rPr lang="es-AR" sz="1100" b="1" dirty="0" err="1" smtClean="0">
              <a:latin typeface="Century Gothic (Cuerpo)"/>
            </a:rPr>
            <a:t>Klofky</a:t>
          </a:r>
          <a:r>
            <a:rPr lang="es-AR" sz="1100" b="1" dirty="0" smtClean="0">
              <a:latin typeface="Century Gothic (Cuerpo)"/>
            </a:rPr>
            <a:t> 1 y 2.</a:t>
          </a:r>
          <a:endParaRPr lang="en-US" sz="1100" b="1" dirty="0">
            <a:latin typeface="Century Gothic (Cuerpo)"/>
          </a:endParaRPr>
        </a:p>
      </dgm:t>
    </dgm:pt>
    <dgm:pt modelId="{642A12A5-749E-459B-B472-79C80AED5283}" type="parTrans" cxnId="{81CDD6D4-C839-421E-8F0F-9166FEE62328}">
      <dgm:prSet/>
      <dgm:spPr/>
      <dgm:t>
        <a:bodyPr/>
        <a:lstStyle/>
        <a:p>
          <a:pPr algn="ctr"/>
          <a:endParaRPr lang="en-US">
            <a:latin typeface="Century Gothic (Cuerpo)"/>
          </a:endParaRPr>
        </a:p>
      </dgm:t>
    </dgm:pt>
    <dgm:pt modelId="{6D05480D-EDBD-465B-AE37-52F20F507670}" type="sibTrans" cxnId="{81CDD6D4-C839-421E-8F0F-9166FEE62328}">
      <dgm:prSet phldrT="8" phldr="0"/>
      <dgm:spPr/>
      <dgm:t>
        <a:bodyPr/>
        <a:lstStyle/>
        <a:p>
          <a:pPr algn="ctr"/>
          <a:r>
            <a:rPr lang="en-US" dirty="0" smtClean="0">
              <a:latin typeface="Century Gothic (Cuerpo)"/>
            </a:rPr>
            <a:t>3</a:t>
          </a:r>
          <a:endParaRPr lang="en-US" dirty="0">
            <a:latin typeface="Century Gothic (Cuerpo)"/>
          </a:endParaRPr>
        </a:p>
      </dgm:t>
    </dgm:pt>
    <dgm:pt modelId="{FDF71262-2709-429F-AFD0-B6DE2E63ECF9}" type="pres">
      <dgm:prSet presAssocID="{57314877-F1C9-48D4-9ED4-20C9DDDB8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8125545-0A52-4202-86FE-FCA4A183DA37}" type="pres">
      <dgm:prSet presAssocID="{4BB69A62-238E-4E70-AB06-B4813E779166}" presName="compositeNode" presStyleCnt="0"/>
      <dgm:spPr/>
    </dgm:pt>
    <dgm:pt modelId="{C4CAA7C3-569A-4E66-9FD8-A7A4B4D2CC35}" type="pres">
      <dgm:prSet presAssocID="{4BB69A62-238E-4E70-AB06-B4813E77916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D647D27-8E7C-4C75-8E8F-949F24CC7C74}" type="pres">
      <dgm:prSet presAssocID="{4BB69A62-238E-4E70-AB06-B4813E779166}" presName="parSh" presStyleCnt="0"/>
      <dgm:spPr/>
    </dgm:pt>
    <dgm:pt modelId="{CCF449B5-E32B-4853-8DD1-F41D962D0B6B}" type="pres">
      <dgm:prSet presAssocID="{4BB69A62-238E-4E70-AB06-B4813E779166}" presName="lineNode" presStyleLbl="alignAccFollowNode1" presStyleIdx="0" presStyleCnt="9"/>
      <dgm:spPr/>
    </dgm:pt>
    <dgm:pt modelId="{388E604E-75FC-4715-BB6B-423B10348DAD}" type="pres">
      <dgm:prSet presAssocID="{4BB69A62-238E-4E70-AB06-B4813E779166}" presName="lineArrowNode" presStyleLbl="alignAccFollowNode1" presStyleIdx="1" presStyleCnt="9"/>
      <dgm:spPr/>
    </dgm:pt>
    <dgm:pt modelId="{0A01CEDF-2233-4F1C-97EB-6A9B8504BE57}" type="pres">
      <dgm:prSet presAssocID="{93E2B67A-19C9-498B-864B-DE3FEE3F65B0}" presName="sibTransNodeCircle" presStyleLbl="alignNode1" presStyleIdx="0" presStyleCnt="3">
        <dgm:presLayoutVars>
          <dgm:chMax val="0"/>
          <dgm:bulletEnabled/>
        </dgm:presLayoutVars>
      </dgm:prSet>
      <dgm:spPr/>
      <dgm:t>
        <a:bodyPr/>
        <a:lstStyle/>
        <a:p>
          <a:endParaRPr lang="es-AR"/>
        </a:p>
      </dgm:t>
    </dgm:pt>
    <dgm:pt modelId="{5652123A-493D-425C-AB44-A40CB0C8F476}" type="pres">
      <dgm:prSet presAssocID="{93E2B67A-19C9-498B-864B-DE3FEE3F65B0}" presName="spacerBetweenCircleAndCallout" presStyleCnt="0">
        <dgm:presLayoutVars/>
      </dgm:prSet>
      <dgm:spPr/>
    </dgm:pt>
    <dgm:pt modelId="{7BCE51EF-2A0B-46B9-8F12-4D9A72D5625A}" type="pres">
      <dgm:prSet presAssocID="{4BB69A62-238E-4E70-AB06-B4813E779166}" presName="nodeText" presStyleLbl="alignAccFollowNode1" presStyleIdx="2" presStyleCnt="9" custScale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C6078A-2603-4212-957F-35353568B141}" type="pres">
      <dgm:prSet presAssocID="{93E2B67A-19C9-498B-864B-DE3FEE3F65B0}" presName="sibTransComposite" presStyleCnt="0"/>
      <dgm:spPr/>
    </dgm:pt>
    <dgm:pt modelId="{E9007148-458F-420A-97AE-A9E17DA6642B}" type="pres">
      <dgm:prSet presAssocID="{51FD2AC0-04DD-4D5A-B0E0-68BE88B72683}" presName="compositeNode" presStyleCnt="0"/>
      <dgm:spPr/>
    </dgm:pt>
    <dgm:pt modelId="{5AF63004-C823-4D29-9871-D51392ABD0E6}" type="pres">
      <dgm:prSet presAssocID="{51FD2AC0-04DD-4D5A-B0E0-68BE88B7268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A2DF3AE-9AA7-4EC2-9F0D-480E4321F799}" type="pres">
      <dgm:prSet presAssocID="{51FD2AC0-04DD-4D5A-B0E0-68BE88B72683}" presName="parSh" presStyleCnt="0"/>
      <dgm:spPr/>
    </dgm:pt>
    <dgm:pt modelId="{B74B3E94-41CC-4F8E-9471-B2EFA0AAFDB4}" type="pres">
      <dgm:prSet presAssocID="{51FD2AC0-04DD-4D5A-B0E0-68BE88B72683}" presName="lineNode" presStyleLbl="alignAccFollowNode1" presStyleIdx="3" presStyleCnt="9"/>
      <dgm:spPr/>
    </dgm:pt>
    <dgm:pt modelId="{CE74A668-9B6B-4069-96E2-60E5763A3029}" type="pres">
      <dgm:prSet presAssocID="{51FD2AC0-04DD-4D5A-B0E0-68BE88B72683}" presName="lineArrowNode" presStyleLbl="alignAccFollowNode1" presStyleIdx="4" presStyleCnt="9"/>
      <dgm:spPr/>
    </dgm:pt>
    <dgm:pt modelId="{FB9C2F1A-6687-4D56-B6C2-6AFA53CA3DAE}" type="pres">
      <dgm:prSet presAssocID="{EE5F8FF7-496F-443D-9C31-585DA5B9268D}" presName="sibTransNodeCircle" presStyleLbl="alignNode1" presStyleIdx="1" presStyleCnt="3">
        <dgm:presLayoutVars>
          <dgm:chMax val="0"/>
          <dgm:bulletEnabled/>
        </dgm:presLayoutVars>
      </dgm:prSet>
      <dgm:spPr/>
      <dgm:t>
        <a:bodyPr/>
        <a:lstStyle/>
        <a:p>
          <a:endParaRPr lang="es-AR"/>
        </a:p>
      </dgm:t>
    </dgm:pt>
    <dgm:pt modelId="{0F1125B8-4C9E-46B7-9F05-29D984BDB4EE}" type="pres">
      <dgm:prSet presAssocID="{EE5F8FF7-496F-443D-9C31-585DA5B9268D}" presName="spacerBetweenCircleAndCallout" presStyleCnt="0">
        <dgm:presLayoutVars/>
      </dgm:prSet>
      <dgm:spPr/>
    </dgm:pt>
    <dgm:pt modelId="{EF5DFBCC-124B-4794-B53E-BC643C2DC89A}" type="pres">
      <dgm:prSet presAssocID="{51FD2AC0-04DD-4D5A-B0E0-68BE88B72683}" presName="nodeText" presStyleLbl="alignAccFollowNode1" presStyleIdx="5" presStyleCnt="9" custScale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171332-E663-4699-B41F-9656B1F707EC}" type="pres">
      <dgm:prSet presAssocID="{EE5F8FF7-496F-443D-9C31-585DA5B9268D}" presName="sibTransComposite" presStyleCnt="0"/>
      <dgm:spPr/>
    </dgm:pt>
    <dgm:pt modelId="{FC5362BD-FE36-4379-AAF9-CAFA5B943B67}" type="pres">
      <dgm:prSet presAssocID="{B46D7B5B-BEAD-4171-B2B0-9455D76CDDFB}" presName="compositeNode" presStyleCnt="0"/>
      <dgm:spPr/>
    </dgm:pt>
    <dgm:pt modelId="{3B7F11FE-3A59-4D0E-827D-3965161436D5}" type="pres">
      <dgm:prSet presAssocID="{B46D7B5B-BEAD-4171-B2B0-9455D76CDDF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701E284-98F8-4FC0-9931-EED2A4E30610}" type="pres">
      <dgm:prSet presAssocID="{B46D7B5B-BEAD-4171-B2B0-9455D76CDDFB}" presName="parSh" presStyleCnt="0"/>
      <dgm:spPr/>
    </dgm:pt>
    <dgm:pt modelId="{C5DDE2E9-D78B-4173-BDD3-8C13627B3C37}" type="pres">
      <dgm:prSet presAssocID="{B46D7B5B-BEAD-4171-B2B0-9455D76CDDFB}" presName="lineNode" presStyleLbl="alignAccFollowNode1" presStyleIdx="6" presStyleCnt="9"/>
      <dgm:spPr/>
    </dgm:pt>
    <dgm:pt modelId="{8462284B-9717-4736-A483-85C1D244FF0E}" type="pres">
      <dgm:prSet presAssocID="{B46D7B5B-BEAD-4171-B2B0-9455D76CDDFB}" presName="lineArrowNode" presStyleLbl="alignAccFollowNode1" presStyleIdx="7" presStyleCnt="9"/>
      <dgm:spPr/>
    </dgm:pt>
    <dgm:pt modelId="{C44F6758-AE45-4414-8E12-937A5F94A7CA}" type="pres">
      <dgm:prSet presAssocID="{6D05480D-EDBD-465B-AE37-52F20F507670}" presName="sibTransNodeCircle" presStyleLbl="alignNode1" presStyleIdx="2" presStyleCnt="3">
        <dgm:presLayoutVars>
          <dgm:chMax val="0"/>
          <dgm:bulletEnabled/>
        </dgm:presLayoutVars>
      </dgm:prSet>
      <dgm:spPr/>
      <dgm:t>
        <a:bodyPr/>
        <a:lstStyle/>
        <a:p>
          <a:endParaRPr lang="es-AR"/>
        </a:p>
      </dgm:t>
    </dgm:pt>
    <dgm:pt modelId="{E6B18AAE-7911-45B7-AAF4-6300724AA95D}" type="pres">
      <dgm:prSet presAssocID="{6D05480D-EDBD-465B-AE37-52F20F507670}" presName="spacerBetweenCircleAndCallout" presStyleCnt="0">
        <dgm:presLayoutVars/>
      </dgm:prSet>
      <dgm:spPr/>
    </dgm:pt>
    <dgm:pt modelId="{2388F590-88DC-414C-BAEA-D9AA946CF702}" type="pres">
      <dgm:prSet presAssocID="{B46D7B5B-BEAD-4171-B2B0-9455D76CDDFB}" presName="nodeText" presStyleLbl="alignAccFollowNode1" presStyleIdx="8" presStyleCnt="9" custScale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1E10F24-13DD-46D5-A030-D3A42DC78789}" type="presOf" srcId="{B46D7B5B-BEAD-4171-B2B0-9455D76CDDFB}" destId="{2388F590-88DC-414C-BAEA-D9AA946CF702}" srcOrd="0" destOrd="0" presId="urn:microsoft.com/office/officeart/2016/7/layout/LinearArrowProcessNumbered"/>
    <dgm:cxn modelId="{81CDD6D4-C839-421E-8F0F-9166FEE62328}" srcId="{57314877-F1C9-48D4-9ED4-20C9DDDB8FB8}" destId="{B46D7B5B-BEAD-4171-B2B0-9455D76CDDFB}" srcOrd="2" destOrd="0" parTransId="{642A12A5-749E-459B-B472-79C80AED5283}" sibTransId="{6D05480D-EDBD-465B-AE37-52F20F507670}"/>
    <dgm:cxn modelId="{6B72CA29-880B-48AD-BBBE-6B3776651189}" type="presOf" srcId="{EE5F8FF7-496F-443D-9C31-585DA5B9268D}" destId="{FB9C2F1A-6687-4D56-B6C2-6AFA53CA3DAE}" srcOrd="0" destOrd="0" presId="urn:microsoft.com/office/officeart/2016/7/layout/LinearArrowProcessNumbered"/>
    <dgm:cxn modelId="{8672618A-E213-4826-B6B0-FC0B0E8B0CF3}" type="presOf" srcId="{51FD2AC0-04DD-4D5A-B0E0-68BE88B72683}" destId="{EF5DFBCC-124B-4794-B53E-BC643C2DC89A}" srcOrd="0" destOrd="0" presId="urn:microsoft.com/office/officeart/2016/7/layout/LinearArrowProcessNumbered"/>
    <dgm:cxn modelId="{B459313B-257F-443E-9B71-23BC1806B91A}" type="presOf" srcId="{57314877-F1C9-48D4-9ED4-20C9DDDB8FB8}" destId="{FDF71262-2709-429F-AFD0-B6DE2E63ECF9}" srcOrd="0" destOrd="0" presId="urn:microsoft.com/office/officeart/2016/7/layout/LinearArrowProcessNumbered"/>
    <dgm:cxn modelId="{752B7035-8C3E-4E81-A109-EA398C17AE03}" srcId="{4BB69A62-238E-4E70-AB06-B4813E779166}" destId="{F7072E4E-ECA3-4362-932B-E7E4BC7DED19}" srcOrd="1" destOrd="0" parTransId="{3E7583E9-0EAD-405C-A823-BFEFA4090F30}" sibTransId="{E8D0EDA4-1170-4522-8B02-A0B24F92B695}"/>
    <dgm:cxn modelId="{7D942E12-B57E-46EC-A3F6-2A1AF90DDF2B}" srcId="{4BB69A62-238E-4E70-AB06-B4813E779166}" destId="{F0A17070-17FB-47A3-B4D2-04BECF86724A}" srcOrd="2" destOrd="0" parTransId="{1309DE1B-8D9D-4641-8F13-47311F931347}" sibTransId="{3DA8C85B-0CE7-4372-9954-712A0007545D}"/>
    <dgm:cxn modelId="{17D62BB5-9546-4394-95B3-144E753680DD}" type="presOf" srcId="{93E2B67A-19C9-498B-864B-DE3FEE3F65B0}" destId="{0A01CEDF-2233-4F1C-97EB-6A9B8504BE57}" srcOrd="0" destOrd="0" presId="urn:microsoft.com/office/officeart/2016/7/layout/LinearArrowProcessNumbered"/>
    <dgm:cxn modelId="{C81CD9DD-DA6D-4ADA-87AC-F3AA82C8AA89}" type="presOf" srcId="{F7072E4E-ECA3-4362-932B-E7E4BC7DED19}" destId="{7BCE51EF-2A0B-46B9-8F12-4D9A72D5625A}" srcOrd="0" destOrd="2" presId="urn:microsoft.com/office/officeart/2016/7/layout/LinearArrowProcessNumbered"/>
    <dgm:cxn modelId="{7010A449-E2BD-4178-96E5-9FF882BB7B3E}" srcId="{4BB69A62-238E-4E70-AB06-B4813E779166}" destId="{85195B0A-56A5-4B6B-ABF9-D8B30F2BD9B3}" srcOrd="0" destOrd="0" parTransId="{F57A3B7F-4647-4A70-A37A-38D8D5E8F50F}" sibTransId="{11CBCA2D-0EB7-45A7-A79F-3CFFBD07AA76}"/>
    <dgm:cxn modelId="{A6FEA09B-7BAA-4C60-B301-3785E26352E4}" srcId="{57314877-F1C9-48D4-9ED4-20C9DDDB8FB8}" destId="{4BB69A62-238E-4E70-AB06-B4813E779166}" srcOrd="0" destOrd="0" parTransId="{ED605F1E-D011-448B-B83B-B9297B20BE97}" sibTransId="{93E2B67A-19C9-498B-864B-DE3FEE3F65B0}"/>
    <dgm:cxn modelId="{C277DA47-C5A8-4221-B3D2-821223C21873}" type="presOf" srcId="{4BB69A62-238E-4E70-AB06-B4813E779166}" destId="{7BCE51EF-2A0B-46B9-8F12-4D9A72D5625A}" srcOrd="0" destOrd="0" presId="urn:microsoft.com/office/officeart/2016/7/layout/LinearArrowProcessNumbered"/>
    <dgm:cxn modelId="{0E0CABB9-DFAF-4A76-8E1E-DC9EE737D533}" type="presOf" srcId="{F0A17070-17FB-47A3-B4D2-04BECF86724A}" destId="{7BCE51EF-2A0B-46B9-8F12-4D9A72D5625A}" srcOrd="0" destOrd="3" presId="urn:microsoft.com/office/officeart/2016/7/layout/LinearArrowProcessNumbered"/>
    <dgm:cxn modelId="{F19277DD-9897-42FF-888A-BFD00B29E891}" type="presOf" srcId="{6D05480D-EDBD-465B-AE37-52F20F507670}" destId="{C44F6758-AE45-4414-8E12-937A5F94A7CA}" srcOrd="0" destOrd="0" presId="urn:microsoft.com/office/officeart/2016/7/layout/LinearArrowProcessNumbered"/>
    <dgm:cxn modelId="{F459E207-64B7-4F73-BCE1-46C68AFB5BE8}" srcId="{57314877-F1C9-48D4-9ED4-20C9DDDB8FB8}" destId="{51FD2AC0-04DD-4D5A-B0E0-68BE88B72683}" srcOrd="1" destOrd="0" parTransId="{A4F050A7-B83E-4DF8-9E60-4CCF5DC62077}" sibTransId="{EE5F8FF7-496F-443D-9C31-585DA5B9268D}"/>
    <dgm:cxn modelId="{E6E8B288-E328-4B62-BF3D-C600D02DE83D}" type="presOf" srcId="{85195B0A-56A5-4B6B-ABF9-D8B30F2BD9B3}" destId="{7BCE51EF-2A0B-46B9-8F12-4D9A72D5625A}" srcOrd="0" destOrd="1" presId="urn:microsoft.com/office/officeart/2016/7/layout/LinearArrowProcessNumbered"/>
    <dgm:cxn modelId="{773DBC20-FAFF-43E1-A9B6-8878D74D48AD}" type="presParOf" srcId="{FDF71262-2709-429F-AFD0-B6DE2E63ECF9}" destId="{88125545-0A52-4202-86FE-FCA4A183DA37}" srcOrd="0" destOrd="0" presId="urn:microsoft.com/office/officeart/2016/7/layout/LinearArrowProcessNumbered"/>
    <dgm:cxn modelId="{9831F44C-0ABC-4A20-AF32-529DB16A6833}" type="presParOf" srcId="{88125545-0A52-4202-86FE-FCA4A183DA37}" destId="{C4CAA7C3-569A-4E66-9FD8-A7A4B4D2CC35}" srcOrd="0" destOrd="0" presId="urn:microsoft.com/office/officeart/2016/7/layout/LinearArrowProcessNumbered"/>
    <dgm:cxn modelId="{EA41E108-E42D-41E5-A3E5-2F2FBA49D55B}" type="presParOf" srcId="{88125545-0A52-4202-86FE-FCA4A183DA37}" destId="{4D647D27-8E7C-4C75-8E8F-949F24CC7C74}" srcOrd="1" destOrd="0" presId="urn:microsoft.com/office/officeart/2016/7/layout/LinearArrowProcessNumbered"/>
    <dgm:cxn modelId="{D785C29F-C7AD-4B56-BF1C-8F1A09926575}" type="presParOf" srcId="{4D647D27-8E7C-4C75-8E8F-949F24CC7C74}" destId="{CCF449B5-E32B-4853-8DD1-F41D962D0B6B}" srcOrd="0" destOrd="0" presId="urn:microsoft.com/office/officeart/2016/7/layout/LinearArrowProcessNumbered"/>
    <dgm:cxn modelId="{A8778425-A35D-43CC-ACCE-83F5BF426DB5}" type="presParOf" srcId="{4D647D27-8E7C-4C75-8E8F-949F24CC7C74}" destId="{388E604E-75FC-4715-BB6B-423B10348DAD}" srcOrd="1" destOrd="0" presId="urn:microsoft.com/office/officeart/2016/7/layout/LinearArrowProcessNumbered"/>
    <dgm:cxn modelId="{D14D3988-3DDD-464C-B33C-9680F2193ADB}" type="presParOf" srcId="{4D647D27-8E7C-4C75-8E8F-949F24CC7C74}" destId="{0A01CEDF-2233-4F1C-97EB-6A9B8504BE57}" srcOrd="2" destOrd="0" presId="urn:microsoft.com/office/officeart/2016/7/layout/LinearArrowProcessNumbered"/>
    <dgm:cxn modelId="{B255F579-3260-4E54-BA49-2A00339F852C}" type="presParOf" srcId="{4D647D27-8E7C-4C75-8E8F-949F24CC7C74}" destId="{5652123A-493D-425C-AB44-A40CB0C8F476}" srcOrd="3" destOrd="0" presId="urn:microsoft.com/office/officeart/2016/7/layout/LinearArrowProcessNumbered"/>
    <dgm:cxn modelId="{AA5E1817-AC1D-470F-B26D-1B128A65AFCA}" type="presParOf" srcId="{88125545-0A52-4202-86FE-FCA4A183DA37}" destId="{7BCE51EF-2A0B-46B9-8F12-4D9A72D5625A}" srcOrd="2" destOrd="0" presId="urn:microsoft.com/office/officeart/2016/7/layout/LinearArrowProcessNumbered"/>
    <dgm:cxn modelId="{E36A97BF-C982-4588-B665-B38D882AAFDC}" type="presParOf" srcId="{FDF71262-2709-429F-AFD0-B6DE2E63ECF9}" destId="{5DC6078A-2603-4212-957F-35353568B141}" srcOrd="1" destOrd="0" presId="urn:microsoft.com/office/officeart/2016/7/layout/LinearArrowProcessNumbered"/>
    <dgm:cxn modelId="{F93F465E-789B-4352-AE8C-9C30EF36F7C5}" type="presParOf" srcId="{FDF71262-2709-429F-AFD0-B6DE2E63ECF9}" destId="{E9007148-458F-420A-97AE-A9E17DA6642B}" srcOrd="2" destOrd="0" presId="urn:microsoft.com/office/officeart/2016/7/layout/LinearArrowProcessNumbered"/>
    <dgm:cxn modelId="{8D55D581-3BA7-4902-BF72-959765FC1EBB}" type="presParOf" srcId="{E9007148-458F-420A-97AE-A9E17DA6642B}" destId="{5AF63004-C823-4D29-9871-D51392ABD0E6}" srcOrd="0" destOrd="0" presId="urn:microsoft.com/office/officeart/2016/7/layout/LinearArrowProcessNumbered"/>
    <dgm:cxn modelId="{C88B23A4-7F4B-4A49-A62C-99FE6AA11AD7}" type="presParOf" srcId="{E9007148-458F-420A-97AE-A9E17DA6642B}" destId="{8A2DF3AE-9AA7-4EC2-9F0D-480E4321F799}" srcOrd="1" destOrd="0" presId="urn:microsoft.com/office/officeart/2016/7/layout/LinearArrowProcessNumbered"/>
    <dgm:cxn modelId="{BBE50D32-5BDA-4633-8516-116D6814B9DF}" type="presParOf" srcId="{8A2DF3AE-9AA7-4EC2-9F0D-480E4321F799}" destId="{B74B3E94-41CC-4F8E-9471-B2EFA0AAFDB4}" srcOrd="0" destOrd="0" presId="urn:microsoft.com/office/officeart/2016/7/layout/LinearArrowProcessNumbered"/>
    <dgm:cxn modelId="{62C8E7F6-A237-48D8-B1FE-2EE256AE9B14}" type="presParOf" srcId="{8A2DF3AE-9AA7-4EC2-9F0D-480E4321F799}" destId="{CE74A668-9B6B-4069-96E2-60E5763A3029}" srcOrd="1" destOrd="0" presId="urn:microsoft.com/office/officeart/2016/7/layout/LinearArrowProcessNumbered"/>
    <dgm:cxn modelId="{4F7FC2DE-7CCC-4A11-9F61-BFFD232C0ACA}" type="presParOf" srcId="{8A2DF3AE-9AA7-4EC2-9F0D-480E4321F799}" destId="{FB9C2F1A-6687-4D56-B6C2-6AFA53CA3DAE}" srcOrd="2" destOrd="0" presId="urn:microsoft.com/office/officeart/2016/7/layout/LinearArrowProcessNumbered"/>
    <dgm:cxn modelId="{321E92EE-5E46-4B06-9C15-732706FB9F6B}" type="presParOf" srcId="{8A2DF3AE-9AA7-4EC2-9F0D-480E4321F799}" destId="{0F1125B8-4C9E-46B7-9F05-29D984BDB4EE}" srcOrd="3" destOrd="0" presId="urn:microsoft.com/office/officeart/2016/7/layout/LinearArrowProcessNumbered"/>
    <dgm:cxn modelId="{92CAEE64-AC02-46BE-B8DF-9393AC29118D}" type="presParOf" srcId="{E9007148-458F-420A-97AE-A9E17DA6642B}" destId="{EF5DFBCC-124B-4794-B53E-BC643C2DC89A}" srcOrd="2" destOrd="0" presId="urn:microsoft.com/office/officeart/2016/7/layout/LinearArrowProcessNumbered"/>
    <dgm:cxn modelId="{A8ECAD7F-60C6-4AB9-A759-3CFB6CEC30A8}" type="presParOf" srcId="{FDF71262-2709-429F-AFD0-B6DE2E63ECF9}" destId="{60171332-E663-4699-B41F-9656B1F707EC}" srcOrd="3" destOrd="0" presId="urn:microsoft.com/office/officeart/2016/7/layout/LinearArrowProcessNumbered"/>
    <dgm:cxn modelId="{64E3D2FB-6CE8-446F-8AD9-AC3D2B870DCC}" type="presParOf" srcId="{FDF71262-2709-429F-AFD0-B6DE2E63ECF9}" destId="{FC5362BD-FE36-4379-AAF9-CAFA5B943B67}" srcOrd="4" destOrd="0" presId="urn:microsoft.com/office/officeart/2016/7/layout/LinearArrowProcessNumbered"/>
    <dgm:cxn modelId="{972E0328-4D69-4B69-9AC8-D83E761763A2}" type="presParOf" srcId="{FC5362BD-FE36-4379-AAF9-CAFA5B943B67}" destId="{3B7F11FE-3A59-4D0E-827D-3965161436D5}" srcOrd="0" destOrd="0" presId="urn:microsoft.com/office/officeart/2016/7/layout/LinearArrowProcessNumbered"/>
    <dgm:cxn modelId="{01C451E7-03B4-4292-9ACC-37A12151FB58}" type="presParOf" srcId="{FC5362BD-FE36-4379-AAF9-CAFA5B943B67}" destId="{4701E284-98F8-4FC0-9931-EED2A4E30610}" srcOrd="1" destOrd="0" presId="urn:microsoft.com/office/officeart/2016/7/layout/LinearArrowProcessNumbered"/>
    <dgm:cxn modelId="{49107DCB-AFD1-4ECF-971D-8A44CFFFE842}" type="presParOf" srcId="{4701E284-98F8-4FC0-9931-EED2A4E30610}" destId="{C5DDE2E9-D78B-4173-BDD3-8C13627B3C37}" srcOrd="0" destOrd="0" presId="urn:microsoft.com/office/officeart/2016/7/layout/LinearArrowProcessNumbered"/>
    <dgm:cxn modelId="{CF91C7C1-777C-45A6-A739-68595343D1C2}" type="presParOf" srcId="{4701E284-98F8-4FC0-9931-EED2A4E30610}" destId="{8462284B-9717-4736-A483-85C1D244FF0E}" srcOrd="1" destOrd="0" presId="urn:microsoft.com/office/officeart/2016/7/layout/LinearArrowProcessNumbered"/>
    <dgm:cxn modelId="{CBA9A460-14BE-48C2-B671-9FA2761C27D6}" type="presParOf" srcId="{4701E284-98F8-4FC0-9931-EED2A4E30610}" destId="{C44F6758-AE45-4414-8E12-937A5F94A7CA}" srcOrd="2" destOrd="0" presId="urn:microsoft.com/office/officeart/2016/7/layout/LinearArrowProcessNumbered"/>
    <dgm:cxn modelId="{9323BBDA-E11E-4E85-8726-8A02F71465EE}" type="presParOf" srcId="{4701E284-98F8-4FC0-9931-EED2A4E30610}" destId="{E6B18AAE-7911-45B7-AAF4-6300724AA95D}" srcOrd="3" destOrd="0" presId="urn:microsoft.com/office/officeart/2016/7/layout/LinearArrowProcessNumbered"/>
    <dgm:cxn modelId="{83062969-A63F-401E-8CC6-EE1D3EDCF60B}" type="presParOf" srcId="{FC5362BD-FE36-4379-AAF9-CAFA5B943B67}" destId="{2388F590-88DC-414C-BAEA-D9AA946CF70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DF01C-C369-40AC-BD84-56D0AAFD5807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4491DB-8495-4B64-B4C8-1725ECC789A6}">
      <dgm:prSet/>
      <dgm:spPr/>
      <dgm:t>
        <a:bodyPr/>
        <a:lstStyle/>
        <a:p>
          <a:r>
            <a:rPr lang="es-AR" b="1" dirty="0"/>
            <a:t>Es una propuesta inclusiva que opera con diferentes entradas al mundo del conocimiento:</a:t>
          </a:r>
          <a:endParaRPr lang="en-US" b="1" dirty="0"/>
        </a:p>
      </dgm:t>
    </dgm:pt>
    <dgm:pt modelId="{6B8F56A7-5608-452B-A106-6AB3BDCD18F3}" type="parTrans" cxnId="{8E4C83A5-8882-4E90-89F5-15076D1BBDB3}">
      <dgm:prSet/>
      <dgm:spPr/>
      <dgm:t>
        <a:bodyPr/>
        <a:lstStyle/>
        <a:p>
          <a:endParaRPr lang="en-US"/>
        </a:p>
      </dgm:t>
    </dgm:pt>
    <dgm:pt modelId="{16AFB61B-0039-41E4-BBAE-FFDF39BA9170}" type="sibTrans" cxnId="{8E4C83A5-8882-4E90-89F5-15076D1BBDB3}">
      <dgm:prSet/>
      <dgm:spPr/>
      <dgm:t>
        <a:bodyPr/>
        <a:lstStyle/>
        <a:p>
          <a:endParaRPr lang="en-US"/>
        </a:p>
      </dgm:t>
    </dgm:pt>
    <dgm:pt modelId="{FFA84B7F-2549-4341-A66A-CF054805F494}">
      <dgm:prSet/>
      <dgm:spPr/>
      <dgm:t>
        <a:bodyPr/>
        <a:lstStyle/>
        <a:p>
          <a:r>
            <a:rPr lang="es-AR" b="1" dirty="0"/>
            <a:t>Cultural</a:t>
          </a:r>
          <a:endParaRPr lang="en-US" b="1" dirty="0"/>
        </a:p>
      </dgm:t>
    </dgm:pt>
    <dgm:pt modelId="{F30FBA7C-F06E-430B-8550-8AD56F1D93F2}" type="parTrans" cxnId="{0E707E27-CAC2-4E39-AF2B-C3EF1C019618}">
      <dgm:prSet/>
      <dgm:spPr/>
      <dgm:t>
        <a:bodyPr/>
        <a:lstStyle/>
        <a:p>
          <a:endParaRPr lang="en-US"/>
        </a:p>
      </dgm:t>
    </dgm:pt>
    <dgm:pt modelId="{9397A591-F7F2-4129-948A-64E793E762A0}" type="sibTrans" cxnId="{0E707E27-CAC2-4E39-AF2B-C3EF1C019618}">
      <dgm:prSet/>
      <dgm:spPr/>
      <dgm:t>
        <a:bodyPr/>
        <a:lstStyle/>
        <a:p>
          <a:endParaRPr lang="en-US"/>
        </a:p>
      </dgm:t>
    </dgm:pt>
    <dgm:pt modelId="{4782BC58-A990-491D-9DA9-0F4F1631A2CD}">
      <dgm:prSet/>
      <dgm:spPr/>
      <dgm:t>
        <a:bodyPr/>
        <a:lstStyle/>
        <a:p>
          <a:r>
            <a:rPr lang="es-AR" b="1" dirty="0"/>
            <a:t>Lingüística</a:t>
          </a:r>
          <a:endParaRPr lang="en-US" b="1" dirty="0"/>
        </a:p>
      </dgm:t>
    </dgm:pt>
    <dgm:pt modelId="{E913C68F-B4C1-4A0C-9980-4C96C02E2E61}" type="parTrans" cxnId="{2E43DCCB-5C7B-425D-937B-C767927CABDB}">
      <dgm:prSet/>
      <dgm:spPr/>
      <dgm:t>
        <a:bodyPr/>
        <a:lstStyle/>
        <a:p>
          <a:endParaRPr lang="en-US"/>
        </a:p>
      </dgm:t>
    </dgm:pt>
    <dgm:pt modelId="{BB69589C-CD5D-4C24-B685-A67EC2E4905F}" type="sibTrans" cxnId="{2E43DCCB-5C7B-425D-937B-C767927CABDB}">
      <dgm:prSet/>
      <dgm:spPr/>
      <dgm:t>
        <a:bodyPr/>
        <a:lstStyle/>
        <a:p>
          <a:endParaRPr lang="en-US"/>
        </a:p>
      </dgm:t>
    </dgm:pt>
    <dgm:pt modelId="{D1B0D4D2-3FC0-403B-BE85-FF49477BEE25}">
      <dgm:prSet/>
      <dgm:spPr/>
      <dgm:t>
        <a:bodyPr/>
        <a:lstStyle/>
        <a:p>
          <a:r>
            <a:rPr lang="es-AR" b="1" dirty="0"/>
            <a:t>Físico-motriz</a:t>
          </a:r>
          <a:endParaRPr lang="en-US" b="1" dirty="0"/>
        </a:p>
      </dgm:t>
    </dgm:pt>
    <dgm:pt modelId="{3B6B5D50-649E-41C5-9E51-E23EE20CBA35}" type="parTrans" cxnId="{6811B8D5-C635-4000-83FF-785A9EA48315}">
      <dgm:prSet/>
      <dgm:spPr/>
      <dgm:t>
        <a:bodyPr/>
        <a:lstStyle/>
        <a:p>
          <a:endParaRPr lang="en-US"/>
        </a:p>
      </dgm:t>
    </dgm:pt>
    <dgm:pt modelId="{55116606-DA80-48AD-BB17-014DCC851377}" type="sibTrans" cxnId="{6811B8D5-C635-4000-83FF-785A9EA48315}">
      <dgm:prSet/>
      <dgm:spPr/>
      <dgm:t>
        <a:bodyPr/>
        <a:lstStyle/>
        <a:p>
          <a:endParaRPr lang="en-US"/>
        </a:p>
      </dgm:t>
    </dgm:pt>
    <dgm:pt modelId="{F0E339DE-E746-442B-B8E7-A320AD48EFC4}">
      <dgm:prSet/>
      <dgm:spPr/>
      <dgm:t>
        <a:bodyPr/>
        <a:lstStyle/>
        <a:p>
          <a:r>
            <a:rPr lang="es-AR" b="1" dirty="0"/>
            <a:t>Socio-emocional</a:t>
          </a:r>
          <a:endParaRPr lang="en-US" b="1" dirty="0"/>
        </a:p>
      </dgm:t>
    </dgm:pt>
    <dgm:pt modelId="{93EB3D8A-68AA-43EA-BA71-5E0EF95B1B3A}" type="parTrans" cxnId="{3145A78F-7F68-476D-B550-11C9669D9B65}">
      <dgm:prSet/>
      <dgm:spPr/>
      <dgm:t>
        <a:bodyPr/>
        <a:lstStyle/>
        <a:p>
          <a:endParaRPr lang="en-US"/>
        </a:p>
      </dgm:t>
    </dgm:pt>
    <dgm:pt modelId="{C8EDAADD-4268-4EA4-B4C0-B975555EF0A0}" type="sibTrans" cxnId="{3145A78F-7F68-476D-B550-11C9669D9B65}">
      <dgm:prSet/>
      <dgm:spPr/>
      <dgm:t>
        <a:bodyPr/>
        <a:lstStyle/>
        <a:p>
          <a:endParaRPr lang="en-US"/>
        </a:p>
      </dgm:t>
    </dgm:pt>
    <dgm:pt modelId="{58C408E5-1E55-40BD-ADF4-D3B126A71067}">
      <dgm:prSet/>
      <dgm:spPr/>
      <dgm:t>
        <a:bodyPr/>
        <a:lstStyle/>
        <a:p>
          <a:r>
            <a:rPr lang="es-AR" b="1" dirty="0"/>
            <a:t>Las entradas se enriquecen y complementan y permiten trabajar con la heterogeneidad porque los estudiantes ingresan al proceso desde la dimensión que tienen más desarrollada y desde ahí, potencian los otros accesos al mundo de la cultura letrada.</a:t>
          </a:r>
          <a:endParaRPr lang="en-US" b="1" dirty="0"/>
        </a:p>
      </dgm:t>
    </dgm:pt>
    <dgm:pt modelId="{D61DF38F-D0B0-47CA-8502-B47C16070BBD}" type="parTrans" cxnId="{82C07927-6618-4C32-A89B-16AAA38506AE}">
      <dgm:prSet/>
      <dgm:spPr/>
      <dgm:t>
        <a:bodyPr/>
        <a:lstStyle/>
        <a:p>
          <a:endParaRPr lang="en-US"/>
        </a:p>
      </dgm:t>
    </dgm:pt>
    <dgm:pt modelId="{8F76E36A-A85E-41BF-AFBD-A61ED3660373}" type="sibTrans" cxnId="{82C07927-6618-4C32-A89B-16AAA38506AE}">
      <dgm:prSet/>
      <dgm:spPr/>
      <dgm:t>
        <a:bodyPr/>
        <a:lstStyle/>
        <a:p>
          <a:endParaRPr lang="en-US"/>
        </a:p>
      </dgm:t>
    </dgm:pt>
    <dgm:pt modelId="{3C3F470E-67BB-4120-A19C-362684A621AC}" type="pres">
      <dgm:prSet presAssocID="{1E0DF01C-C369-40AC-BD84-56D0AAFD58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32D6952-DF28-4808-9634-DC9D136378D5}" type="pres">
      <dgm:prSet presAssocID="{58C408E5-1E55-40BD-ADF4-D3B126A71067}" presName="boxAndChildren" presStyleCnt="0"/>
      <dgm:spPr/>
    </dgm:pt>
    <dgm:pt modelId="{F1D49CEB-F1E2-4942-81D8-4025EBB5B61F}" type="pres">
      <dgm:prSet presAssocID="{58C408E5-1E55-40BD-ADF4-D3B126A71067}" presName="parentTextBox" presStyleLbl="node1" presStyleIdx="0" presStyleCnt="2"/>
      <dgm:spPr/>
      <dgm:t>
        <a:bodyPr/>
        <a:lstStyle/>
        <a:p>
          <a:endParaRPr lang="es-AR"/>
        </a:p>
      </dgm:t>
    </dgm:pt>
    <dgm:pt modelId="{84115AA6-35FA-4E37-B7E2-5355115583E1}" type="pres">
      <dgm:prSet presAssocID="{16AFB61B-0039-41E4-BBAE-FFDF39BA9170}" presName="sp" presStyleCnt="0"/>
      <dgm:spPr/>
    </dgm:pt>
    <dgm:pt modelId="{62ED8BD5-1E00-446C-80FC-E2D659CC63B0}" type="pres">
      <dgm:prSet presAssocID="{F24491DB-8495-4B64-B4C8-1725ECC789A6}" presName="arrowAndChildren" presStyleCnt="0"/>
      <dgm:spPr/>
    </dgm:pt>
    <dgm:pt modelId="{901392E8-FB3C-48DB-8A1C-222E0BE3154E}" type="pres">
      <dgm:prSet presAssocID="{F24491DB-8495-4B64-B4C8-1725ECC789A6}" presName="parentTextArrow" presStyleLbl="node1" presStyleIdx="0" presStyleCnt="2"/>
      <dgm:spPr/>
      <dgm:t>
        <a:bodyPr/>
        <a:lstStyle/>
        <a:p>
          <a:endParaRPr lang="es-AR"/>
        </a:p>
      </dgm:t>
    </dgm:pt>
    <dgm:pt modelId="{113ABD57-1426-4272-82B8-E9E950A78555}" type="pres">
      <dgm:prSet presAssocID="{F24491DB-8495-4B64-B4C8-1725ECC789A6}" presName="arrow" presStyleLbl="node1" presStyleIdx="1" presStyleCnt="2"/>
      <dgm:spPr/>
      <dgm:t>
        <a:bodyPr/>
        <a:lstStyle/>
        <a:p>
          <a:endParaRPr lang="es-AR"/>
        </a:p>
      </dgm:t>
    </dgm:pt>
    <dgm:pt modelId="{CCDD18AD-4414-4B88-BC9D-4886A8650341}" type="pres">
      <dgm:prSet presAssocID="{F24491DB-8495-4B64-B4C8-1725ECC789A6}" presName="descendantArrow" presStyleCnt="0"/>
      <dgm:spPr/>
    </dgm:pt>
    <dgm:pt modelId="{12470B5F-C793-4679-98E5-64F98270E574}" type="pres">
      <dgm:prSet presAssocID="{FFA84B7F-2549-4341-A66A-CF054805F494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A55F26-632C-4F7C-9589-E1D530F0B4AE}" type="pres">
      <dgm:prSet presAssocID="{4782BC58-A990-491D-9DA9-0F4F1631A2C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50A03C6-32DD-4174-AF5F-9CC02FE4CCBB}" type="pres">
      <dgm:prSet presAssocID="{D1B0D4D2-3FC0-403B-BE85-FF49477BEE2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0E1BB80-FFE9-44D1-BBC8-4DE0C8ECDC71}" type="pres">
      <dgm:prSet presAssocID="{F0E339DE-E746-442B-B8E7-A320AD48EFC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1972F0A-DB18-4184-BA48-710002B987A0}" type="presOf" srcId="{F0E339DE-E746-442B-B8E7-A320AD48EFC4}" destId="{B0E1BB80-FFE9-44D1-BBC8-4DE0C8ECDC71}" srcOrd="0" destOrd="0" presId="urn:microsoft.com/office/officeart/2005/8/layout/process4"/>
    <dgm:cxn modelId="{2E43DCCB-5C7B-425D-937B-C767927CABDB}" srcId="{F24491DB-8495-4B64-B4C8-1725ECC789A6}" destId="{4782BC58-A990-491D-9DA9-0F4F1631A2CD}" srcOrd="1" destOrd="0" parTransId="{E913C68F-B4C1-4A0C-9980-4C96C02E2E61}" sibTransId="{BB69589C-CD5D-4C24-B685-A67EC2E4905F}"/>
    <dgm:cxn modelId="{704EDA51-FE90-4B33-BA2F-D6A2BA865805}" type="presOf" srcId="{1E0DF01C-C369-40AC-BD84-56D0AAFD5807}" destId="{3C3F470E-67BB-4120-A19C-362684A621AC}" srcOrd="0" destOrd="0" presId="urn:microsoft.com/office/officeart/2005/8/layout/process4"/>
    <dgm:cxn modelId="{8E4C83A5-8882-4E90-89F5-15076D1BBDB3}" srcId="{1E0DF01C-C369-40AC-BD84-56D0AAFD5807}" destId="{F24491DB-8495-4B64-B4C8-1725ECC789A6}" srcOrd="0" destOrd="0" parTransId="{6B8F56A7-5608-452B-A106-6AB3BDCD18F3}" sibTransId="{16AFB61B-0039-41E4-BBAE-FFDF39BA9170}"/>
    <dgm:cxn modelId="{6811B8D5-C635-4000-83FF-785A9EA48315}" srcId="{F24491DB-8495-4B64-B4C8-1725ECC789A6}" destId="{D1B0D4D2-3FC0-403B-BE85-FF49477BEE25}" srcOrd="2" destOrd="0" parTransId="{3B6B5D50-649E-41C5-9E51-E23EE20CBA35}" sibTransId="{55116606-DA80-48AD-BB17-014DCC851377}"/>
    <dgm:cxn modelId="{F09340F1-ADBA-4BC8-9627-B6088D5CD28B}" type="presOf" srcId="{F24491DB-8495-4B64-B4C8-1725ECC789A6}" destId="{113ABD57-1426-4272-82B8-E9E950A78555}" srcOrd="1" destOrd="0" presId="urn:microsoft.com/office/officeart/2005/8/layout/process4"/>
    <dgm:cxn modelId="{79A8E560-B5DA-4D6E-B038-F6A2D0C4109C}" type="presOf" srcId="{F24491DB-8495-4B64-B4C8-1725ECC789A6}" destId="{901392E8-FB3C-48DB-8A1C-222E0BE3154E}" srcOrd="0" destOrd="0" presId="urn:microsoft.com/office/officeart/2005/8/layout/process4"/>
    <dgm:cxn modelId="{A3F86F5B-BB0A-42B5-92F6-847D8E223C9D}" type="presOf" srcId="{FFA84B7F-2549-4341-A66A-CF054805F494}" destId="{12470B5F-C793-4679-98E5-64F98270E574}" srcOrd="0" destOrd="0" presId="urn:microsoft.com/office/officeart/2005/8/layout/process4"/>
    <dgm:cxn modelId="{AD2A91F8-34FC-42D9-A32D-F4962D4DC1EF}" type="presOf" srcId="{4782BC58-A990-491D-9DA9-0F4F1631A2CD}" destId="{14A55F26-632C-4F7C-9589-E1D530F0B4AE}" srcOrd="0" destOrd="0" presId="urn:microsoft.com/office/officeart/2005/8/layout/process4"/>
    <dgm:cxn modelId="{A4414AF6-4B19-474B-87C7-70D466CCD595}" type="presOf" srcId="{58C408E5-1E55-40BD-ADF4-D3B126A71067}" destId="{F1D49CEB-F1E2-4942-81D8-4025EBB5B61F}" srcOrd="0" destOrd="0" presId="urn:microsoft.com/office/officeart/2005/8/layout/process4"/>
    <dgm:cxn modelId="{3145A78F-7F68-476D-B550-11C9669D9B65}" srcId="{F24491DB-8495-4B64-B4C8-1725ECC789A6}" destId="{F0E339DE-E746-442B-B8E7-A320AD48EFC4}" srcOrd="3" destOrd="0" parTransId="{93EB3D8A-68AA-43EA-BA71-5E0EF95B1B3A}" sibTransId="{C8EDAADD-4268-4EA4-B4C0-B975555EF0A0}"/>
    <dgm:cxn modelId="{0E707E27-CAC2-4E39-AF2B-C3EF1C019618}" srcId="{F24491DB-8495-4B64-B4C8-1725ECC789A6}" destId="{FFA84B7F-2549-4341-A66A-CF054805F494}" srcOrd="0" destOrd="0" parTransId="{F30FBA7C-F06E-430B-8550-8AD56F1D93F2}" sibTransId="{9397A591-F7F2-4129-948A-64E793E762A0}"/>
    <dgm:cxn modelId="{82C07927-6618-4C32-A89B-16AAA38506AE}" srcId="{1E0DF01C-C369-40AC-BD84-56D0AAFD5807}" destId="{58C408E5-1E55-40BD-ADF4-D3B126A71067}" srcOrd="1" destOrd="0" parTransId="{D61DF38F-D0B0-47CA-8502-B47C16070BBD}" sibTransId="{8F76E36A-A85E-41BF-AFBD-A61ED3660373}"/>
    <dgm:cxn modelId="{8C835D88-EBE0-4658-85F2-2D7884451552}" type="presOf" srcId="{D1B0D4D2-3FC0-403B-BE85-FF49477BEE25}" destId="{F50A03C6-32DD-4174-AF5F-9CC02FE4CCBB}" srcOrd="0" destOrd="0" presId="urn:microsoft.com/office/officeart/2005/8/layout/process4"/>
    <dgm:cxn modelId="{07B2D651-8F2E-4FFF-820D-209F5F3D2FB3}" type="presParOf" srcId="{3C3F470E-67BB-4120-A19C-362684A621AC}" destId="{D32D6952-DF28-4808-9634-DC9D136378D5}" srcOrd="0" destOrd="0" presId="urn:microsoft.com/office/officeart/2005/8/layout/process4"/>
    <dgm:cxn modelId="{294387B3-37A4-4AEB-B8F9-C5ED48C27CD0}" type="presParOf" srcId="{D32D6952-DF28-4808-9634-DC9D136378D5}" destId="{F1D49CEB-F1E2-4942-81D8-4025EBB5B61F}" srcOrd="0" destOrd="0" presId="urn:microsoft.com/office/officeart/2005/8/layout/process4"/>
    <dgm:cxn modelId="{D1801E10-76B0-4B14-A795-FF17C154E6F7}" type="presParOf" srcId="{3C3F470E-67BB-4120-A19C-362684A621AC}" destId="{84115AA6-35FA-4E37-B7E2-5355115583E1}" srcOrd="1" destOrd="0" presId="urn:microsoft.com/office/officeart/2005/8/layout/process4"/>
    <dgm:cxn modelId="{2840A214-5196-448F-9718-DC6E59D59330}" type="presParOf" srcId="{3C3F470E-67BB-4120-A19C-362684A621AC}" destId="{62ED8BD5-1E00-446C-80FC-E2D659CC63B0}" srcOrd="2" destOrd="0" presId="urn:microsoft.com/office/officeart/2005/8/layout/process4"/>
    <dgm:cxn modelId="{3A07EE0F-6F8C-48CB-ADC9-7A2DC20F5AFA}" type="presParOf" srcId="{62ED8BD5-1E00-446C-80FC-E2D659CC63B0}" destId="{901392E8-FB3C-48DB-8A1C-222E0BE3154E}" srcOrd="0" destOrd="0" presId="urn:microsoft.com/office/officeart/2005/8/layout/process4"/>
    <dgm:cxn modelId="{3706643B-2B0E-4023-BE6C-646BC5A06CBF}" type="presParOf" srcId="{62ED8BD5-1E00-446C-80FC-E2D659CC63B0}" destId="{113ABD57-1426-4272-82B8-E9E950A78555}" srcOrd="1" destOrd="0" presId="urn:microsoft.com/office/officeart/2005/8/layout/process4"/>
    <dgm:cxn modelId="{4B7E3288-0F2A-4DD7-ADB3-18E8BA070AB0}" type="presParOf" srcId="{62ED8BD5-1E00-446C-80FC-E2D659CC63B0}" destId="{CCDD18AD-4414-4B88-BC9D-4886A8650341}" srcOrd="2" destOrd="0" presId="urn:microsoft.com/office/officeart/2005/8/layout/process4"/>
    <dgm:cxn modelId="{06F57E91-09AD-4CD5-BDAB-162338FC4D8D}" type="presParOf" srcId="{CCDD18AD-4414-4B88-BC9D-4886A8650341}" destId="{12470B5F-C793-4679-98E5-64F98270E574}" srcOrd="0" destOrd="0" presId="urn:microsoft.com/office/officeart/2005/8/layout/process4"/>
    <dgm:cxn modelId="{95DD020F-C42C-408C-B470-14AD788BC6C2}" type="presParOf" srcId="{CCDD18AD-4414-4B88-BC9D-4886A8650341}" destId="{14A55F26-632C-4F7C-9589-E1D530F0B4AE}" srcOrd="1" destOrd="0" presId="urn:microsoft.com/office/officeart/2005/8/layout/process4"/>
    <dgm:cxn modelId="{194AC92F-2903-48C7-859B-006880F54C65}" type="presParOf" srcId="{CCDD18AD-4414-4B88-BC9D-4886A8650341}" destId="{F50A03C6-32DD-4174-AF5F-9CC02FE4CCBB}" srcOrd="2" destOrd="0" presId="urn:microsoft.com/office/officeart/2005/8/layout/process4"/>
    <dgm:cxn modelId="{418BFDF5-DA2D-4C77-8162-59CC258DCB7F}" type="presParOf" srcId="{CCDD18AD-4414-4B88-BC9D-4886A8650341}" destId="{B0E1BB80-FFE9-44D1-BBC8-4DE0C8ECDC71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449B5-E32B-4853-8DD1-F41D962D0B6B}">
      <dsp:nvSpPr>
        <dsp:cNvPr id="0" name=""/>
        <dsp:cNvSpPr/>
      </dsp:nvSpPr>
      <dsp:spPr>
        <a:xfrm>
          <a:off x="2017175" y="1176802"/>
          <a:ext cx="1609021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8E604E-75FC-4715-BB6B-423B10348DAD}">
      <dsp:nvSpPr>
        <dsp:cNvPr id="0" name=""/>
        <dsp:cNvSpPr/>
      </dsp:nvSpPr>
      <dsp:spPr>
        <a:xfrm>
          <a:off x="3722737" y="1041675"/>
          <a:ext cx="185037" cy="347410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628228"/>
            <a:satOff val="-547"/>
            <a:lumOff val="-1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628228"/>
              <a:satOff val="-547"/>
              <a:lumOff val="-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01CEDF-2233-4F1C-97EB-6A9B8504BE57}">
      <dsp:nvSpPr>
        <dsp:cNvPr id="0" name=""/>
        <dsp:cNvSpPr/>
      </dsp:nvSpPr>
      <dsp:spPr>
        <a:xfrm>
          <a:off x="947146" y="307937"/>
          <a:ext cx="1737802" cy="17378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436" tIns="67436" rIns="67436" bIns="67436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Century Gothic (Cuerpo)"/>
            </a:rPr>
            <a:t>1</a:t>
          </a:r>
          <a:endParaRPr lang="en-US" sz="6000" kern="1200" dirty="0">
            <a:latin typeface="Century Gothic (Cuerpo)"/>
          </a:endParaRPr>
        </a:p>
      </dsp:txBody>
      <dsp:txXfrm>
        <a:off x="1201641" y="562432"/>
        <a:ext cx="1228812" cy="1228812"/>
      </dsp:txXfrm>
    </dsp:sp>
    <dsp:sp modelId="{7BCE51EF-2A0B-46B9-8F12-4D9A72D5625A}">
      <dsp:nvSpPr>
        <dsp:cNvPr id="0" name=""/>
        <dsp:cNvSpPr/>
      </dsp:nvSpPr>
      <dsp:spPr>
        <a:xfrm>
          <a:off x="5898" y="2225051"/>
          <a:ext cx="362029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573" tIns="165100" rIns="285573" bIns="16510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>
              <a:latin typeface="Century Gothic (Cuerpo)"/>
            </a:rPr>
            <a:t>Fases:</a:t>
          </a:r>
          <a:endParaRPr lang="en-US" sz="1100" b="1" kern="1200" dirty="0">
            <a:latin typeface="Century Gothic (Cuerpo)"/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1" kern="1200" dirty="0">
              <a:latin typeface="Century Gothic (Cuerpo)"/>
            </a:rPr>
            <a:t>Maestro (modelo)</a:t>
          </a:r>
          <a:endParaRPr lang="en-US" sz="1100" b="1" kern="1200" dirty="0">
            <a:latin typeface="Century Gothic (Cuerpo)"/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1" kern="1200" dirty="0">
              <a:latin typeface="Century Gothic (Cuerpo)"/>
            </a:rPr>
            <a:t>Maestro-Estudiante (vínculos de confianza)</a:t>
          </a:r>
          <a:endParaRPr lang="en-US" sz="1100" b="1" kern="1200" dirty="0">
            <a:latin typeface="Century Gothic (Cuerpo)"/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1" kern="1200" dirty="0">
              <a:latin typeface="Century Gothic (Cuerpo)"/>
            </a:rPr>
            <a:t>Estudiante (autonomía)</a:t>
          </a:r>
          <a:endParaRPr lang="en-US" sz="1100" b="1" kern="1200" dirty="0">
            <a:latin typeface="Century Gothic (Cuerpo)"/>
          </a:endParaRPr>
        </a:p>
      </dsp:txBody>
      <dsp:txXfrm>
        <a:off x="5898" y="2618171"/>
        <a:ext cx="3620298" cy="1572480"/>
      </dsp:txXfrm>
    </dsp:sp>
    <dsp:sp modelId="{B74B3E94-41CC-4F8E-9471-B2EFA0AAFDB4}">
      <dsp:nvSpPr>
        <dsp:cNvPr id="0" name=""/>
        <dsp:cNvSpPr/>
      </dsp:nvSpPr>
      <dsp:spPr>
        <a:xfrm>
          <a:off x="4028452" y="1176739"/>
          <a:ext cx="3620298" cy="71"/>
        </a:xfrm>
        <a:prstGeom prst="rect">
          <a:avLst/>
        </a:prstGeom>
        <a:solidFill>
          <a:schemeClr val="accent2">
            <a:tint val="40000"/>
            <a:alpha val="90000"/>
            <a:hueOff val="1884683"/>
            <a:satOff val="-1642"/>
            <a:lumOff val="-2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884683"/>
              <a:satOff val="-1642"/>
              <a:lumOff val="-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74A668-9B6B-4069-96E2-60E5763A3029}">
      <dsp:nvSpPr>
        <dsp:cNvPr id="0" name=""/>
        <dsp:cNvSpPr/>
      </dsp:nvSpPr>
      <dsp:spPr>
        <a:xfrm>
          <a:off x="7745291" y="1041617"/>
          <a:ext cx="185037" cy="34753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9C2F1A-6687-4D56-B6C2-6AFA53CA3DAE}">
      <dsp:nvSpPr>
        <dsp:cNvPr id="0" name=""/>
        <dsp:cNvSpPr/>
      </dsp:nvSpPr>
      <dsp:spPr>
        <a:xfrm>
          <a:off x="4969729" y="307903"/>
          <a:ext cx="1737743" cy="1737743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96000"/>
                <a:lumMod val="104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434" tIns="67434" rIns="67434" bIns="67434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Century Gothic (Cuerpo)"/>
            </a:rPr>
            <a:t>2</a:t>
          </a:r>
          <a:endParaRPr lang="en-US" sz="6000" kern="1200" dirty="0">
            <a:latin typeface="Century Gothic (Cuerpo)"/>
          </a:endParaRPr>
        </a:p>
      </dsp:txBody>
      <dsp:txXfrm>
        <a:off x="5224216" y="562390"/>
        <a:ext cx="1228769" cy="1228769"/>
      </dsp:txXfrm>
    </dsp:sp>
    <dsp:sp modelId="{EF5DFBCC-124B-4794-B53E-BC643C2DC89A}">
      <dsp:nvSpPr>
        <dsp:cNvPr id="0" name=""/>
        <dsp:cNvSpPr/>
      </dsp:nvSpPr>
      <dsp:spPr>
        <a:xfrm>
          <a:off x="4028452" y="2224985"/>
          <a:ext cx="362029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3141138"/>
            <a:satOff val="-2736"/>
            <a:lumOff val="-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3141138"/>
              <a:satOff val="-2736"/>
              <a:lumOff val="-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573" tIns="165100" rIns="285573" bIns="16510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>
              <a:latin typeface="Century Gothic (Cuerpo)"/>
            </a:rPr>
            <a:t>Participación </a:t>
          </a:r>
          <a:r>
            <a:rPr lang="es-AR" sz="1100" b="1" kern="1200" dirty="0" smtClean="0">
              <a:latin typeface="Century Gothic (Cuerpo)"/>
            </a:rPr>
            <a:t>guiada (</a:t>
          </a:r>
          <a:r>
            <a:rPr lang="es-AR" sz="1100" b="1" kern="1200" dirty="0" err="1" smtClean="0">
              <a:latin typeface="Century Gothic (Cuerpo)"/>
            </a:rPr>
            <a:t>Rogoff</a:t>
          </a:r>
          <a:r>
            <a:rPr lang="es-AR" sz="1100" b="1" kern="1200" dirty="0" smtClean="0">
              <a:latin typeface="Century Gothic (Cuerpo)"/>
            </a:rPr>
            <a:t>, 1993)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Century Gothic (Cuerpo)"/>
            </a:rPr>
            <a:t>o desempeño asistido.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>
              <a:latin typeface="Century Gothic (Cuerpo)"/>
            </a:rPr>
            <a:t>Andamiaje (Bruner, 1986)</a:t>
          </a:r>
          <a:endParaRPr lang="en-US" sz="1100" b="1" kern="1200" dirty="0">
            <a:latin typeface="Century Gothic (Cuerpo)"/>
          </a:endParaRPr>
        </a:p>
      </dsp:txBody>
      <dsp:txXfrm>
        <a:off x="4028452" y="2618105"/>
        <a:ext cx="3620298" cy="1572480"/>
      </dsp:txXfrm>
    </dsp:sp>
    <dsp:sp modelId="{C5DDE2E9-D78B-4173-BDD3-8C13627B3C37}">
      <dsp:nvSpPr>
        <dsp:cNvPr id="0" name=""/>
        <dsp:cNvSpPr/>
      </dsp:nvSpPr>
      <dsp:spPr>
        <a:xfrm>
          <a:off x="8051005" y="1176769"/>
          <a:ext cx="1810149" cy="72"/>
        </a:xfrm>
        <a:prstGeom prst="rect">
          <a:avLst/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4F6758-AE45-4414-8E12-937A5F94A7CA}">
      <dsp:nvSpPr>
        <dsp:cNvPr id="0" name=""/>
        <dsp:cNvSpPr/>
      </dsp:nvSpPr>
      <dsp:spPr>
        <a:xfrm>
          <a:off x="8978539" y="294189"/>
          <a:ext cx="1765231" cy="1765231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96000"/>
                <a:lumMod val="104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01" tIns="68501" rIns="68501" bIns="68501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Century Gothic (Cuerpo)"/>
            </a:rPr>
            <a:t>3</a:t>
          </a:r>
          <a:endParaRPr lang="en-US" sz="6000" kern="1200" dirty="0">
            <a:latin typeface="Century Gothic (Cuerpo)"/>
          </a:endParaRPr>
        </a:p>
      </dsp:txBody>
      <dsp:txXfrm>
        <a:off x="9237051" y="552701"/>
        <a:ext cx="1248207" cy="1248207"/>
      </dsp:txXfrm>
    </dsp:sp>
    <dsp:sp modelId="{2388F590-88DC-414C-BAEA-D9AA946CF702}">
      <dsp:nvSpPr>
        <dsp:cNvPr id="0" name=""/>
        <dsp:cNvSpPr/>
      </dsp:nvSpPr>
      <dsp:spPr>
        <a:xfrm>
          <a:off x="8051005" y="2225051"/>
          <a:ext cx="362029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573" tIns="165100" rIns="285573" bIns="16510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>
              <a:latin typeface="Century Gothic (Cuerpo)"/>
            </a:rPr>
            <a:t>Situaciones ricas, variadas, </a:t>
          </a:r>
          <a:r>
            <a:rPr lang="es-AR" sz="1100" b="1" kern="1200" dirty="0" smtClean="0">
              <a:latin typeface="Century Gothic (Cuerpo)"/>
            </a:rPr>
            <a:t>significativas y frecuentes: fases de planetas de </a:t>
          </a:r>
          <a:r>
            <a:rPr lang="es-AR" sz="1100" b="1" kern="1200" dirty="0" err="1" smtClean="0">
              <a:latin typeface="Century Gothic (Cuerpo)"/>
            </a:rPr>
            <a:t>Klofky</a:t>
          </a:r>
          <a:r>
            <a:rPr lang="es-AR" sz="1100" b="1" kern="1200" dirty="0" smtClean="0">
              <a:latin typeface="Century Gothic (Cuerpo)"/>
            </a:rPr>
            <a:t> 1 y 2.</a:t>
          </a:r>
          <a:endParaRPr lang="en-US" sz="1100" b="1" kern="1200" dirty="0">
            <a:latin typeface="Century Gothic (Cuerpo)"/>
          </a:endParaRPr>
        </a:p>
      </dsp:txBody>
      <dsp:txXfrm>
        <a:off x="8051005" y="2618171"/>
        <a:ext cx="3620298" cy="1572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49CEB-F1E2-4942-81D8-4025EBB5B61F}">
      <dsp:nvSpPr>
        <dsp:cNvPr id="0" name=""/>
        <dsp:cNvSpPr/>
      </dsp:nvSpPr>
      <dsp:spPr>
        <a:xfrm>
          <a:off x="0" y="3177573"/>
          <a:ext cx="6832212" cy="20848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Las entradas se enriquecen y complementan y permiten trabajar con la heterogeneidad porque los estudiantes ingresan al proceso desde la dimensión que tienen más desarrollada y desde ahí, potencian los otros accesos al mundo de la cultura letrada.</a:t>
          </a:r>
          <a:endParaRPr lang="en-US" sz="2100" b="1" kern="1200" dirty="0"/>
        </a:p>
      </dsp:txBody>
      <dsp:txXfrm>
        <a:off x="0" y="3177573"/>
        <a:ext cx="6832212" cy="2084831"/>
      </dsp:txXfrm>
    </dsp:sp>
    <dsp:sp modelId="{113ABD57-1426-4272-82B8-E9E950A78555}">
      <dsp:nvSpPr>
        <dsp:cNvPr id="0" name=""/>
        <dsp:cNvSpPr/>
      </dsp:nvSpPr>
      <dsp:spPr>
        <a:xfrm rot="10800000">
          <a:off x="0" y="2374"/>
          <a:ext cx="6832212" cy="3206471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Es una propuesta inclusiva que opera con diferentes entradas al mundo del conocimiento:</a:t>
          </a:r>
          <a:endParaRPr lang="en-US" sz="2100" b="1" kern="1200" dirty="0"/>
        </a:p>
      </dsp:txBody>
      <dsp:txXfrm rot="-10800000">
        <a:off x="0" y="2374"/>
        <a:ext cx="6832212" cy="1125471"/>
      </dsp:txXfrm>
    </dsp:sp>
    <dsp:sp modelId="{12470B5F-C793-4679-98E5-64F98270E574}">
      <dsp:nvSpPr>
        <dsp:cNvPr id="0" name=""/>
        <dsp:cNvSpPr/>
      </dsp:nvSpPr>
      <dsp:spPr>
        <a:xfrm>
          <a:off x="0" y="1127845"/>
          <a:ext cx="1708053" cy="9587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Cultural</a:t>
          </a:r>
          <a:endParaRPr lang="en-US" sz="2100" b="1" kern="1200" dirty="0"/>
        </a:p>
      </dsp:txBody>
      <dsp:txXfrm>
        <a:off x="0" y="1127845"/>
        <a:ext cx="1708053" cy="958734"/>
      </dsp:txXfrm>
    </dsp:sp>
    <dsp:sp modelId="{14A55F26-632C-4F7C-9589-E1D530F0B4AE}">
      <dsp:nvSpPr>
        <dsp:cNvPr id="0" name=""/>
        <dsp:cNvSpPr/>
      </dsp:nvSpPr>
      <dsp:spPr>
        <a:xfrm>
          <a:off x="1708053" y="1127845"/>
          <a:ext cx="1708053" cy="958734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Lingüística</a:t>
          </a:r>
          <a:endParaRPr lang="en-US" sz="2100" b="1" kern="1200" dirty="0"/>
        </a:p>
      </dsp:txBody>
      <dsp:txXfrm>
        <a:off x="1708053" y="1127845"/>
        <a:ext cx="1708053" cy="958734"/>
      </dsp:txXfrm>
    </dsp:sp>
    <dsp:sp modelId="{F50A03C6-32DD-4174-AF5F-9CC02FE4CCBB}">
      <dsp:nvSpPr>
        <dsp:cNvPr id="0" name=""/>
        <dsp:cNvSpPr/>
      </dsp:nvSpPr>
      <dsp:spPr>
        <a:xfrm>
          <a:off x="3416106" y="1127845"/>
          <a:ext cx="1708053" cy="958734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Físico-motriz</a:t>
          </a:r>
          <a:endParaRPr lang="en-US" sz="2100" b="1" kern="1200" dirty="0"/>
        </a:p>
      </dsp:txBody>
      <dsp:txXfrm>
        <a:off x="3416106" y="1127845"/>
        <a:ext cx="1708053" cy="958734"/>
      </dsp:txXfrm>
    </dsp:sp>
    <dsp:sp modelId="{B0E1BB80-FFE9-44D1-BBC8-4DE0C8ECDC71}">
      <dsp:nvSpPr>
        <dsp:cNvPr id="0" name=""/>
        <dsp:cNvSpPr/>
      </dsp:nvSpPr>
      <dsp:spPr>
        <a:xfrm>
          <a:off x="5124159" y="1127845"/>
          <a:ext cx="1708053" cy="958734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/>
            <a:t>Socio-emocional</a:t>
          </a:r>
          <a:endParaRPr lang="en-US" sz="2100" b="1" kern="1200" dirty="0"/>
        </a:p>
      </dsp:txBody>
      <dsp:txXfrm>
        <a:off x="5124159" y="1127845"/>
        <a:ext cx="1708053" cy="958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728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22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4359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750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37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830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7872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503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264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147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9182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3778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135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02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3116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92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6CF8-AD16-45C7-890D-F9362635F32F}" type="datetimeFigureOut">
              <a:rPr lang="es-AR" smtClean="0"/>
              <a:t>31/8/2018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1AE25F-45DD-4435-B567-FA28E18EA6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4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xmlns="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9">
            <a:extLst>
              <a:ext uri="{FF2B5EF4-FFF2-40B4-BE49-F238E27FC236}">
                <a16:creationId xmlns:a16="http://schemas.microsoft.com/office/drawing/2014/main" xmlns="" id="{7A03E380-9CD1-4ABA-A763-9F9D252B8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66E01B84-4C2B-4DE5-90C8-9C4001A75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64CE5A7A-D5C5-4FE5-860C-0B5748FDE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016A7D2A-6EEA-47B8-A763-7D82E41B3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xmlns="" id="{E758F6E7-6DEC-48D0-ACB1-E5E26B13E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56657FF-C027-42E7-859B-902929B6F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xmlns="" id="{79047F2A-5978-46C6-B3A2-54AAC2136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F3BE8FD1-0A72-4640-AC7A-2E057273F8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xmlns="" id="{752FC782-A372-4D11-B20D-958955E56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xmlns="" id="{AA00B2F1-BEE2-444A-8249-C8E3212CA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E7F5747E-514B-4CF7-B6B0-DAD714909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931614BB-1593-40ED-8113-2BD118705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2691871F-F15C-4E19-BC9C-78E5748D7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3" name="Freeform 6">
            <a:extLst>
              <a:ext uri="{FF2B5EF4-FFF2-40B4-BE49-F238E27FC236}">
                <a16:creationId xmlns:a16="http://schemas.microsoft.com/office/drawing/2014/main" xmlns="" id="{8576F020-8157-45CE-B1D9-6FA47AFEB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es-AR" sz="4600" dirty="0">
                <a:solidFill>
                  <a:srgbClr val="FFFFFF"/>
                </a:solidFill>
              </a:rPr>
              <a:t>ALFABETIZACIÓN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r>
              <a:rPr lang="es-AR" b="1" dirty="0">
                <a:solidFill>
                  <a:schemeClr val="tx1"/>
                </a:solidFill>
              </a:rPr>
              <a:t>Programa integrador de dimensiones: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chemeClr val="tx1"/>
                </a:solidFill>
              </a:rPr>
              <a:t>Socio-emocional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chemeClr val="tx1"/>
                </a:solidFill>
              </a:rPr>
              <a:t>Lingüística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chemeClr val="tx1"/>
                </a:solidFill>
              </a:rPr>
              <a:t>Físico-motora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chemeClr val="tx1"/>
                </a:solidFill>
              </a:rPr>
              <a:t>Cognitiva</a:t>
            </a:r>
          </a:p>
        </p:txBody>
      </p:sp>
      <p:sp>
        <p:nvSpPr>
          <p:cNvPr id="4" name="AutoShape 2" descr="Resultado de imagen para logo dge"/>
          <p:cNvSpPr>
            <a:spLocks noChangeAspect="1" noChangeArrowheads="1"/>
          </p:cNvSpPr>
          <p:nvPr/>
        </p:nvSpPr>
        <p:spPr bwMode="auto">
          <a:xfrm>
            <a:off x="207091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5" name="AutoShape 4" descr="Resultado de imagen para logo 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6" descr="Imagen relacionada"/>
          <p:cNvSpPr>
            <a:spLocks noChangeAspect="1" noChangeArrowheads="1"/>
          </p:cNvSpPr>
          <p:nvPr/>
        </p:nvSpPr>
        <p:spPr bwMode="auto">
          <a:xfrm>
            <a:off x="8677373" y="4542523"/>
            <a:ext cx="895243" cy="89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" name="AutoShape 8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180572" cy="18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33" name="Imagen 1" descr="https://scontent-eze1-1.xx.fbcdn.net/v/t1.0-1/p200x200/12802954_690727127696818_8719898144728948973_n.jpg?_nc_cat=0&amp;oh=f8ae5b6f778581ce4a5d67d97db02468&amp;oe=5C0E8A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128578" cy="112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n 2" descr="Logo-Nuestra-Escu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752" y="5240835"/>
            <a:ext cx="1509364" cy="157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433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6735092" cy="976312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solidFill>
                  <a:srgbClr val="0070C0"/>
                </a:solidFill>
              </a:rPr>
              <a:t>Actividades 2, 3, 4 y 5</a:t>
            </a:r>
            <a:endParaRPr lang="es-AR" sz="44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84101" y="1598613"/>
            <a:ext cx="9453093" cy="481506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en grupos p. 4 a 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</a:t>
            </a:r>
            <a:r>
              <a:rPr lang="es-AR" sz="2400" b="1" dirty="0" smtClean="0">
                <a:solidFill>
                  <a:srgbClr val="0070C0"/>
                </a:solidFill>
              </a:rPr>
              <a:t>Lectura dialógica y toma de apuntes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Producción de un organizador gráfico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esquema, mapa conceptual, sinóptico, resumen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Puesta en común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el capacitador  </a:t>
            </a:r>
            <a:r>
              <a:rPr lang="es-AR" sz="2400" b="1" dirty="0" err="1" smtClean="0"/>
              <a:t>pósters</a:t>
            </a:r>
            <a:endParaRPr lang="es-AR" sz="2400" b="1" dirty="0" smtClean="0"/>
          </a:p>
          <a:p>
            <a:endParaRPr lang="es-A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Cierre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la palabra evaluadora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3027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5166" y="446088"/>
            <a:ext cx="3879245" cy="976312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0070C0"/>
                </a:solidFill>
              </a:rPr>
              <a:t>Jornada 2</a:t>
            </a:r>
            <a:endParaRPr lang="es-AR" sz="48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15166" y="2421227"/>
            <a:ext cx="8680361" cy="3439821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Los </a:t>
            </a:r>
            <a:r>
              <a:rPr lang="es-AR" sz="3600" b="1" dirty="0" err="1" smtClean="0"/>
              <a:t>capacitandos</a:t>
            </a:r>
            <a:r>
              <a:rPr lang="es-AR" sz="3600" b="1" dirty="0" smtClean="0"/>
              <a:t> desarrollan las actividades en la escuela,  en la semana que media entre Jornada 1 y Jornada 3 de Ateneo 1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50987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1" y="446088"/>
            <a:ext cx="8808591" cy="403918"/>
          </a:xfrm>
        </p:spPr>
        <p:txBody>
          <a:bodyPr>
            <a:normAutofit fontScale="90000"/>
          </a:bodyPr>
          <a:lstStyle/>
          <a:p>
            <a:r>
              <a:rPr lang="es-AR" sz="4400" b="1" dirty="0" smtClean="0"/>
              <a:t>Jornada 3</a:t>
            </a:r>
            <a:endParaRPr lang="es-AR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99255" y="1622738"/>
            <a:ext cx="9800823" cy="4238311"/>
          </a:xfrm>
        </p:spPr>
        <p:txBody>
          <a:bodyPr>
            <a:normAutofit lnSpcReduction="10000"/>
          </a:bodyPr>
          <a:lstStyle/>
          <a:p>
            <a:r>
              <a:rPr lang="es-AR" sz="2800" b="1" dirty="0" smtClean="0"/>
              <a:t>Ver video propuesto</a:t>
            </a:r>
          </a:p>
          <a:p>
            <a:r>
              <a:rPr lang="es-AR" sz="2800" b="1" dirty="0" smtClean="0"/>
              <a:t>Realizar las actividades</a:t>
            </a:r>
          </a:p>
          <a:p>
            <a:r>
              <a:rPr lang="es-AR" sz="2800" b="1" dirty="0" smtClean="0"/>
              <a:t>Sistematizar críticas, aportes, sugerencias de la puesta en práctica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600" b="1" dirty="0" smtClean="0">
                <a:solidFill>
                  <a:srgbClr val="0070C0"/>
                </a:solidFill>
              </a:rPr>
              <a:t>Estrategia: Compartimos, el capacitador hace explícitas sus intervenciones de </a:t>
            </a:r>
            <a:r>
              <a:rPr lang="es-AR" sz="2600" b="1" dirty="0" err="1" smtClean="0">
                <a:solidFill>
                  <a:srgbClr val="0070C0"/>
                </a:solidFill>
              </a:rPr>
              <a:t>reordenador</a:t>
            </a:r>
            <a:r>
              <a:rPr lang="es-AR" sz="2600" b="1" dirty="0" smtClean="0">
                <a:solidFill>
                  <a:srgbClr val="0070C0"/>
                </a:solidFill>
              </a:rPr>
              <a:t>, reestructurador, </a:t>
            </a:r>
            <a:r>
              <a:rPr lang="es-AR" sz="2600" b="1" dirty="0" err="1" smtClean="0">
                <a:solidFill>
                  <a:srgbClr val="0070C0"/>
                </a:solidFill>
              </a:rPr>
              <a:t>sistematizador</a:t>
            </a:r>
            <a:r>
              <a:rPr lang="es-AR" sz="2600" b="1" dirty="0" smtClean="0">
                <a:solidFill>
                  <a:srgbClr val="0070C0"/>
                </a:solidFill>
              </a:rPr>
              <a:t>, dador de turnos.</a:t>
            </a:r>
          </a:p>
          <a:p>
            <a:r>
              <a:rPr lang="es-AR" sz="2800" b="1" dirty="0" smtClean="0"/>
              <a:t>Compartir experiencias </a:t>
            </a:r>
          </a:p>
          <a:p>
            <a:r>
              <a:rPr lang="es-AR" sz="2800" b="1" dirty="0" smtClean="0"/>
              <a:t>Debatir</a:t>
            </a:r>
          </a:p>
        </p:txBody>
      </p:sp>
    </p:spTree>
    <p:extLst>
      <p:ext uri="{BB962C8B-B14F-4D97-AF65-F5344CB8AC3E}">
        <p14:creationId xmlns:p14="http://schemas.microsoft.com/office/powerpoint/2010/main" val="46897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5923723" cy="4262436"/>
          </a:xfrm>
        </p:spPr>
        <p:txBody>
          <a:bodyPr>
            <a:normAutofit/>
          </a:bodyPr>
          <a:lstStyle/>
          <a:p>
            <a:pPr algn="ctr"/>
            <a:r>
              <a:rPr lang="es-AR" sz="7200" b="1" dirty="0" smtClean="0">
                <a:solidFill>
                  <a:srgbClr val="0070C0"/>
                </a:solidFill>
              </a:rPr>
              <a:t>ATENEO 2</a:t>
            </a:r>
            <a:endParaRPr lang="es-AR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9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400" b="1" dirty="0" smtClean="0">
                <a:solidFill>
                  <a:srgbClr val="0070C0"/>
                </a:solidFill>
              </a:rPr>
              <a:t>Jornada 1</a:t>
            </a:r>
            <a:endParaRPr lang="es-AR" sz="44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012" y="446088"/>
            <a:ext cx="5409642" cy="5414963"/>
          </a:xfrm>
        </p:spPr>
        <p:txBody>
          <a:bodyPr>
            <a:normAutofit/>
          </a:bodyPr>
          <a:lstStyle/>
          <a:p>
            <a:r>
              <a:rPr lang="es-AR" sz="2400" b="1" dirty="0" smtClean="0"/>
              <a:t>Presentación de la propuesta: 20 minutos</a:t>
            </a:r>
          </a:p>
          <a:p>
            <a:r>
              <a:rPr lang="es-AR" sz="2400" b="1" dirty="0" smtClean="0"/>
              <a:t>Lectura y comprensión: 60 minutos</a:t>
            </a:r>
          </a:p>
          <a:p>
            <a:r>
              <a:rPr lang="es-AR" sz="2400" b="1" dirty="0" smtClean="0"/>
              <a:t>Taller de producción: 80 minutos</a:t>
            </a:r>
          </a:p>
          <a:p>
            <a:r>
              <a:rPr lang="es-AR" sz="2400" b="1" dirty="0" smtClean="0"/>
              <a:t>Puesta en común: 60 minutos</a:t>
            </a:r>
          </a:p>
          <a:p>
            <a:r>
              <a:rPr lang="es-AR" sz="2400" b="1" dirty="0" smtClean="0"/>
              <a:t>Cierre de la jornada: 20 minutos</a:t>
            </a:r>
            <a:endParaRPr lang="es-AR" sz="2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/>
              <a:t>Conciencia lingüística e ingreso al mundo de la escritura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07785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6735092" cy="976312"/>
          </a:xfrm>
        </p:spPr>
        <p:txBody>
          <a:bodyPr>
            <a:normAutofit/>
          </a:bodyPr>
          <a:lstStyle/>
          <a:p>
            <a:r>
              <a:rPr lang="es-AR" sz="4400" b="1" dirty="0" smtClean="0"/>
              <a:t>Actividades 2, 3, 4 y 5</a:t>
            </a:r>
            <a:endParaRPr lang="es-AR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84101" y="1598613"/>
            <a:ext cx="9453093" cy="481506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en grupos p. 4 a 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</a:t>
            </a:r>
            <a:r>
              <a:rPr lang="es-AR" sz="2400" b="1" dirty="0" smtClean="0">
                <a:solidFill>
                  <a:srgbClr val="0070C0"/>
                </a:solidFill>
              </a:rPr>
              <a:t>Lectura dialógica y toma de apuntes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Producción de un organizador gráfico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esquema, mapa conceptual, sinóptico, resumen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Puesta en común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el capacitador  </a:t>
            </a:r>
            <a:r>
              <a:rPr lang="es-AR" sz="2400" b="1" dirty="0" err="1" smtClean="0"/>
              <a:t>pósters</a:t>
            </a:r>
            <a:endParaRPr lang="es-AR" sz="2400" b="1" dirty="0" smtClean="0"/>
          </a:p>
          <a:p>
            <a:endParaRPr lang="es-A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Cierre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la palabra evaluadora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41768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6338" y="446088"/>
            <a:ext cx="3505199" cy="976312"/>
          </a:xfrm>
        </p:spPr>
        <p:txBody>
          <a:bodyPr>
            <a:normAutofit/>
          </a:bodyPr>
          <a:lstStyle/>
          <a:p>
            <a:r>
              <a:rPr lang="es-AR" sz="4800" b="1" dirty="0">
                <a:solidFill>
                  <a:srgbClr val="0070C0"/>
                </a:solidFill>
              </a:rPr>
              <a:t>Jornada 2</a:t>
            </a:r>
            <a:endParaRPr lang="es-AR" sz="48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009103"/>
            <a:ext cx="8370709" cy="3851945"/>
          </a:xfrm>
        </p:spPr>
        <p:txBody>
          <a:bodyPr>
            <a:normAutofit/>
          </a:bodyPr>
          <a:lstStyle/>
          <a:p>
            <a:r>
              <a:rPr lang="es-AR" sz="4400" b="1" dirty="0"/>
              <a:t>Los </a:t>
            </a:r>
            <a:r>
              <a:rPr lang="es-AR" sz="4400" b="1" dirty="0" err="1"/>
              <a:t>capacitandos</a:t>
            </a:r>
            <a:r>
              <a:rPr lang="es-AR" sz="4400" b="1" dirty="0"/>
              <a:t> desarrollan las actividades en la escuela,  en la semana que media entre Jornada 1 y Jornada 3 de Ateneo </a:t>
            </a:r>
            <a:r>
              <a:rPr lang="es-AR" sz="4400" b="1" dirty="0" smtClean="0"/>
              <a:t>2</a:t>
            </a:r>
            <a:endParaRPr lang="es-AR" sz="44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2908137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0070C0"/>
                </a:solidFill>
              </a:rPr>
              <a:t>Jornada 3</a:t>
            </a:r>
            <a:endParaRPr lang="es-AR" sz="48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1" y="1598612"/>
            <a:ext cx="8512377" cy="4441579"/>
          </a:xfrm>
        </p:spPr>
        <p:txBody>
          <a:bodyPr>
            <a:normAutofit fontScale="40000" lnSpcReduction="20000"/>
          </a:bodyPr>
          <a:lstStyle/>
          <a:p>
            <a:r>
              <a:rPr lang="es-AR" sz="3800" b="1" dirty="0"/>
              <a:t>Ver video propuesto</a:t>
            </a:r>
          </a:p>
          <a:p>
            <a:r>
              <a:rPr lang="es-AR" sz="3800" b="1" dirty="0"/>
              <a:t>Realizar las actividades</a:t>
            </a:r>
          </a:p>
          <a:p>
            <a:r>
              <a:rPr lang="es-AR" sz="3800" b="1" dirty="0"/>
              <a:t>Sistematizar críticas, aportes, sugerencias de la puesta en </a:t>
            </a:r>
            <a:r>
              <a:rPr lang="es-AR" sz="3800" b="1" dirty="0" smtClean="0"/>
              <a:t>práctica</a:t>
            </a:r>
            <a:endParaRPr lang="es-AR" sz="3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800" b="1" dirty="0">
                <a:solidFill>
                  <a:srgbClr val="0070C0"/>
                </a:solidFill>
              </a:rPr>
              <a:t>Estrategia: </a:t>
            </a:r>
            <a:r>
              <a:rPr lang="es-AR" sz="3800" b="1" dirty="0" smtClean="0">
                <a:solidFill>
                  <a:srgbClr val="0070C0"/>
                </a:solidFill>
              </a:rPr>
              <a:t>¿Qué aprendimos? Se propician</a:t>
            </a:r>
            <a:r>
              <a:rPr lang="es-AR" sz="3800" b="1" dirty="0" smtClean="0"/>
              <a:t> </a:t>
            </a:r>
            <a:r>
              <a:rPr lang="es-AR" sz="3800" b="1" dirty="0">
                <a:solidFill>
                  <a:srgbClr val="0070C0"/>
                </a:solidFill>
              </a:rPr>
              <a:t>estrategias de monitoreo del propio proceso de aprendizaje a través de </a:t>
            </a:r>
            <a:r>
              <a:rPr lang="es-AR" sz="3800" b="1" dirty="0" smtClean="0">
                <a:solidFill>
                  <a:srgbClr val="0070C0"/>
                </a:solidFill>
              </a:rPr>
              <a:t>preguntas y producción de Diario Mural y Nuevas palabras nuevos mundos: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rgbClr val="0070C0"/>
                </a:solidFill>
              </a:rPr>
              <a:t>Antes: </a:t>
            </a:r>
            <a:r>
              <a:rPr lang="en-US" sz="3700" b="1" dirty="0" err="1">
                <a:solidFill>
                  <a:srgbClr val="0070C0"/>
                </a:solidFill>
              </a:rPr>
              <a:t>preguntas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sobre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palabras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conocidas</a:t>
            </a:r>
            <a:r>
              <a:rPr lang="en-US" sz="3700" b="1" dirty="0">
                <a:solidFill>
                  <a:srgbClr val="0070C0"/>
                </a:solidFill>
              </a:rPr>
              <a:t> y </a:t>
            </a:r>
            <a:r>
              <a:rPr lang="en-US" sz="3700" b="1" dirty="0" err="1">
                <a:solidFill>
                  <a:srgbClr val="0070C0"/>
                </a:solidFill>
              </a:rPr>
              <a:t>desconocidas</a:t>
            </a:r>
            <a:r>
              <a:rPr lang="en-US" sz="3700" b="1" dirty="0">
                <a:solidFill>
                  <a:srgbClr val="0070C0"/>
                </a:solidFill>
              </a:rPr>
              <a:t>, </a:t>
            </a:r>
            <a:r>
              <a:rPr lang="en-US" sz="3700" b="1" dirty="0" err="1">
                <a:solidFill>
                  <a:srgbClr val="0070C0"/>
                </a:solidFill>
              </a:rPr>
              <a:t>comentarios</a:t>
            </a:r>
            <a:r>
              <a:rPr lang="en-US" sz="3700" b="1" dirty="0">
                <a:solidFill>
                  <a:srgbClr val="0070C0"/>
                </a:solidFill>
              </a:rPr>
              <a:t>, </a:t>
            </a:r>
            <a:r>
              <a:rPr lang="en-US" sz="3700" b="1" dirty="0" err="1">
                <a:solidFill>
                  <a:srgbClr val="0070C0"/>
                </a:solidFill>
              </a:rPr>
              <a:t>observación</a:t>
            </a:r>
            <a:r>
              <a:rPr lang="en-US" sz="3700" b="1" dirty="0">
                <a:solidFill>
                  <a:srgbClr val="0070C0"/>
                </a:solidFill>
              </a:rPr>
              <a:t> de </a:t>
            </a:r>
            <a:r>
              <a:rPr lang="en-US" sz="3700" b="1" dirty="0" err="1">
                <a:solidFill>
                  <a:srgbClr val="0070C0"/>
                </a:solidFill>
              </a:rPr>
              <a:t>imágenes</a:t>
            </a:r>
            <a:r>
              <a:rPr lang="en-US" sz="3700" b="1" dirty="0">
                <a:solidFill>
                  <a:srgbClr val="0070C0"/>
                </a:solidFill>
              </a:rPr>
              <a:t>, </a:t>
            </a:r>
            <a:r>
              <a:rPr lang="en-US" sz="3700" b="1" dirty="0" err="1">
                <a:solidFill>
                  <a:srgbClr val="0070C0"/>
                </a:solidFill>
              </a:rPr>
              <a:t>canciones</a:t>
            </a:r>
            <a:r>
              <a:rPr lang="en-US" sz="3700" b="1" dirty="0">
                <a:solidFill>
                  <a:srgbClr val="0070C0"/>
                </a:solidFill>
              </a:rPr>
              <a:t>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n-US" sz="3700" b="1" dirty="0" smtClean="0">
                <a:solidFill>
                  <a:srgbClr val="0070C0"/>
                </a:solidFill>
              </a:rPr>
              <a:t>Durante</a:t>
            </a:r>
            <a:r>
              <a:rPr lang="en-US" sz="3700" b="1" dirty="0">
                <a:solidFill>
                  <a:srgbClr val="0070C0"/>
                </a:solidFill>
              </a:rPr>
              <a:t>: </a:t>
            </a:r>
            <a:r>
              <a:rPr lang="en-US" sz="3700" b="1" dirty="0" err="1">
                <a:solidFill>
                  <a:srgbClr val="0070C0"/>
                </a:solidFill>
              </a:rPr>
              <a:t>lectura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dialógica</a:t>
            </a:r>
            <a:r>
              <a:rPr lang="en-US" sz="3700" b="1" dirty="0">
                <a:solidFill>
                  <a:srgbClr val="0070C0"/>
                </a:solidFill>
              </a:rPr>
              <a:t>, </a:t>
            </a:r>
            <a:r>
              <a:rPr lang="en-US" sz="3700" b="1" dirty="0" err="1">
                <a:solidFill>
                  <a:srgbClr val="0070C0"/>
                </a:solidFill>
              </a:rPr>
              <a:t>lectura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prosódica</a:t>
            </a:r>
            <a:r>
              <a:rPr lang="en-US" sz="3700" b="1" dirty="0">
                <a:solidFill>
                  <a:srgbClr val="0070C0"/>
                </a:solidFill>
              </a:rPr>
              <a:t> y </a:t>
            </a:r>
            <a:r>
              <a:rPr lang="en-US" sz="3700" b="1" dirty="0" err="1">
                <a:solidFill>
                  <a:srgbClr val="0070C0"/>
                </a:solidFill>
              </a:rPr>
              <a:t>lectura</a:t>
            </a:r>
            <a:r>
              <a:rPr lang="en-US" sz="3700" b="1" dirty="0">
                <a:solidFill>
                  <a:srgbClr val="0070C0"/>
                </a:solidFill>
              </a:rPr>
              <a:t> en </a:t>
            </a:r>
            <a:r>
              <a:rPr lang="en-US" sz="3700" b="1" dirty="0" err="1">
                <a:solidFill>
                  <a:srgbClr val="0070C0"/>
                </a:solidFill>
              </a:rPr>
              <a:t>voz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alta.</a:t>
            </a:r>
            <a:endParaRPr lang="en-US" sz="3700" b="1" dirty="0">
              <a:solidFill>
                <a:srgbClr val="0070C0"/>
              </a:solidFill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en-US" sz="3700" b="1" dirty="0" err="1">
                <a:solidFill>
                  <a:srgbClr val="0070C0"/>
                </a:solidFill>
              </a:rPr>
              <a:t>Después</a:t>
            </a:r>
            <a:r>
              <a:rPr lang="en-US" sz="3700" b="1" dirty="0">
                <a:solidFill>
                  <a:srgbClr val="0070C0"/>
                </a:solidFill>
              </a:rPr>
              <a:t>: </a:t>
            </a:r>
            <a:r>
              <a:rPr lang="en-US" sz="3700" b="1" dirty="0" err="1">
                <a:solidFill>
                  <a:srgbClr val="0070C0"/>
                </a:solidFill>
              </a:rPr>
              <a:t>recuperación</a:t>
            </a:r>
            <a:r>
              <a:rPr lang="en-US" sz="3700" b="1" dirty="0">
                <a:solidFill>
                  <a:srgbClr val="0070C0"/>
                </a:solidFill>
              </a:rPr>
              <a:t> del </a:t>
            </a:r>
            <a:r>
              <a:rPr lang="en-US" sz="3700" b="1" dirty="0" err="1">
                <a:solidFill>
                  <a:srgbClr val="0070C0"/>
                </a:solidFill>
              </a:rPr>
              <a:t>argumento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focalizando</a:t>
            </a:r>
            <a:r>
              <a:rPr lang="en-US" sz="3700" b="1" dirty="0">
                <a:solidFill>
                  <a:srgbClr val="0070C0"/>
                </a:solidFill>
              </a:rPr>
              <a:t> en </a:t>
            </a:r>
            <a:r>
              <a:rPr lang="en-US" sz="3700" b="1" dirty="0" err="1">
                <a:solidFill>
                  <a:srgbClr val="0070C0"/>
                </a:solidFill>
              </a:rPr>
              <a:t>las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relaciones</a:t>
            </a:r>
            <a:r>
              <a:rPr lang="en-US" sz="3700" b="1" dirty="0">
                <a:solidFill>
                  <a:srgbClr val="0070C0"/>
                </a:solidFill>
              </a:rPr>
              <a:t> </a:t>
            </a:r>
            <a:r>
              <a:rPr lang="en-US" sz="3700" b="1" dirty="0" err="1">
                <a:solidFill>
                  <a:srgbClr val="0070C0"/>
                </a:solidFill>
              </a:rPr>
              <a:t>causales</a:t>
            </a:r>
            <a:r>
              <a:rPr lang="en-US" sz="3700" b="1" dirty="0">
                <a:solidFill>
                  <a:srgbClr val="0070C0"/>
                </a:solidFill>
              </a:rPr>
              <a:t> para </a:t>
            </a:r>
            <a:r>
              <a:rPr lang="en-US" sz="3700" b="1" dirty="0" err="1">
                <a:solidFill>
                  <a:srgbClr val="0070C0"/>
                </a:solidFill>
              </a:rPr>
              <a:t>profundizar</a:t>
            </a:r>
            <a:r>
              <a:rPr lang="en-US" sz="3700" b="1" dirty="0">
                <a:solidFill>
                  <a:srgbClr val="0070C0"/>
                </a:solidFill>
              </a:rPr>
              <a:t> la </a:t>
            </a:r>
            <a:r>
              <a:rPr lang="en-US" sz="3700" b="1" dirty="0" err="1">
                <a:solidFill>
                  <a:srgbClr val="0070C0"/>
                </a:solidFill>
              </a:rPr>
              <a:t>comprensión</a:t>
            </a:r>
            <a:r>
              <a:rPr lang="en-US" sz="3700" dirty="0">
                <a:solidFill>
                  <a:srgbClr val="0070C0"/>
                </a:solidFill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AR" sz="3800" b="1" dirty="0">
              <a:solidFill>
                <a:srgbClr val="0070C0"/>
              </a:solidFill>
            </a:endParaRPr>
          </a:p>
          <a:p>
            <a:r>
              <a:rPr lang="es-AR" sz="3800" b="1" dirty="0"/>
              <a:t>Compartir experiencias </a:t>
            </a:r>
          </a:p>
          <a:p>
            <a:r>
              <a:rPr lang="es-AR" sz="3800" b="1" dirty="0"/>
              <a:t>Debatir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872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2129687"/>
          </a:xfrm>
        </p:spPr>
        <p:txBody>
          <a:bodyPr>
            <a:normAutofit/>
          </a:bodyPr>
          <a:lstStyle/>
          <a:p>
            <a:r>
              <a:rPr lang="es-AR" sz="5400" b="1" dirty="0" smtClean="0"/>
              <a:t>ATENEO 3</a:t>
            </a:r>
            <a:endParaRPr lang="es-AR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6374483" cy="1067314"/>
          </a:xfrm>
        </p:spPr>
        <p:txBody>
          <a:bodyPr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9535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</a:rPr>
              <a:t>JORNADA 1</a:t>
            </a:r>
            <a:endParaRPr lang="es-AR" sz="4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Presentación de la propuesta: </a:t>
            </a:r>
            <a:r>
              <a:rPr lang="es-AR" b="1" dirty="0" smtClean="0"/>
              <a:t>10 </a:t>
            </a:r>
            <a:r>
              <a:rPr lang="es-AR" b="1" dirty="0"/>
              <a:t>minutos</a:t>
            </a:r>
          </a:p>
          <a:p>
            <a:r>
              <a:rPr lang="es-AR" b="1" dirty="0"/>
              <a:t>Lectura y comprensión: </a:t>
            </a:r>
            <a:r>
              <a:rPr lang="es-AR" b="1" dirty="0" smtClean="0"/>
              <a:t>70 </a:t>
            </a:r>
            <a:r>
              <a:rPr lang="es-AR" b="1" dirty="0"/>
              <a:t>minutos</a:t>
            </a:r>
          </a:p>
          <a:p>
            <a:r>
              <a:rPr lang="es-AR" b="1" dirty="0"/>
              <a:t>Taller de producción: 80 minutos</a:t>
            </a:r>
          </a:p>
          <a:p>
            <a:r>
              <a:rPr lang="es-AR" b="1" dirty="0"/>
              <a:t>Puesta en común: 60 minutos</a:t>
            </a:r>
          </a:p>
          <a:p>
            <a:r>
              <a:rPr lang="es-AR" b="1" dirty="0"/>
              <a:t>Cierre de la jornada: 20 </a:t>
            </a:r>
            <a:r>
              <a:rPr lang="es-AR" b="1" dirty="0" smtClean="0"/>
              <a:t>minutos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/>
              <a:t>Leer, comprender y escribir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287933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BF7E8610-2DF7-4AF0-B876-0F3B7882A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1C8C023-62A6-4DA0-8DF4-3F4EA9409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¿Qué es la alfabetización?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xmlns="" id="{26B9FE07-322E-43FB-8707-C9826BD903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410CDC07-5562-4CE0-B176-C45B6B38A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998109"/>
              </p:ext>
            </p:extLst>
          </p:nvPr>
        </p:nvGraphicFramePr>
        <p:xfrm>
          <a:off x="961011" y="2529110"/>
          <a:ext cx="10504157" cy="3363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alfabetizaciÃ³n niÃ±os">
            <a:extLst>
              <a:ext uri="{FF2B5EF4-FFF2-40B4-BE49-F238E27FC236}">
                <a16:creationId xmlns:a16="http://schemas.microsoft.com/office/drawing/2014/main" xmlns="" id="{8B56A3D5-1C34-4068-9B08-FF554407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939" y="90381"/>
            <a:ext cx="2285577" cy="209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42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6735092" cy="976312"/>
          </a:xfrm>
        </p:spPr>
        <p:txBody>
          <a:bodyPr>
            <a:normAutofit/>
          </a:bodyPr>
          <a:lstStyle/>
          <a:p>
            <a:r>
              <a:rPr lang="es-AR" sz="4400" b="1" dirty="0" smtClean="0"/>
              <a:t>Actividades 2, 3, 4 y 5</a:t>
            </a:r>
            <a:endParaRPr lang="es-AR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84101" y="1598613"/>
            <a:ext cx="9453093" cy="481506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en grupos p. 4 a 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</a:t>
            </a:r>
            <a:r>
              <a:rPr lang="es-AR" sz="2400" b="1" dirty="0" smtClean="0">
                <a:solidFill>
                  <a:srgbClr val="0070C0"/>
                </a:solidFill>
              </a:rPr>
              <a:t>Lectura dialógica y toma de apuntes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Producción de un organizador gráfico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esquema, mapa conceptual, sinóptico, resumen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Puesta en común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el capacitador  </a:t>
            </a:r>
            <a:r>
              <a:rPr lang="es-AR" sz="2400" b="1" dirty="0" err="1" smtClean="0"/>
              <a:t>pósters</a:t>
            </a:r>
            <a:endParaRPr lang="es-AR" sz="2400" b="1" dirty="0" smtClean="0"/>
          </a:p>
          <a:p>
            <a:endParaRPr lang="es-A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Cierre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la palabra evaluadora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438319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6338" y="446088"/>
            <a:ext cx="3505199" cy="976312"/>
          </a:xfrm>
        </p:spPr>
        <p:txBody>
          <a:bodyPr>
            <a:normAutofit/>
          </a:bodyPr>
          <a:lstStyle/>
          <a:p>
            <a:r>
              <a:rPr lang="es-AR" sz="4800" b="1" dirty="0">
                <a:solidFill>
                  <a:srgbClr val="0070C0"/>
                </a:solidFill>
              </a:rPr>
              <a:t>Jornada 2</a:t>
            </a:r>
            <a:endParaRPr lang="es-AR" sz="48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009103"/>
            <a:ext cx="8370709" cy="3851945"/>
          </a:xfrm>
        </p:spPr>
        <p:txBody>
          <a:bodyPr>
            <a:normAutofit/>
          </a:bodyPr>
          <a:lstStyle/>
          <a:p>
            <a:r>
              <a:rPr lang="es-AR" sz="4400" b="1" dirty="0"/>
              <a:t>Los </a:t>
            </a:r>
            <a:r>
              <a:rPr lang="es-AR" sz="4400" b="1" dirty="0" err="1"/>
              <a:t>capacitandos</a:t>
            </a:r>
            <a:r>
              <a:rPr lang="es-AR" sz="4400" b="1" dirty="0"/>
              <a:t> desarrollan las actividades en la escuela,  en la semana que media entre Jornada 1 y Jornada 3 de Ateneo 3</a:t>
            </a:r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320529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0070C0"/>
                </a:solidFill>
              </a:rPr>
              <a:t>Jornada 3</a:t>
            </a:r>
            <a:endParaRPr lang="es-AR" sz="48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615408" cy="4583246"/>
          </a:xfrm>
        </p:spPr>
        <p:txBody>
          <a:bodyPr>
            <a:normAutofit fontScale="70000" lnSpcReduction="20000"/>
          </a:bodyPr>
          <a:lstStyle/>
          <a:p>
            <a:r>
              <a:rPr lang="es-AR" sz="2800" b="1" dirty="0"/>
              <a:t>Ver video propuesto</a:t>
            </a:r>
          </a:p>
          <a:p>
            <a:r>
              <a:rPr lang="es-AR" sz="2800" b="1" dirty="0"/>
              <a:t>Realizar las actividades</a:t>
            </a:r>
          </a:p>
          <a:p>
            <a:r>
              <a:rPr lang="es-AR" sz="2800" b="1" dirty="0"/>
              <a:t>Sistematizar críticas, aportes, sugerencias de la puesta en </a:t>
            </a:r>
            <a:r>
              <a:rPr lang="es-AR" sz="2800" b="1" dirty="0" smtClean="0"/>
              <a:t>práctica</a:t>
            </a:r>
          </a:p>
          <a:p>
            <a:endParaRPr lang="es-AR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rgbClr val="0070C0"/>
                </a:solidFill>
              </a:rPr>
              <a:t>Estrategia: </a:t>
            </a:r>
            <a:r>
              <a:rPr lang="es-AR" sz="2600" b="1" dirty="0" smtClean="0">
                <a:solidFill>
                  <a:srgbClr val="0070C0"/>
                </a:solidFill>
              </a:rPr>
              <a:t>Leemos y comprendemos</a:t>
            </a:r>
            <a:endParaRPr lang="es-AR" sz="2800" b="1" dirty="0" smtClean="0">
              <a:solidFill>
                <a:srgbClr val="0070C0"/>
              </a:solidFill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70C0"/>
                </a:solidFill>
              </a:rPr>
              <a:t>Antes: </a:t>
            </a:r>
            <a:r>
              <a:rPr lang="en-US" sz="2300" b="1" dirty="0" err="1">
                <a:solidFill>
                  <a:srgbClr val="0070C0"/>
                </a:solidFill>
              </a:rPr>
              <a:t>preguntas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sobre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palabras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conocidas</a:t>
            </a:r>
            <a:r>
              <a:rPr lang="en-US" sz="2300" b="1" dirty="0">
                <a:solidFill>
                  <a:srgbClr val="0070C0"/>
                </a:solidFill>
              </a:rPr>
              <a:t> y </a:t>
            </a:r>
            <a:r>
              <a:rPr lang="en-US" sz="2300" b="1" dirty="0" err="1">
                <a:solidFill>
                  <a:srgbClr val="0070C0"/>
                </a:solidFill>
              </a:rPr>
              <a:t>desconocidas</a:t>
            </a:r>
            <a:r>
              <a:rPr lang="en-US" sz="2300" b="1" dirty="0">
                <a:solidFill>
                  <a:srgbClr val="0070C0"/>
                </a:solidFill>
              </a:rPr>
              <a:t>, </a:t>
            </a:r>
            <a:r>
              <a:rPr lang="en-US" sz="2300" b="1" dirty="0" err="1">
                <a:solidFill>
                  <a:srgbClr val="0070C0"/>
                </a:solidFill>
              </a:rPr>
              <a:t>comentarios</a:t>
            </a:r>
            <a:r>
              <a:rPr lang="en-US" sz="2300" b="1" dirty="0">
                <a:solidFill>
                  <a:srgbClr val="0070C0"/>
                </a:solidFill>
              </a:rPr>
              <a:t>, </a:t>
            </a:r>
            <a:r>
              <a:rPr lang="en-US" sz="2300" b="1" dirty="0" err="1">
                <a:solidFill>
                  <a:srgbClr val="0070C0"/>
                </a:solidFill>
              </a:rPr>
              <a:t>observación</a:t>
            </a:r>
            <a:r>
              <a:rPr lang="en-US" sz="2300" b="1" dirty="0">
                <a:solidFill>
                  <a:srgbClr val="0070C0"/>
                </a:solidFill>
              </a:rPr>
              <a:t> de </a:t>
            </a:r>
            <a:r>
              <a:rPr lang="en-US" sz="2300" b="1" dirty="0" err="1">
                <a:solidFill>
                  <a:srgbClr val="0070C0"/>
                </a:solidFill>
              </a:rPr>
              <a:t>imágenes</a:t>
            </a:r>
            <a:r>
              <a:rPr lang="en-US" sz="2300" b="1" dirty="0">
                <a:solidFill>
                  <a:srgbClr val="0070C0"/>
                </a:solidFill>
              </a:rPr>
              <a:t>, </a:t>
            </a:r>
            <a:r>
              <a:rPr lang="en-US" sz="2300" b="1" dirty="0" err="1">
                <a:solidFill>
                  <a:srgbClr val="0070C0"/>
                </a:solidFill>
              </a:rPr>
              <a:t>canciones</a:t>
            </a:r>
            <a:r>
              <a:rPr lang="en-US" sz="2300" b="1" dirty="0">
                <a:solidFill>
                  <a:srgbClr val="0070C0"/>
                </a:solidFill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70C0"/>
                </a:solidFill>
              </a:rPr>
              <a:t>Durante: </a:t>
            </a:r>
            <a:r>
              <a:rPr lang="en-US" sz="2300" b="1" dirty="0" err="1">
                <a:solidFill>
                  <a:srgbClr val="0070C0"/>
                </a:solidFill>
              </a:rPr>
              <a:t>lectura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dialógica</a:t>
            </a:r>
            <a:r>
              <a:rPr lang="en-US" sz="2300" b="1" dirty="0">
                <a:solidFill>
                  <a:srgbClr val="0070C0"/>
                </a:solidFill>
              </a:rPr>
              <a:t>, </a:t>
            </a:r>
            <a:r>
              <a:rPr lang="en-US" sz="2300" b="1" dirty="0" err="1">
                <a:solidFill>
                  <a:srgbClr val="0070C0"/>
                </a:solidFill>
              </a:rPr>
              <a:t>lectura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prosódica</a:t>
            </a:r>
            <a:r>
              <a:rPr lang="en-US" sz="2300" b="1" dirty="0">
                <a:solidFill>
                  <a:srgbClr val="0070C0"/>
                </a:solidFill>
              </a:rPr>
              <a:t> y </a:t>
            </a:r>
            <a:r>
              <a:rPr lang="en-US" sz="2300" b="1" dirty="0" err="1">
                <a:solidFill>
                  <a:srgbClr val="0070C0"/>
                </a:solidFill>
              </a:rPr>
              <a:t>lectura</a:t>
            </a:r>
            <a:r>
              <a:rPr lang="en-US" sz="2300" b="1" dirty="0">
                <a:solidFill>
                  <a:srgbClr val="0070C0"/>
                </a:solidFill>
              </a:rPr>
              <a:t> en </a:t>
            </a:r>
            <a:r>
              <a:rPr lang="en-US" sz="2300" b="1" dirty="0" err="1">
                <a:solidFill>
                  <a:srgbClr val="0070C0"/>
                </a:solidFill>
              </a:rPr>
              <a:t>voz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alta.</a:t>
            </a:r>
            <a:endParaRPr lang="en-US" sz="2300" b="1" dirty="0">
              <a:solidFill>
                <a:srgbClr val="0070C0"/>
              </a:solidFill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300" b="1" dirty="0" err="1">
                <a:solidFill>
                  <a:srgbClr val="0070C0"/>
                </a:solidFill>
              </a:rPr>
              <a:t>Después</a:t>
            </a:r>
            <a:r>
              <a:rPr lang="en-US" sz="2300" b="1" dirty="0">
                <a:solidFill>
                  <a:srgbClr val="0070C0"/>
                </a:solidFill>
              </a:rPr>
              <a:t>: </a:t>
            </a:r>
            <a:r>
              <a:rPr lang="en-US" sz="2300" b="1" dirty="0" err="1">
                <a:solidFill>
                  <a:srgbClr val="0070C0"/>
                </a:solidFill>
              </a:rPr>
              <a:t>recuperación</a:t>
            </a:r>
            <a:r>
              <a:rPr lang="en-US" sz="2300" b="1" dirty="0">
                <a:solidFill>
                  <a:srgbClr val="0070C0"/>
                </a:solidFill>
              </a:rPr>
              <a:t> del </a:t>
            </a:r>
            <a:r>
              <a:rPr lang="en-US" sz="2300" b="1" dirty="0" err="1">
                <a:solidFill>
                  <a:srgbClr val="0070C0"/>
                </a:solidFill>
              </a:rPr>
              <a:t>argumento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focalizando</a:t>
            </a:r>
            <a:r>
              <a:rPr lang="en-US" sz="2300" b="1" dirty="0">
                <a:solidFill>
                  <a:srgbClr val="0070C0"/>
                </a:solidFill>
              </a:rPr>
              <a:t> en </a:t>
            </a:r>
            <a:r>
              <a:rPr lang="en-US" sz="2300" b="1" dirty="0" err="1">
                <a:solidFill>
                  <a:srgbClr val="0070C0"/>
                </a:solidFill>
              </a:rPr>
              <a:t>las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relaciones</a:t>
            </a:r>
            <a:r>
              <a:rPr lang="en-US" sz="2300" b="1" dirty="0">
                <a:solidFill>
                  <a:srgbClr val="0070C0"/>
                </a:solidFill>
              </a:rPr>
              <a:t> </a:t>
            </a:r>
            <a:r>
              <a:rPr lang="en-US" sz="2300" b="1" dirty="0" err="1">
                <a:solidFill>
                  <a:srgbClr val="0070C0"/>
                </a:solidFill>
              </a:rPr>
              <a:t>causales</a:t>
            </a:r>
            <a:r>
              <a:rPr lang="en-US" sz="2300" b="1" dirty="0">
                <a:solidFill>
                  <a:srgbClr val="0070C0"/>
                </a:solidFill>
              </a:rPr>
              <a:t> para </a:t>
            </a:r>
            <a:r>
              <a:rPr lang="en-US" sz="2300" b="1" dirty="0" err="1">
                <a:solidFill>
                  <a:srgbClr val="0070C0"/>
                </a:solidFill>
              </a:rPr>
              <a:t>profundizar</a:t>
            </a:r>
            <a:r>
              <a:rPr lang="en-US" sz="2300" b="1" dirty="0">
                <a:solidFill>
                  <a:srgbClr val="0070C0"/>
                </a:solidFill>
              </a:rPr>
              <a:t> la </a:t>
            </a:r>
            <a:r>
              <a:rPr lang="en-US" sz="2300" b="1" dirty="0" err="1">
                <a:solidFill>
                  <a:srgbClr val="0070C0"/>
                </a:solidFill>
              </a:rPr>
              <a:t>comprensión</a:t>
            </a:r>
            <a:r>
              <a:rPr lang="en-US" sz="2300" dirty="0">
                <a:solidFill>
                  <a:srgbClr val="0070C0"/>
                </a:solidFill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AR" sz="2600" b="1" dirty="0">
              <a:solidFill>
                <a:srgbClr val="0070C0"/>
              </a:solidFill>
            </a:endParaRPr>
          </a:p>
          <a:p>
            <a:r>
              <a:rPr lang="es-AR" sz="2800" b="1" dirty="0"/>
              <a:t>Compartir experiencias </a:t>
            </a:r>
          </a:p>
          <a:p>
            <a:r>
              <a:rPr lang="es-AR" sz="2800" b="1" dirty="0"/>
              <a:t>Debatir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84077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725769"/>
            <a:ext cx="3991892" cy="850005"/>
          </a:xfrm>
        </p:spPr>
        <p:txBody>
          <a:bodyPr>
            <a:normAutofit/>
          </a:bodyPr>
          <a:lstStyle/>
          <a:p>
            <a:r>
              <a:rPr lang="es-AR" sz="4800" b="1" dirty="0" smtClean="0"/>
              <a:t>ATENEO 4</a:t>
            </a:r>
            <a:endParaRPr lang="es-AR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1455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</a:rPr>
              <a:t>JORNADA 1</a:t>
            </a:r>
            <a:endParaRPr lang="es-AR" sz="4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Taller de lectura sobre propuesta: </a:t>
            </a:r>
            <a:r>
              <a:rPr lang="es-AR" b="1" dirty="0"/>
              <a:t>7</a:t>
            </a:r>
            <a:r>
              <a:rPr lang="es-AR" b="1" dirty="0" smtClean="0"/>
              <a:t>0 </a:t>
            </a:r>
            <a:r>
              <a:rPr lang="es-AR" b="1" dirty="0"/>
              <a:t>minutos</a:t>
            </a:r>
          </a:p>
          <a:p>
            <a:r>
              <a:rPr lang="es-AR" b="1" dirty="0" smtClean="0"/>
              <a:t>Reflexión sobre dificultades: </a:t>
            </a:r>
            <a:r>
              <a:rPr lang="es-AR" b="1" dirty="0"/>
              <a:t>4</a:t>
            </a:r>
            <a:r>
              <a:rPr lang="es-AR" b="1" dirty="0" smtClean="0"/>
              <a:t>0 </a:t>
            </a:r>
            <a:r>
              <a:rPr lang="es-AR" b="1" dirty="0"/>
              <a:t>minutos</a:t>
            </a:r>
          </a:p>
          <a:p>
            <a:r>
              <a:rPr lang="es-AR" b="1" dirty="0" smtClean="0"/>
              <a:t>Análisis de problemáticas: 40 </a:t>
            </a:r>
            <a:r>
              <a:rPr lang="es-AR" b="1" dirty="0"/>
              <a:t>minutos</a:t>
            </a:r>
          </a:p>
          <a:p>
            <a:r>
              <a:rPr lang="es-AR" b="1" dirty="0" smtClean="0"/>
              <a:t>Reflexión sobre la enseñanza de la escritura: 30 </a:t>
            </a:r>
            <a:r>
              <a:rPr lang="es-AR" b="1" dirty="0"/>
              <a:t>minutos</a:t>
            </a:r>
          </a:p>
          <a:p>
            <a:r>
              <a:rPr lang="es-AR" b="1" dirty="0" smtClean="0"/>
              <a:t>Realización de acuerdos: 60 minutos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/>
              <a:t>El derecho de aprender a leer y escribir: DALE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2128880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6735092" cy="976312"/>
          </a:xfrm>
        </p:spPr>
        <p:txBody>
          <a:bodyPr>
            <a:normAutofit/>
          </a:bodyPr>
          <a:lstStyle/>
          <a:p>
            <a:r>
              <a:rPr lang="es-AR" sz="4400" b="1" dirty="0" smtClean="0"/>
              <a:t>Actividades 2, 3, 4 y 5</a:t>
            </a:r>
            <a:endParaRPr lang="es-AR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84101" y="1598613"/>
            <a:ext cx="9453093" cy="4815066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en grupos p. 3 a 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</a:t>
            </a:r>
            <a:r>
              <a:rPr lang="es-AR" sz="2400" b="1" dirty="0" smtClean="0">
                <a:solidFill>
                  <a:srgbClr val="0070C0"/>
                </a:solidFill>
              </a:rPr>
              <a:t>Lectura dialógica y toma de apuntes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Producción de un organizador gráfico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esquema, mapa conceptual, sinóptico, resumen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en grupos p. 18 a 23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</a:t>
            </a:r>
            <a:r>
              <a:rPr lang="es-AR" sz="2400" b="1" dirty="0">
                <a:solidFill>
                  <a:srgbClr val="0070C0"/>
                </a:solidFill>
              </a:rPr>
              <a:t>Lectura dialógica y toma de </a:t>
            </a:r>
            <a:r>
              <a:rPr lang="es-AR" sz="2400" b="1" dirty="0" smtClean="0">
                <a:solidFill>
                  <a:srgbClr val="0070C0"/>
                </a:solidFill>
              </a:rPr>
              <a:t>apuntes</a:t>
            </a:r>
            <a:endParaRPr lang="es-AR" sz="2400" b="1" dirty="0" smtClean="0"/>
          </a:p>
          <a:p>
            <a:endParaRPr lang="es-A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Producción de repertorios de soluciones alternativas entre todos. Dirige el capacitador: </a:t>
            </a:r>
            <a:r>
              <a:rPr lang="es-AR" sz="2400" b="1" dirty="0" smtClean="0">
                <a:solidFill>
                  <a:srgbClr val="0070C0"/>
                </a:solidFill>
              </a:rPr>
              <a:t>Diario Mural.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Cierre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Estrategia: la palabra evaluadora</a:t>
            </a:r>
          </a:p>
          <a:p>
            <a:pPr lvl="1"/>
            <a:endParaRPr lang="es-A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971975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6338" y="446088"/>
            <a:ext cx="3505199" cy="976312"/>
          </a:xfrm>
        </p:spPr>
        <p:txBody>
          <a:bodyPr>
            <a:normAutofit/>
          </a:bodyPr>
          <a:lstStyle/>
          <a:p>
            <a:r>
              <a:rPr lang="es-AR" sz="4800" b="1" dirty="0">
                <a:solidFill>
                  <a:srgbClr val="0070C0"/>
                </a:solidFill>
              </a:rPr>
              <a:t>Jornada 2</a:t>
            </a:r>
            <a:endParaRPr lang="es-AR" sz="48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009103"/>
            <a:ext cx="8370709" cy="3851945"/>
          </a:xfrm>
        </p:spPr>
        <p:txBody>
          <a:bodyPr>
            <a:normAutofit/>
          </a:bodyPr>
          <a:lstStyle/>
          <a:p>
            <a:r>
              <a:rPr lang="es-AR" sz="4400" b="1" dirty="0"/>
              <a:t>Los </a:t>
            </a:r>
            <a:r>
              <a:rPr lang="es-AR" sz="4400" b="1" dirty="0" err="1"/>
              <a:t>capacitandos</a:t>
            </a:r>
            <a:r>
              <a:rPr lang="es-AR" sz="4400" b="1" dirty="0"/>
              <a:t> desarrollan las actividades en la escuela,  en la semana que media entre Jornada 1 y Jornada 3 de Ateneo 4</a:t>
            </a:r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4091057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0070C0"/>
                </a:solidFill>
              </a:rPr>
              <a:t>Jornada 3</a:t>
            </a:r>
            <a:endParaRPr lang="es-AR" sz="48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615408" cy="4583246"/>
          </a:xfrm>
        </p:spPr>
        <p:txBody>
          <a:bodyPr>
            <a:normAutofit fontScale="92500" lnSpcReduction="20000"/>
          </a:bodyPr>
          <a:lstStyle/>
          <a:p>
            <a:r>
              <a:rPr lang="es-AR" sz="2800" b="1" dirty="0" smtClean="0"/>
              <a:t>Breve síntesis de DALE a cargo del capacitador</a:t>
            </a:r>
            <a:endParaRPr lang="es-AR" sz="2800" b="1" dirty="0"/>
          </a:p>
          <a:p>
            <a:r>
              <a:rPr lang="es-AR" sz="2800" b="1" dirty="0" smtClean="0"/>
              <a:t>Organización y ejecución de talleres de discusión sobre DALE</a:t>
            </a:r>
            <a:endParaRPr lang="es-AR" sz="2800" b="1" dirty="0"/>
          </a:p>
          <a:p>
            <a:r>
              <a:rPr lang="es-AR" sz="2800" b="1" dirty="0" smtClean="0"/>
              <a:t>DALE y las “Partes difíciles” de </a:t>
            </a:r>
            <a:r>
              <a:rPr lang="es-AR" sz="2800" b="1" dirty="0" err="1" smtClean="0"/>
              <a:t>Perkins</a:t>
            </a:r>
            <a:r>
              <a:rPr lang="es-AR" sz="2800" b="1" dirty="0" smtClean="0"/>
              <a:t>: elaboración de preguntas según preguntas de p.3 de Jornada 3 de Ateneo 4.</a:t>
            </a:r>
            <a:endParaRPr lang="es-AR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rgbClr val="0070C0"/>
                </a:solidFill>
              </a:rPr>
              <a:t>Estrategia</a:t>
            </a:r>
            <a:r>
              <a:rPr lang="es-AR" sz="2600" b="1" dirty="0" smtClean="0">
                <a:solidFill>
                  <a:srgbClr val="0070C0"/>
                </a:solidFill>
              </a:rPr>
              <a:t>: Compartimos y Diario Mural.</a:t>
            </a:r>
            <a:endParaRPr lang="es-AR" sz="2600" b="1" dirty="0">
              <a:solidFill>
                <a:srgbClr val="0070C0"/>
              </a:solidFill>
            </a:endParaRPr>
          </a:p>
          <a:p>
            <a:r>
              <a:rPr lang="es-AR" sz="2800" b="1" dirty="0" smtClean="0"/>
              <a:t>Relevamiento y análisis de problemáticas de implementación. </a:t>
            </a:r>
            <a:endParaRPr lang="es-AR" sz="2800" b="1" dirty="0"/>
          </a:p>
          <a:p>
            <a:r>
              <a:rPr lang="es-AR" sz="2800" b="1" dirty="0" smtClean="0"/>
              <a:t>Cierre de jornada con propuestas de implementación concretas según institución</a:t>
            </a:r>
            <a:endParaRPr lang="es-AR" sz="2800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1345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>
                <a:solidFill>
                  <a:srgbClr val="0070C0"/>
                </a:solidFill>
              </a:rPr>
              <a:t>ATENEO 5</a:t>
            </a:r>
            <a:endParaRPr lang="es-AR" sz="48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240923"/>
            <a:ext cx="6722213" cy="3620125"/>
          </a:xfrm>
        </p:spPr>
        <p:txBody>
          <a:bodyPr>
            <a:normAutofit/>
          </a:bodyPr>
          <a:lstStyle/>
          <a:p>
            <a:r>
              <a:rPr lang="es-AR" sz="3200" b="1" dirty="0" smtClean="0"/>
              <a:t>Aprendizajes esperables en alfabetización y Literatura para niños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01507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>
                <a:solidFill>
                  <a:srgbClr val="0070C0"/>
                </a:solidFill>
              </a:rPr>
              <a:t>Jornada 1</a:t>
            </a:r>
            <a:endParaRPr lang="es-AR" sz="36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3011" y="446088"/>
            <a:ext cx="5589947" cy="5414963"/>
          </a:xfrm>
        </p:spPr>
        <p:txBody>
          <a:bodyPr/>
          <a:lstStyle/>
          <a:p>
            <a:r>
              <a:rPr lang="es-AR" b="1" dirty="0" smtClean="0"/>
              <a:t>Lectura de Educación para el desarrollo y Evaluación de Capacidades en Lengua y Literatura y Matemática: 20 minutos.</a:t>
            </a:r>
          </a:p>
          <a:p>
            <a:r>
              <a:rPr lang="es-AR" b="1" dirty="0" smtClean="0"/>
              <a:t>Elaboración de rúbricas trimestrales para la evaluación de la alfabetización: 60 minutos</a:t>
            </a:r>
          </a:p>
          <a:p>
            <a:r>
              <a:rPr lang="es-AR" b="1" dirty="0" smtClean="0"/>
              <a:t>Puentes de lectura y Literatura como intensificadores de alfabetización: 40 minutos.</a:t>
            </a:r>
          </a:p>
          <a:p>
            <a:r>
              <a:rPr lang="es-AR" b="1" dirty="0" smtClean="0"/>
              <a:t>Diseño de estrategias literarias para fortalecer el proceso de alfabetización: 60 minutos.</a:t>
            </a:r>
          </a:p>
          <a:p>
            <a:r>
              <a:rPr lang="es-AR" b="1" dirty="0" smtClean="0"/>
              <a:t>Acuerdos entre todos: 60 minutos.</a:t>
            </a:r>
            <a:endParaRPr lang="es-AR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sz="3600" b="1" dirty="0"/>
              <a:t>Aprendizajes esperables en alfabetización y Literatura para niños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7500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18">
            <a:extLst>
              <a:ext uri="{FF2B5EF4-FFF2-40B4-BE49-F238E27FC236}">
                <a16:creationId xmlns:a16="http://schemas.microsoft.com/office/drawing/2014/main" xmlns="" id="{BF7E8610-2DF7-4AF0-B876-0F3B7882A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1C8C023-62A6-4DA0-8DF4-3F4EA9409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s-AR">
                <a:solidFill>
                  <a:schemeClr val="bg1"/>
                </a:solidFill>
              </a:rPr>
              <a:t>¿Cómo se logra?</a:t>
            </a:r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xmlns="" id="{26B9FE07-322E-43FB-8707-C9826BD903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4" name="Marcador de contenido 2">
            <a:extLst>
              <a:ext uri="{FF2B5EF4-FFF2-40B4-BE49-F238E27FC236}">
                <a16:creationId xmlns:a16="http://schemas.microsoft.com/office/drawing/2014/main" xmlns="" id="{2B9E4F7F-1CB2-47E3-9F8B-83EBB8F39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299676"/>
              </p:ext>
            </p:extLst>
          </p:nvPr>
        </p:nvGraphicFramePr>
        <p:xfrm>
          <a:off x="112542" y="2619374"/>
          <a:ext cx="12079458" cy="4484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5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7610856" cy="976312"/>
          </a:xfrm>
        </p:spPr>
        <p:txBody>
          <a:bodyPr>
            <a:noAutofit/>
          </a:bodyPr>
          <a:lstStyle/>
          <a:p>
            <a:r>
              <a:rPr lang="es-AR" sz="4000" b="1" dirty="0" smtClean="0"/>
              <a:t>Actividades 1, 2, 3, 4 y 5</a:t>
            </a:r>
            <a:endParaRPr lang="es-A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654044" cy="42624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de p. 3 a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Elaboración de rúbricas trimestrales (3 por grupo).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Lectura de p. 5 y 6: Puentes de lectura.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Elaboración de estrategias literarias para fortalecer el proceso de alfabetización: </a:t>
            </a:r>
            <a:r>
              <a:rPr lang="es-AR" sz="2400" b="1" dirty="0" err="1" smtClean="0"/>
              <a:t>renarración</a:t>
            </a:r>
            <a:r>
              <a:rPr lang="es-AR" sz="2400" b="1" dirty="0" smtClean="0"/>
              <a:t>, canciones, rimas, </a:t>
            </a:r>
            <a:r>
              <a:rPr lang="es-AR" sz="2400" b="1" dirty="0" err="1" smtClean="0"/>
              <a:t>jitanjáforas</a:t>
            </a:r>
            <a:r>
              <a:rPr lang="es-AR" sz="2400" b="1" dirty="0" smtClean="0"/>
              <a:t>, dibujos representacionales, creaciones plásticas y musicales, juegos de palabras,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b="1" dirty="0" smtClean="0"/>
              <a:t>Acuerdos.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5529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6338" y="446088"/>
            <a:ext cx="3505199" cy="976312"/>
          </a:xfrm>
        </p:spPr>
        <p:txBody>
          <a:bodyPr>
            <a:normAutofit/>
          </a:bodyPr>
          <a:lstStyle/>
          <a:p>
            <a:r>
              <a:rPr lang="es-AR" sz="4800" b="1" dirty="0">
                <a:solidFill>
                  <a:srgbClr val="0070C0"/>
                </a:solidFill>
              </a:rPr>
              <a:t>Jornada 2</a:t>
            </a:r>
            <a:endParaRPr lang="es-AR" sz="48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009103"/>
            <a:ext cx="8370709" cy="3851945"/>
          </a:xfrm>
        </p:spPr>
        <p:txBody>
          <a:bodyPr>
            <a:normAutofit/>
          </a:bodyPr>
          <a:lstStyle/>
          <a:p>
            <a:r>
              <a:rPr lang="es-AR" sz="4400" b="1" dirty="0"/>
              <a:t>Los </a:t>
            </a:r>
            <a:r>
              <a:rPr lang="es-AR" sz="4400" b="1" dirty="0" err="1"/>
              <a:t>capacitandos</a:t>
            </a:r>
            <a:r>
              <a:rPr lang="es-AR" sz="4400" b="1" dirty="0"/>
              <a:t> desarrollan las actividades en la escuela,  en la semana que media entre Jornada 1 y Jornada 3 de Ateneo </a:t>
            </a:r>
            <a:r>
              <a:rPr lang="es-AR" sz="4400" b="1" dirty="0" smtClean="0"/>
              <a:t>5</a:t>
            </a:r>
            <a:endParaRPr lang="es-AR" sz="4400" b="1" dirty="0"/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3021406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400" b="1" dirty="0" smtClean="0">
                <a:solidFill>
                  <a:srgbClr val="0070C0"/>
                </a:solidFill>
              </a:rPr>
              <a:t>JORNADA 3</a:t>
            </a:r>
            <a:endParaRPr lang="es-AR" sz="44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915400" cy="426243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Reflexión sobre el Proceso de Alfabetización: Queremos aprender.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Elaboración de un recurso de síntesis sobre el mismo.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Reflexión sobre la propuesta DALE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Elaboración de un recurso de síntesis sobre el mismo.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Reflexión sobre la propuesta de evaluación por rúbricas para primer grado.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Elaboración de grillas validadas por los grupos y el coordinador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Reflexión sobre Puentes de lectura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Elaboración de breve cuadernillo con estrategias didácticas que propicien la implementación de actividades de Puentes de lectura.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Puesta en común.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Evaluación de los ateneos: </a:t>
            </a:r>
            <a:r>
              <a:rPr lang="es-AR" sz="2000" b="1" dirty="0" smtClean="0">
                <a:solidFill>
                  <a:srgbClr val="0070C0"/>
                </a:solidFill>
              </a:rPr>
              <a:t>Palabra justiciera.</a:t>
            </a:r>
            <a:endParaRPr lang="es-A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23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0338" y="446088"/>
            <a:ext cx="6911662" cy="5903197"/>
          </a:xfrm>
        </p:spPr>
        <p:txBody>
          <a:bodyPr>
            <a:normAutofit/>
          </a:bodyPr>
          <a:lstStyle/>
          <a:p>
            <a:r>
              <a:rPr lang="es-AR" sz="2000" b="1" dirty="0" smtClean="0"/>
              <a:t>Capacitadores y </a:t>
            </a:r>
            <a:r>
              <a:rPr lang="es-AR" sz="2000" b="1" dirty="0" err="1" smtClean="0"/>
              <a:t>capacitandos</a:t>
            </a:r>
            <a:r>
              <a:rPr lang="es-AR" sz="2000" b="1" dirty="0" smtClean="0"/>
              <a:t> recibirán un certificado de </a:t>
            </a:r>
            <a:r>
              <a:rPr lang="es-AR" sz="2000" b="1" dirty="0" err="1" smtClean="0"/>
              <a:t>Infod</a:t>
            </a:r>
            <a:r>
              <a:rPr lang="es-AR" sz="2000" b="1" dirty="0" smtClean="0"/>
              <a:t> por sus actividades en este curso.</a:t>
            </a:r>
          </a:p>
          <a:p>
            <a:r>
              <a:rPr lang="es-AR" sz="2000" b="1" dirty="0" smtClean="0"/>
              <a:t>Es preciso que tengan el 100% de asistencia a los encuentros.</a:t>
            </a:r>
          </a:p>
          <a:p>
            <a:r>
              <a:rPr lang="es-AR" sz="2000" b="1" dirty="0" smtClean="0"/>
              <a:t>Si Ud. es de Dirección de Nivel Inicial tiene 10 encuentros presenciales que inician 14 </a:t>
            </a:r>
            <a:r>
              <a:rPr lang="es-AR" sz="2000" b="1" dirty="0" err="1" smtClean="0"/>
              <a:t>ó</a:t>
            </a:r>
            <a:r>
              <a:rPr lang="es-AR" sz="2000" b="1" dirty="0" smtClean="0"/>
              <a:t> 15 de setiembre de 2018 y terminan el 16 </a:t>
            </a:r>
            <a:r>
              <a:rPr lang="es-AR" sz="2000" b="1" dirty="0" err="1" smtClean="0"/>
              <a:t>ó</a:t>
            </a:r>
            <a:r>
              <a:rPr lang="es-AR" sz="2000" b="1" dirty="0" smtClean="0"/>
              <a:t> 17 de noviembre de 2018. Horario: 17 a 21 h. en sede comunicada.</a:t>
            </a:r>
          </a:p>
          <a:p>
            <a:r>
              <a:rPr lang="es-AR" sz="2000" b="1" dirty="0" smtClean="0"/>
              <a:t>Si Ud. es de Primer grado de escuela estatal o privada de Dirección de Enseñanza Primaria o Privada tiene tres jornadas presenciales (se computan dos encuentros por día), los días 18 de setiembre, 16 de octubre y 13 de noviembre de 2018. Horario: 8 a 18 h. en sede comunicada.</a:t>
            </a:r>
            <a:endParaRPr lang="es-AR" sz="20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06828" y="1598613"/>
            <a:ext cx="4005330" cy="4262436"/>
          </a:xfrm>
        </p:spPr>
        <p:txBody>
          <a:bodyPr>
            <a:normAutofit/>
          </a:bodyPr>
          <a:lstStyle/>
          <a:p>
            <a:r>
              <a:rPr lang="es-AR" sz="6600" b="1" dirty="0" smtClean="0">
                <a:solidFill>
                  <a:srgbClr val="0070C0"/>
                </a:solidFill>
              </a:rPr>
              <a:t>¡Muchas gracias!</a:t>
            </a:r>
            <a:endParaRPr lang="es-AR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8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>
            <a:extLst>
              <a:ext uri="{FF2B5EF4-FFF2-40B4-BE49-F238E27FC236}">
                <a16:creationId xmlns:a16="http://schemas.microsoft.com/office/drawing/2014/main" xmlns="" id="{183CFBA6-CE65-403A-9402-96B75FC89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0" name="Freeform 11">
              <a:extLst>
                <a:ext uri="{FF2B5EF4-FFF2-40B4-BE49-F238E27FC236}">
                  <a16:creationId xmlns:a16="http://schemas.microsoft.com/office/drawing/2014/main" xmlns="" id="{59AF335C-09EE-4959-A2C9-B32F3C6C1D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1" name="Freeform 12">
              <a:extLst>
                <a:ext uri="{FF2B5EF4-FFF2-40B4-BE49-F238E27FC236}">
                  <a16:creationId xmlns:a16="http://schemas.microsoft.com/office/drawing/2014/main" xmlns="" id="{94CCE8C7-E8BB-47EB-BBC7-5E8948F89F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2" name="Freeform 13">
              <a:extLst>
                <a:ext uri="{FF2B5EF4-FFF2-40B4-BE49-F238E27FC236}">
                  <a16:creationId xmlns:a16="http://schemas.microsoft.com/office/drawing/2014/main" xmlns="" id="{2665878D-6479-49F4-BD1C-D1BE63CABA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3" name="Freeform 14">
              <a:extLst>
                <a:ext uri="{FF2B5EF4-FFF2-40B4-BE49-F238E27FC236}">
                  <a16:creationId xmlns:a16="http://schemas.microsoft.com/office/drawing/2014/main" xmlns="" id="{C6400AEB-4991-4E07-8599-C36A9E354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4" name="Freeform 15">
              <a:extLst>
                <a:ext uri="{FF2B5EF4-FFF2-40B4-BE49-F238E27FC236}">
                  <a16:creationId xmlns:a16="http://schemas.microsoft.com/office/drawing/2014/main" xmlns="" id="{0C2AEB7A-70D9-4DE7-B97A-0325DBC9F2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5" name="Freeform 16">
              <a:extLst>
                <a:ext uri="{FF2B5EF4-FFF2-40B4-BE49-F238E27FC236}">
                  <a16:creationId xmlns:a16="http://schemas.microsoft.com/office/drawing/2014/main" xmlns="" id="{FC03DDD2-9CC7-40B7-A632-50BF3E3F6A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6" name="Freeform 17">
              <a:extLst>
                <a:ext uri="{FF2B5EF4-FFF2-40B4-BE49-F238E27FC236}">
                  <a16:creationId xmlns:a16="http://schemas.microsoft.com/office/drawing/2014/main" xmlns="" id="{7F0B3262-F0EC-44D3-AA37-9552D248C7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7" name="Freeform 18">
              <a:extLst>
                <a:ext uri="{FF2B5EF4-FFF2-40B4-BE49-F238E27FC236}">
                  <a16:creationId xmlns:a16="http://schemas.microsoft.com/office/drawing/2014/main" xmlns="" id="{1839BD80-9BF2-49B4-BB03-B5AAB359B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9">
              <a:extLst>
                <a:ext uri="{FF2B5EF4-FFF2-40B4-BE49-F238E27FC236}">
                  <a16:creationId xmlns:a16="http://schemas.microsoft.com/office/drawing/2014/main" xmlns="" id="{BDC00C45-9216-4702-A31A-391B1D89C4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xmlns="" id="{5FB0F70F-34B9-4938-B487-312A0BF0E0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21">
              <a:extLst>
                <a:ext uri="{FF2B5EF4-FFF2-40B4-BE49-F238E27FC236}">
                  <a16:creationId xmlns:a16="http://schemas.microsoft.com/office/drawing/2014/main" xmlns="" id="{791D1EE1-5A08-47A7-8D44-0940DEF5B4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22">
              <a:extLst>
                <a:ext uri="{FF2B5EF4-FFF2-40B4-BE49-F238E27FC236}">
                  <a16:creationId xmlns:a16="http://schemas.microsoft.com/office/drawing/2014/main" xmlns="" id="{E04F3404-E41A-43F9-AC45-52EB0874B4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xmlns="" id="{C1BC7BDB-967A-4559-AA14-041BCB872D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44" name="Freeform 27">
              <a:extLst>
                <a:ext uri="{FF2B5EF4-FFF2-40B4-BE49-F238E27FC236}">
                  <a16:creationId xmlns:a16="http://schemas.microsoft.com/office/drawing/2014/main" xmlns="" id="{A39F46EA-3E4A-46CA-BCB8-CA695ED3F4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5" name="Freeform 28">
              <a:extLst>
                <a:ext uri="{FF2B5EF4-FFF2-40B4-BE49-F238E27FC236}">
                  <a16:creationId xmlns:a16="http://schemas.microsoft.com/office/drawing/2014/main" xmlns="" id="{491A4A32-7F8C-4CA7-9281-9761F03571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6" name="Freeform 29">
              <a:extLst>
                <a:ext uri="{FF2B5EF4-FFF2-40B4-BE49-F238E27FC236}">
                  <a16:creationId xmlns:a16="http://schemas.microsoft.com/office/drawing/2014/main" xmlns="" id="{46B02D76-3CD9-4DF5-A3AD-793E7204E0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7" name="Freeform 30">
              <a:extLst>
                <a:ext uri="{FF2B5EF4-FFF2-40B4-BE49-F238E27FC236}">
                  <a16:creationId xmlns:a16="http://schemas.microsoft.com/office/drawing/2014/main" xmlns="" id="{E579A2FB-E98B-4144-9D52-3A72BD8D1B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8" name="Freeform 31">
              <a:extLst>
                <a:ext uri="{FF2B5EF4-FFF2-40B4-BE49-F238E27FC236}">
                  <a16:creationId xmlns:a16="http://schemas.microsoft.com/office/drawing/2014/main" xmlns="" id="{65E500DD-EB71-44B5-A2FA-88E9964357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9" name="Freeform 32">
              <a:extLst>
                <a:ext uri="{FF2B5EF4-FFF2-40B4-BE49-F238E27FC236}">
                  <a16:creationId xmlns:a16="http://schemas.microsoft.com/office/drawing/2014/main" xmlns="" id="{04D6AAD6-45AE-454A-9206-8B90E8A264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0" name="Freeform 33">
              <a:extLst>
                <a:ext uri="{FF2B5EF4-FFF2-40B4-BE49-F238E27FC236}">
                  <a16:creationId xmlns:a16="http://schemas.microsoft.com/office/drawing/2014/main" xmlns="" id="{F7399B13-8510-45F6-98C4-0F14C0B378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1" name="Freeform 34">
              <a:extLst>
                <a:ext uri="{FF2B5EF4-FFF2-40B4-BE49-F238E27FC236}">
                  <a16:creationId xmlns:a16="http://schemas.microsoft.com/office/drawing/2014/main" xmlns="" id="{CA595445-6A38-4465-9A5D-9705388D93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35">
              <a:extLst>
                <a:ext uri="{FF2B5EF4-FFF2-40B4-BE49-F238E27FC236}">
                  <a16:creationId xmlns:a16="http://schemas.microsoft.com/office/drawing/2014/main" xmlns="" id="{21D40BAF-4AE0-46F4-BD65-057F0DC66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36">
              <a:extLst>
                <a:ext uri="{FF2B5EF4-FFF2-40B4-BE49-F238E27FC236}">
                  <a16:creationId xmlns:a16="http://schemas.microsoft.com/office/drawing/2014/main" xmlns="" id="{B17F2D73-16DF-4138-B72D-E5B204717A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7">
              <a:extLst>
                <a:ext uri="{FF2B5EF4-FFF2-40B4-BE49-F238E27FC236}">
                  <a16:creationId xmlns:a16="http://schemas.microsoft.com/office/drawing/2014/main" xmlns="" id="{DB8ABBC2-6C0C-4F6E-97EB-55B3B7B2F3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8">
              <a:extLst>
                <a:ext uri="{FF2B5EF4-FFF2-40B4-BE49-F238E27FC236}">
                  <a16:creationId xmlns:a16="http://schemas.microsoft.com/office/drawing/2014/main" xmlns="" id="{7A49885E-6B05-41B6-B47F-9D24456FE7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xmlns="" id="{BDADA868-08FE-425A-AEF9-B622F93730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9" name="Freeform 11">
            <a:extLst>
              <a:ext uri="{FF2B5EF4-FFF2-40B4-BE49-F238E27FC236}">
                <a16:creationId xmlns:a16="http://schemas.microsoft.com/office/drawing/2014/main" xmlns="" id="{4AE17B7F-6C2F-42A9-946F-8FF49617D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1" name="Rectangle 160">
            <a:extLst>
              <a:ext uri="{FF2B5EF4-FFF2-40B4-BE49-F238E27FC236}">
                <a16:creationId xmlns:a16="http://schemas.microsoft.com/office/drawing/2014/main" xmlns="" id="{6065F8A9-9499-4A44-BDAD-F706130FD8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3" name="Rectangle 162">
            <a:extLst>
              <a:ext uri="{FF2B5EF4-FFF2-40B4-BE49-F238E27FC236}">
                <a16:creationId xmlns:a16="http://schemas.microsoft.com/office/drawing/2014/main" xmlns="" id="{38132C2D-AFE4-478D-A86B-81059C205E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xmlns="" id="{205BFD52-DD96-4666-8D77-C636870FD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3374" y="1923280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b="1" dirty="0" err="1">
                <a:solidFill>
                  <a:schemeClr val="bg1"/>
                </a:solidFill>
              </a:rPr>
              <a:t>Desarrollo</a:t>
            </a:r>
            <a:r>
              <a:rPr lang="en-US" sz="3000" b="1" dirty="0">
                <a:solidFill>
                  <a:schemeClr val="bg1"/>
                </a:solidFill>
              </a:rPr>
              <a:t> integral para </a:t>
            </a:r>
            <a:r>
              <a:rPr lang="en-US" sz="3000" b="1" dirty="0" err="1">
                <a:solidFill>
                  <a:schemeClr val="bg1"/>
                </a:solidFill>
              </a:rPr>
              <a:t>potenciar</a:t>
            </a:r>
            <a:r>
              <a:rPr lang="en-US" sz="3000" b="1" dirty="0">
                <a:solidFill>
                  <a:schemeClr val="bg1"/>
                </a:solidFill>
              </a:rPr>
              <a:t> el </a:t>
            </a:r>
            <a:r>
              <a:rPr lang="en-US" sz="3000" b="1" dirty="0" err="1">
                <a:solidFill>
                  <a:schemeClr val="bg1"/>
                </a:solidFill>
              </a:rPr>
              <a:t>aprendizaje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xmlns="" id="{1941746C-2C12-4564-8342-A3055D836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6" name="Marcador de texto 3">
            <a:extLst>
              <a:ext uri="{FF2B5EF4-FFF2-40B4-BE49-F238E27FC236}">
                <a16:creationId xmlns:a16="http://schemas.microsoft.com/office/drawing/2014/main" xmlns="" id="{501402AC-91FE-49B3-8996-BF2C4EDB3B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148093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79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6000" b="1" dirty="0" smtClean="0">
                <a:solidFill>
                  <a:srgbClr val="0070C0"/>
                </a:solidFill>
              </a:rPr>
              <a:t>Claves:</a:t>
            </a:r>
            <a:endParaRPr lang="es-AR" sz="6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2788" y="446088"/>
            <a:ext cx="2231823" cy="5414963"/>
          </a:xfrm>
        </p:spPr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Cuatro grafías desde el momento en que se pueda (lo antes posible)</a:t>
            </a:r>
          </a:p>
          <a:p>
            <a:r>
              <a:rPr lang="es-AR" b="1" dirty="0" smtClean="0">
                <a:solidFill>
                  <a:srgbClr val="0070C0"/>
                </a:solidFill>
              </a:rPr>
              <a:t>Actividades frecuentes, al menos tres veces por semana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58344" y="1422400"/>
            <a:ext cx="7714444" cy="526173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Andamiaje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Retroalimentación: corrección y reformulación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Ayuda para superar la frustración y seguir en la tarea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De la oralidad a la escritura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Lectura escénica: prosodia (figura tonal, gesticulación). Propicia la configuración de imágenes mentales y la escenificación. Explicita concientización correspondencia fonema-grafema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De la escritura a la oralidad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000" b="1" dirty="0" smtClean="0"/>
              <a:t>Desarrollo de Funciones Ejecutivas (memoria de trabajo, control inhibitorio,  flexibilidad cognitiva y planificación)  y Capacidades (comunicación, resolución de problemas, trabajo con otros, compromiso y responsabilidad, pensamiento crítico y aprender a aprender).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333496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5167" y="446088"/>
            <a:ext cx="6941712" cy="649776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5 ATENEOS (12 H. C/U 0 60 </a:t>
            </a:r>
            <a:r>
              <a:rPr lang="es-AR" sz="3600" b="1" dirty="0" err="1" smtClean="0"/>
              <a:t>hs</a:t>
            </a:r>
            <a:r>
              <a:rPr lang="es-AR" sz="3600" b="1" dirty="0" smtClean="0"/>
              <a:t>)</a:t>
            </a:r>
            <a:endParaRPr lang="es-AR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80350" y="1095864"/>
            <a:ext cx="5211650" cy="5523877"/>
          </a:xfrm>
        </p:spPr>
        <p:txBody>
          <a:bodyPr>
            <a:normAutofit/>
          </a:bodyPr>
          <a:lstStyle/>
          <a:p>
            <a:r>
              <a:rPr lang="es-AR" b="1" dirty="0" smtClean="0"/>
              <a:t>Nivel Inicial: (10 encuentros consecutivos)</a:t>
            </a:r>
          </a:p>
          <a:p>
            <a:pPr lvl="1"/>
            <a:r>
              <a:rPr lang="es-AR" sz="1800" b="1" dirty="0" smtClean="0"/>
              <a:t>Inician 14/9 y 15/9 (17-21 </a:t>
            </a:r>
            <a:r>
              <a:rPr lang="es-AR" sz="1800" b="1" dirty="0" err="1" smtClean="0"/>
              <a:t>ó</a:t>
            </a:r>
            <a:r>
              <a:rPr lang="es-AR" sz="1800" b="1" dirty="0" smtClean="0"/>
              <a:t> 9-13 h.)</a:t>
            </a:r>
          </a:p>
          <a:p>
            <a:pPr lvl="1"/>
            <a:r>
              <a:rPr lang="es-AR" sz="1800" b="1" dirty="0" smtClean="0"/>
              <a:t>Terminan 16/11 y 17/11 (17-21 </a:t>
            </a:r>
            <a:r>
              <a:rPr lang="es-AR" sz="1800" b="1" dirty="0" err="1" smtClean="0"/>
              <a:t>ó</a:t>
            </a:r>
            <a:r>
              <a:rPr lang="es-AR" sz="1800" b="1" dirty="0" smtClean="0"/>
              <a:t> 9-13 h.)</a:t>
            </a:r>
          </a:p>
          <a:p>
            <a:pPr marL="457200" lvl="1" indent="0">
              <a:buNone/>
            </a:pPr>
            <a:endParaRPr lang="es-AR" sz="1800" b="1" dirty="0"/>
          </a:p>
          <a:p>
            <a:pPr marL="457200" lvl="1" indent="0">
              <a:buNone/>
            </a:pPr>
            <a:endParaRPr lang="es-AR" sz="1800" b="1" dirty="0" smtClean="0"/>
          </a:p>
          <a:p>
            <a:r>
              <a:rPr lang="es-AR" b="1" dirty="0" smtClean="0"/>
              <a:t>Primer grado (3 jornadas completas)</a:t>
            </a:r>
          </a:p>
          <a:p>
            <a:pPr lvl="1"/>
            <a:r>
              <a:rPr lang="es-AR" sz="1800" b="1" dirty="0" smtClean="0"/>
              <a:t>Primera Jornada: 18/9 (8-18 h.)</a:t>
            </a:r>
          </a:p>
          <a:p>
            <a:pPr lvl="2"/>
            <a:r>
              <a:rPr lang="es-AR" sz="1800" b="1" dirty="0" smtClean="0"/>
              <a:t>Alfabetización 1 y 2</a:t>
            </a:r>
          </a:p>
          <a:p>
            <a:pPr lvl="1"/>
            <a:r>
              <a:rPr lang="es-AR" sz="1800" b="1" dirty="0" smtClean="0"/>
              <a:t>Segunda Jornada: 16/10 (8-18 h)</a:t>
            </a:r>
          </a:p>
          <a:p>
            <a:pPr lvl="2"/>
            <a:r>
              <a:rPr lang="es-AR" sz="1800" b="1" dirty="0" smtClean="0"/>
              <a:t>Alfabetización 3 y DALE</a:t>
            </a:r>
          </a:p>
          <a:p>
            <a:pPr lvl="1"/>
            <a:r>
              <a:rPr lang="es-AR" sz="1800" b="1" dirty="0" smtClean="0"/>
              <a:t>Tercera Jornada: 13/11 (8- 18 h)</a:t>
            </a:r>
          </a:p>
          <a:p>
            <a:pPr lvl="2"/>
            <a:r>
              <a:rPr lang="es-AR" sz="1800" b="1" dirty="0" smtClean="0"/>
              <a:t>Evaluación y Literatura</a:t>
            </a:r>
            <a:endParaRPr lang="es-AR" sz="18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97736" y="1854557"/>
            <a:ext cx="6130344" cy="4006491"/>
          </a:xfrm>
        </p:spPr>
        <p:txBody>
          <a:bodyPr>
            <a:normAutofit/>
          </a:bodyPr>
          <a:lstStyle/>
          <a:p>
            <a:r>
              <a:rPr lang="es-AR" sz="1800" b="1" dirty="0" smtClean="0">
                <a:solidFill>
                  <a:srgbClr val="0070C0"/>
                </a:solidFill>
              </a:rPr>
              <a:t>Ateneo 1:</a:t>
            </a:r>
            <a:r>
              <a:rPr lang="es-AR" sz="1800" b="1" dirty="0" smtClean="0"/>
              <a:t> Camino Alfabetizador</a:t>
            </a:r>
          </a:p>
          <a:p>
            <a:endParaRPr lang="es-AR" sz="1800" b="1" dirty="0" smtClean="0"/>
          </a:p>
          <a:p>
            <a:r>
              <a:rPr lang="es-AR" sz="1800" b="1" dirty="0" smtClean="0">
                <a:solidFill>
                  <a:srgbClr val="0070C0"/>
                </a:solidFill>
              </a:rPr>
              <a:t>Ateneo 2:</a:t>
            </a:r>
            <a:r>
              <a:rPr lang="es-AR" sz="1800" b="1" dirty="0" smtClean="0"/>
              <a:t> Conciencia Lingüística e ingreso al mundo de la escritura</a:t>
            </a:r>
          </a:p>
          <a:p>
            <a:endParaRPr lang="es-AR" sz="1800" b="1" dirty="0" smtClean="0"/>
          </a:p>
          <a:p>
            <a:r>
              <a:rPr lang="es-AR" sz="1800" b="1" dirty="0" smtClean="0">
                <a:solidFill>
                  <a:srgbClr val="0070C0"/>
                </a:solidFill>
              </a:rPr>
              <a:t>Ateneo 3:</a:t>
            </a:r>
            <a:r>
              <a:rPr lang="es-AR" sz="1800" b="1" dirty="0" smtClean="0"/>
              <a:t> Leer, comprender y escribir</a:t>
            </a:r>
          </a:p>
          <a:p>
            <a:endParaRPr lang="es-AR" sz="1800" b="1" dirty="0" smtClean="0"/>
          </a:p>
          <a:p>
            <a:r>
              <a:rPr lang="es-AR" sz="1800" b="1" dirty="0" smtClean="0">
                <a:solidFill>
                  <a:srgbClr val="0070C0"/>
                </a:solidFill>
              </a:rPr>
              <a:t>Ateneo 4:</a:t>
            </a:r>
            <a:r>
              <a:rPr lang="es-AR" sz="1800" b="1" dirty="0" smtClean="0"/>
              <a:t> DALE</a:t>
            </a:r>
          </a:p>
          <a:p>
            <a:endParaRPr lang="es-AR" sz="1800" b="1" dirty="0" smtClean="0"/>
          </a:p>
          <a:p>
            <a:r>
              <a:rPr lang="es-AR" sz="1800" b="1" dirty="0" smtClean="0">
                <a:solidFill>
                  <a:srgbClr val="0070C0"/>
                </a:solidFill>
              </a:rPr>
              <a:t>Ateneo 5:</a:t>
            </a:r>
            <a:r>
              <a:rPr lang="es-AR" sz="1800" b="1" dirty="0" smtClean="0"/>
              <a:t> Evaluación y Literatura</a:t>
            </a:r>
            <a:endParaRPr lang="es-AR" sz="1800" b="1" dirty="0"/>
          </a:p>
        </p:txBody>
      </p:sp>
    </p:spTree>
    <p:extLst>
      <p:ext uri="{BB962C8B-B14F-4D97-AF65-F5344CB8AC3E}">
        <p14:creationId xmlns:p14="http://schemas.microsoft.com/office/powerpoint/2010/main" val="159232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8692681" cy="4262436"/>
          </a:xfrm>
        </p:spPr>
        <p:txBody>
          <a:bodyPr>
            <a:normAutofit/>
          </a:bodyPr>
          <a:lstStyle/>
          <a:p>
            <a:pPr algn="ctr"/>
            <a:r>
              <a:rPr lang="es-AR" sz="7200" b="1" dirty="0" smtClean="0">
                <a:solidFill>
                  <a:srgbClr val="0070C0"/>
                </a:solidFill>
              </a:rPr>
              <a:t>ATENEO 1</a:t>
            </a:r>
            <a:endParaRPr lang="es-AR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3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5465" y="446088"/>
            <a:ext cx="10431887" cy="976312"/>
          </a:xfrm>
        </p:spPr>
        <p:txBody>
          <a:bodyPr>
            <a:noAutofit/>
          </a:bodyPr>
          <a:lstStyle/>
          <a:p>
            <a:r>
              <a:rPr lang="es-AR" sz="3600" b="1" dirty="0" smtClean="0"/>
              <a:t> </a:t>
            </a:r>
            <a:r>
              <a:rPr lang="es-AR" sz="3600" b="1" dirty="0" smtClean="0">
                <a:solidFill>
                  <a:srgbClr val="0070C0"/>
                </a:solidFill>
              </a:rPr>
              <a:t>El camino alfabetizador  (tres    jornadas)</a:t>
            </a:r>
            <a:endParaRPr lang="es-AR" sz="3600" b="1" dirty="0">
              <a:solidFill>
                <a:srgbClr val="0070C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125014" y="2331076"/>
            <a:ext cx="8461420" cy="3529973"/>
          </a:xfrm>
        </p:spPr>
        <p:txBody>
          <a:bodyPr/>
          <a:lstStyle/>
          <a:p>
            <a:r>
              <a:rPr lang="es-AR" sz="2800" b="1" dirty="0" smtClean="0">
                <a:solidFill>
                  <a:srgbClr val="0070C0"/>
                </a:solidFill>
              </a:rPr>
              <a:t>Jornada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Presentación de propuesta: 20 minutos.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Taller de lectura: 60 minutos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Taller de producción: 70 minutos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Puesta en común: 60 minutos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Cierre de Jornada: 30 minutos</a:t>
            </a:r>
          </a:p>
          <a:p>
            <a:endParaRPr lang="es-AR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118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6464636" cy="976312"/>
          </a:xfrm>
        </p:spPr>
        <p:txBody>
          <a:bodyPr>
            <a:normAutofit fontScale="90000"/>
          </a:bodyPr>
          <a:lstStyle/>
          <a:p>
            <a:r>
              <a:rPr lang="es-AR" sz="4400" b="1" dirty="0" smtClean="0">
                <a:solidFill>
                  <a:srgbClr val="0070C0"/>
                </a:solidFill>
              </a:rPr>
              <a:t>Jornada 1- </a:t>
            </a:r>
            <a:r>
              <a:rPr lang="es-AR" sz="4000" b="1" dirty="0" smtClean="0">
                <a:solidFill>
                  <a:srgbClr val="0070C0"/>
                </a:solidFill>
              </a:rPr>
              <a:t>Presentación</a:t>
            </a:r>
            <a:endParaRPr lang="es-AR" sz="4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89212" y="2099255"/>
            <a:ext cx="7971464" cy="376179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Beneficios de la Alfabetización Inicial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Correspondencia de sonidos y letras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Plasticidad neuronal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Lo lúdico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Oralidad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b="1" dirty="0" smtClean="0"/>
              <a:t>Lectura diaria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398763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1659</Words>
  <Application>Microsoft Office PowerPoint</Application>
  <PresentationFormat>Panorámica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Century Gothic (Cuerpo)</vt:lpstr>
      <vt:lpstr>Wingdings 3</vt:lpstr>
      <vt:lpstr>Espiral</vt:lpstr>
      <vt:lpstr>ALFABETIZACIÓN</vt:lpstr>
      <vt:lpstr>¿Qué es la alfabetización?</vt:lpstr>
      <vt:lpstr>¿Cómo se logra?</vt:lpstr>
      <vt:lpstr>Desarrollo integral para potenciar el aprendizaje</vt:lpstr>
      <vt:lpstr>Claves:</vt:lpstr>
      <vt:lpstr>5 ATENEOS (12 H. C/U 0 60 hs)</vt:lpstr>
      <vt:lpstr>Presentación de PowerPoint</vt:lpstr>
      <vt:lpstr> El camino alfabetizador  (tres    jornadas)</vt:lpstr>
      <vt:lpstr>Jornada 1- Presentación</vt:lpstr>
      <vt:lpstr>Actividades 2, 3, 4 y 5</vt:lpstr>
      <vt:lpstr>Jornada 2</vt:lpstr>
      <vt:lpstr>Jornada 3</vt:lpstr>
      <vt:lpstr>Presentación de PowerPoint</vt:lpstr>
      <vt:lpstr>Jornada 1</vt:lpstr>
      <vt:lpstr>Actividades 2, 3, 4 y 5</vt:lpstr>
      <vt:lpstr>Jornada 2</vt:lpstr>
      <vt:lpstr>Jornada 3</vt:lpstr>
      <vt:lpstr>ATENEO 3</vt:lpstr>
      <vt:lpstr>JORNADA 1</vt:lpstr>
      <vt:lpstr>Actividades 2, 3, 4 y 5</vt:lpstr>
      <vt:lpstr>Jornada 2</vt:lpstr>
      <vt:lpstr>Jornada 3</vt:lpstr>
      <vt:lpstr>ATENEO 4</vt:lpstr>
      <vt:lpstr>JORNADA 1</vt:lpstr>
      <vt:lpstr>Actividades 2, 3, 4 y 5</vt:lpstr>
      <vt:lpstr>Jornada 2</vt:lpstr>
      <vt:lpstr>Jornada 3</vt:lpstr>
      <vt:lpstr>ATENEO 5</vt:lpstr>
      <vt:lpstr>Jornada 1</vt:lpstr>
      <vt:lpstr>Actividades 1, 2, 3, 4 y 5</vt:lpstr>
      <vt:lpstr>Jornada 2</vt:lpstr>
      <vt:lpstr>JORNADA 3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ALFABETIZACIÓN</dc:title>
  <dc:creator>Celia Chaab</dc:creator>
  <cp:lastModifiedBy>Celia Chaab</cp:lastModifiedBy>
  <cp:revision>51</cp:revision>
  <dcterms:created xsi:type="dcterms:W3CDTF">2018-07-27T15:35:13Z</dcterms:created>
  <dcterms:modified xsi:type="dcterms:W3CDTF">2018-08-31T11:58:23Z</dcterms:modified>
</cp:coreProperties>
</file>