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59" r:id="rId2"/>
  </p:sldMasterIdLst>
  <p:notesMasterIdLst>
    <p:notesMasterId r:id="rId25"/>
  </p:notesMasterIdLst>
  <p:sldIdLst>
    <p:sldId id="256" r:id="rId3"/>
    <p:sldId id="293" r:id="rId4"/>
    <p:sldId id="257" r:id="rId5"/>
    <p:sldId id="258" r:id="rId6"/>
    <p:sldId id="260" r:id="rId7"/>
    <p:sldId id="284" r:id="rId8"/>
    <p:sldId id="295" r:id="rId9"/>
    <p:sldId id="286" r:id="rId10"/>
    <p:sldId id="287" r:id="rId11"/>
    <p:sldId id="296" r:id="rId12"/>
    <p:sldId id="297" r:id="rId13"/>
    <p:sldId id="298" r:id="rId14"/>
    <p:sldId id="299" r:id="rId15"/>
    <p:sldId id="301" r:id="rId16"/>
    <p:sldId id="262" r:id="rId17"/>
    <p:sldId id="261" r:id="rId18"/>
    <p:sldId id="263" r:id="rId19"/>
    <p:sldId id="289" r:id="rId20"/>
    <p:sldId id="290" r:id="rId21"/>
    <p:sldId id="291" r:id="rId22"/>
    <p:sldId id="292" r:id="rId23"/>
    <p:sldId id="300" r:id="rId24"/>
  </p:sldIdLst>
  <p:sldSz cx="9144000" cy="5143500" type="screen16x9"/>
  <p:notesSz cx="6858000" cy="9144000"/>
  <p:embeddedFontLst>
    <p:embeddedFont>
      <p:font typeface="Sniglet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atrick Hand SC" panose="020B0604020202020204" charset="0"/>
      <p:regular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B9AA71-B9B6-4D67-B89F-7F10994371C9}">
  <a:tblStyle styleId="{70B9AA71-B9B6-4D67-B89F-7F10994371C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0312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0441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5883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7961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1237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2517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8058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5572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660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674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612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108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326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5068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187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344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203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60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B2A6-69E2-49B2-9A7D-AB6D2D387382}" type="datetimeFigureOut">
              <a:rPr lang="es-AR" smtClean="0"/>
              <a:t>10/2/2019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918446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B2A6-69E2-49B2-9A7D-AB6D2D387382}" type="datetimeFigureOut">
              <a:rPr lang="es-AR" smtClean="0"/>
              <a:t>10/2/2019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0706689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B2A6-69E2-49B2-9A7D-AB6D2D387382}" type="datetimeFigureOut">
              <a:rPr lang="es-AR" smtClean="0"/>
              <a:t>10/2/2019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6822055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B2A6-69E2-49B2-9A7D-AB6D2D387382}" type="datetimeFigureOut">
              <a:rPr lang="es-AR" smtClean="0"/>
              <a:t>10/2/2019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129046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B2A6-69E2-49B2-9A7D-AB6D2D387382}" type="datetimeFigureOut">
              <a:rPr lang="es-AR" smtClean="0"/>
              <a:t>10/2/2019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230064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B2A6-69E2-49B2-9A7D-AB6D2D387382}" type="datetimeFigureOut">
              <a:rPr lang="es-AR" smtClean="0"/>
              <a:t>10/2/2019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175052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B2A6-69E2-49B2-9A7D-AB6D2D387382}" type="datetimeFigureOut">
              <a:rPr lang="es-AR" smtClean="0"/>
              <a:t>10/2/2019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9201738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441675" y="1628400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+"/>
              <a:defRPr sz="2600"/>
            </a:lvl1pPr>
            <a:lvl2pPr marL="914400" lvl="1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2pPr>
            <a:lvl3pPr marL="1371600" lvl="2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3pPr>
            <a:lvl4pPr marL="1828800" lvl="3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4pPr>
            <a:lvl5pPr marL="2286000" lvl="4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5pPr>
            <a:lvl6pPr marL="2743200" lvl="5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6pPr>
            <a:lvl7pPr marL="3200400" lvl="6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7pPr>
            <a:lvl8pPr marL="3657600" lvl="7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786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1441675" y="1628400"/>
            <a:ext cx="6260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 algn="ctr" rtl="0">
              <a:spcBef>
                <a:spcPts val="600"/>
              </a:spcBef>
              <a:spcAft>
                <a:spcPts val="0"/>
              </a:spcAft>
              <a:buSzPts val="2600"/>
              <a:buChar char="+"/>
              <a:defRPr sz="2600"/>
            </a:lvl1pPr>
            <a:lvl2pPr marL="914400" lvl="1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2pPr>
            <a:lvl3pPr marL="1371600" lvl="2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3pPr>
            <a:lvl4pPr marL="1828800" lvl="3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4pPr>
            <a:lvl5pPr marL="2286000" lvl="4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5pPr>
            <a:lvl6pPr marL="2743200" lvl="5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6pPr>
            <a:lvl7pPr marL="3200400" lvl="6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7pPr>
            <a:lvl8pPr marL="3657600" lvl="7" indent="-393700" algn="ctr" rtl="0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8pPr>
            <a:lvl9pPr marL="4114800" lvl="8" indent="-393700" algn="ctr">
              <a:spcBef>
                <a:spcPts val="0"/>
              </a:spcBef>
              <a:spcAft>
                <a:spcPts val="0"/>
              </a:spcAft>
              <a:buSzPts val="2600"/>
              <a:buChar char="+"/>
              <a:defRPr sz="2600"/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>
            <a:off x="3593400" y="9337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rPr>
              <a:t>“</a:t>
            </a:r>
            <a:endParaRPr sz="9600">
              <a:solidFill>
                <a:srgbClr val="2A95B7"/>
              </a:solidFill>
              <a:latin typeface="Patrick Hand SC"/>
              <a:ea typeface="Patrick Hand SC"/>
              <a:cs typeface="Patrick Hand SC"/>
              <a:sym typeface="Patrick Hand SC"/>
            </a:endParaRPr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76725" y="1459650"/>
            <a:ext cx="33936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B2A6-69E2-49B2-9A7D-AB6D2D387382}" type="datetimeFigureOut">
              <a:rPr lang="es-AR" smtClean="0"/>
              <a:t>10/2/2019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303824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B2A6-69E2-49B2-9A7D-AB6D2D387382}" type="datetimeFigureOut">
              <a:rPr lang="es-AR" smtClean="0"/>
              <a:t>10/2/2019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2353074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B2A6-69E2-49B2-9A7D-AB6D2D387382}" type="datetimeFigureOut">
              <a:rPr lang="es-AR" smtClean="0"/>
              <a:t>10/2/2019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0720674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B2A6-69E2-49B2-9A7D-AB6D2D387382}" type="datetimeFigureOut">
              <a:rPr lang="es-AR" smtClean="0"/>
              <a:t>10/2/2019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148363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3000"/>
              <a:buFont typeface="Patrick Hand SC"/>
              <a:buNone/>
              <a:defRPr sz="3000" b="1">
                <a:solidFill>
                  <a:srgbClr val="2A95B7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5B2A6-69E2-49B2-9A7D-AB6D2D387382}" type="datetimeFigureOut">
              <a:rPr lang="es-AR" smtClean="0"/>
              <a:t>10/2/2019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2399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fade thruBlk="1"/>
  </p:transition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uj6N5UWy0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1530015" y="811196"/>
            <a:ext cx="6462446" cy="28356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JORNADA INSTITUCIONAL </a:t>
            </a:r>
            <a:r>
              <a:rPr lang="en" dirty="0"/>
              <a:t/>
            </a:r>
            <a:br>
              <a:rPr lang="en" dirty="0"/>
            </a:br>
            <a:r>
              <a:rPr lang="en" sz="3000" dirty="0"/>
              <a:t>DÍA 4</a:t>
            </a:r>
            <a:endParaRPr sz="3000" dirty="0"/>
          </a:p>
        </p:txBody>
      </p:sp>
      <p:sp>
        <p:nvSpPr>
          <p:cNvPr id="2" name="CuadroTexto 1"/>
          <p:cNvSpPr txBox="1"/>
          <p:nvPr/>
        </p:nvSpPr>
        <p:spPr>
          <a:xfrm>
            <a:off x="5383660" y="3852808"/>
            <a:ext cx="2476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FEBRERO,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821933" y="1268804"/>
            <a:ext cx="7387118" cy="3036068"/>
          </a:xfrm>
        </p:spPr>
        <p:txBody>
          <a:bodyPr/>
          <a:lstStyle/>
          <a:p>
            <a:pPr lvl="0"/>
            <a:r>
              <a:rPr lang="es-ES" sz="2200" dirty="0"/>
              <a:t>A partir de los ejemplos sugeridos, agregar otras herramientas pedagógicas que faciliten el acceso al aprendizaje de todos los estudiantes.</a:t>
            </a:r>
            <a:endParaRPr lang="es-AR" sz="2200" dirty="0"/>
          </a:p>
          <a:p>
            <a:pPr lvl="0"/>
            <a:r>
              <a:rPr lang="es-ES" sz="2200" dirty="0"/>
              <a:t>Durante la lectura, completar las notas del </a:t>
            </a:r>
            <a:r>
              <a:rPr lang="es-AR" sz="2200" b="1" dirty="0"/>
              <a:t>Pautas DUA – Cuestionario para Educadores</a:t>
            </a:r>
            <a:r>
              <a:rPr lang="es-ES" sz="2200" dirty="0"/>
              <a:t>, con los ejemplos de implementación que aparecen en el material. </a:t>
            </a:r>
            <a:r>
              <a:rPr lang="es-ES" sz="2200" u="sng" dirty="0"/>
              <a:t>Es importante destacar que estos principios deberán visualizarse en la planificación áulica.</a:t>
            </a:r>
            <a:endParaRPr lang="es-AR" sz="22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10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1551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11</a:t>
            </a:fld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12" y="109530"/>
            <a:ext cx="8876872" cy="494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5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12</a:t>
            </a:fld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11" y="359596"/>
            <a:ext cx="8922808" cy="448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15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13</a:t>
            </a:fld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" y="154112"/>
            <a:ext cx="9059267" cy="47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03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441675" y="1856999"/>
            <a:ext cx="6260700" cy="17081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indent="0"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</a:rPr>
              <a:t>5.</a:t>
            </a:r>
            <a:r>
              <a:rPr lang="es-E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b="1" dirty="0"/>
              <a:t>Presentar a los docentes la Resolución N° 3402-DGE-2018 para su conocimiento destacando aspectos fundamentales.</a:t>
            </a:r>
            <a:endParaRPr lang="es-AR" dirty="0"/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1702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ctrTitle" idx="4294967295"/>
          </p:nvPr>
        </p:nvSpPr>
        <p:spPr>
          <a:xfrm>
            <a:off x="2117724" y="871077"/>
            <a:ext cx="4929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dirty="0"/>
              <a:t>RESOLUCIÓN N° 3402-DGE-2018</a:t>
            </a:r>
            <a:endParaRPr sz="3800" dirty="0"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4294967295"/>
          </p:nvPr>
        </p:nvSpPr>
        <p:spPr>
          <a:xfrm>
            <a:off x="1458931" y="2470609"/>
            <a:ext cx="5938462" cy="1495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dirty="0"/>
              <a:t>ACTUALIZACIÓN NORMATIVA SOBRE INCLUSIÓN EDUCATIVA PERSONAS CON DISCAPACIDAD</a:t>
            </a:r>
            <a:endParaRPr sz="2800" dirty="0"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10" y="1135115"/>
            <a:ext cx="974338" cy="89576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SURGE PARA DAR RESPUESTA: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1049500" y="1546474"/>
            <a:ext cx="7020900" cy="25978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+"/>
            </a:pPr>
            <a:r>
              <a:rPr lang="en" dirty="0"/>
              <a:t>Modelo Social de Aprendizaje</a:t>
            </a:r>
          </a:p>
          <a:p>
            <a:pPr marL="76200" lvl="0" indent="0" algn="l" rtl="0"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lang="en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+"/>
            </a:pPr>
            <a:r>
              <a:rPr lang="es-AR" dirty="0"/>
              <a:t>F</a:t>
            </a:r>
            <a:r>
              <a:rPr lang="en" dirty="0"/>
              <a:t>ormalizar instrumentos provinciales que orienten en proceso de inclusión educativa de estudiantes con discapacidad</a:t>
            </a:r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998130" y="616883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ANEXO I</a:t>
            </a:r>
            <a:endParaRPr dirty="0"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998130" y="1192522"/>
            <a:ext cx="7149277" cy="2750400"/>
          </a:xfrm>
        </p:spPr>
        <p:txBody>
          <a:bodyPr/>
          <a:lstStyle/>
          <a:p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 PEDAGÓGICO PARA LA INCLUSIÓN (PPI)</a:t>
            </a:r>
          </a:p>
          <a:p>
            <a:pPr marL="101600" indent="0" algn="just">
              <a:buNone/>
            </a:pPr>
            <a:r>
              <a:rPr lang="es-AR" sz="2200" dirty="0"/>
              <a:t>	La accesibilidad curricular supone analizar las barreras al aprendizaje y todas las variables que intervienen en su conformación, así como valorar conjuntamente sus necesidades desde el modelo social; para tomar, en función de ellas, las decisiones más pertinentes sobre los apoyos requeridos.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957034" y="647990"/>
            <a:ext cx="7149277" cy="3595237"/>
          </a:xfrm>
        </p:spPr>
        <p:txBody>
          <a:bodyPr/>
          <a:lstStyle/>
          <a:p>
            <a:r>
              <a:rPr lang="es-A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 PPI contiene</a:t>
            </a:r>
            <a:r>
              <a:rPr lang="es-AR" sz="2400" dirty="0"/>
              <a:t>:</a:t>
            </a:r>
          </a:p>
          <a:p>
            <a:pPr lvl="1"/>
            <a:r>
              <a:rPr lang="es-AR" sz="2400" dirty="0"/>
              <a:t>modificaciones de los entornos (a partir del DUA) necesarias para garantizar su accesibilidad curricular </a:t>
            </a:r>
          </a:p>
          <a:p>
            <a:pPr lvl="1"/>
            <a:r>
              <a:rPr lang="es-AR" sz="2400" dirty="0"/>
              <a:t>descripción del estilo de aprendizaje, intereses y expectativas</a:t>
            </a:r>
          </a:p>
          <a:p>
            <a:pPr lvl="1"/>
            <a:r>
              <a:rPr lang="es-AR" sz="2400" dirty="0"/>
              <a:t>procesos evaluativos que se diseñen </a:t>
            </a:r>
          </a:p>
          <a:p>
            <a:pPr lvl="1"/>
            <a:r>
              <a:rPr lang="es-AR" sz="2400" dirty="0"/>
              <a:t>criterios para la acreditación y certificación de acuerdo a la Normativa vigente.</a:t>
            </a:r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527707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998130" y="616883"/>
            <a:ext cx="7020900" cy="513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ANEXO II</a:t>
            </a:r>
            <a:endParaRPr dirty="0"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191802" y="1130877"/>
            <a:ext cx="6945331" cy="3112350"/>
          </a:xfrm>
        </p:spPr>
        <p:txBody>
          <a:bodyPr/>
          <a:lstStyle/>
          <a:p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ACTA ACUERDO INTERINSTITUCIONAL PARA LA INCLUSIÓN EDUCATIVA</a:t>
            </a:r>
          </a:p>
          <a:p>
            <a:pPr algn="just">
              <a:buFontTx/>
              <a:buChar char="-"/>
            </a:pPr>
            <a:r>
              <a:rPr lang="es-AR" sz="2200" dirty="0"/>
              <a:t>Acta elaborada y consensuada entre Equipo de Apoyo de Modalidad Especial, Escuela del Nivel y Familia.</a:t>
            </a:r>
          </a:p>
          <a:p>
            <a:pPr algn="just">
              <a:buFontTx/>
              <a:buChar char="-"/>
            </a:pPr>
            <a:r>
              <a:rPr lang="es-AR" sz="2200" dirty="0"/>
              <a:t>Establece Objetivos Generales de la Inclusión Educativa</a:t>
            </a:r>
          </a:p>
          <a:p>
            <a:pPr algn="just">
              <a:buFontTx/>
              <a:buChar char="-"/>
            </a:pPr>
            <a:r>
              <a:rPr lang="es-AR" sz="2200" dirty="0"/>
              <a:t>Detalla las responsabilidades de las partes.</a:t>
            </a:r>
          </a:p>
          <a:p>
            <a:pPr marL="101600" indent="0" algn="just">
              <a:buNone/>
            </a:pPr>
            <a:endParaRPr lang="es-AR" sz="2200" dirty="0"/>
          </a:p>
          <a:p>
            <a:pPr marL="101600" indent="0" algn="just">
              <a:buNone/>
            </a:pPr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3359672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867894" y="1750148"/>
            <a:ext cx="5976300" cy="1229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OBJETIVOS</a:t>
            </a:r>
            <a:endParaRPr sz="8000" dirty="0"/>
          </a:p>
        </p:txBody>
      </p:sp>
      <p:sp>
        <p:nvSpPr>
          <p:cNvPr id="65" name="Google Shape;65;p14"/>
          <p:cNvSpPr/>
          <p:nvPr/>
        </p:nvSpPr>
        <p:spPr>
          <a:xfrm flipH="1">
            <a:off x="1082114" y="898786"/>
            <a:ext cx="1301490" cy="1289610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1288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998130" y="616883"/>
            <a:ext cx="7020900" cy="513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ANEXO III</a:t>
            </a:r>
            <a:endParaRPr dirty="0"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191802" y="1130877"/>
            <a:ext cx="6945331" cy="3112350"/>
          </a:xfrm>
        </p:spPr>
        <p:txBody>
          <a:bodyPr/>
          <a:lstStyle/>
          <a:p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ACTA ACUERDO PARA LA INCLUSIÓN EDUCATIVA CON INTERVENCIÓN DE PROFESIONALES EXTERNOS AL SISTEMA EDUCATIVO PROVINCIAL.</a:t>
            </a:r>
          </a:p>
          <a:p>
            <a:pPr algn="just">
              <a:buFontTx/>
              <a:buChar char="-"/>
            </a:pPr>
            <a:r>
              <a:rPr lang="es-AR" sz="2200" dirty="0"/>
              <a:t>Se elabora luego de la valoración realizada por el Equipo de Apoyo para la Inclusión Educativa de la Modalidad Especial</a:t>
            </a:r>
          </a:p>
          <a:p>
            <a:pPr algn="just">
              <a:buFontTx/>
              <a:buChar char="-"/>
            </a:pPr>
            <a:r>
              <a:rPr lang="es-AR" sz="2200" dirty="0"/>
              <a:t>Dicho Equipo monitoreará la trayectoria del estudiante con discapacidad</a:t>
            </a:r>
          </a:p>
          <a:p>
            <a:pPr marL="101600" indent="0" algn="just">
              <a:buNone/>
            </a:pPr>
            <a:endParaRPr lang="es-AR" sz="2200" dirty="0"/>
          </a:p>
          <a:p>
            <a:pPr marL="101600" indent="0" algn="just">
              <a:buNone/>
            </a:pPr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3437613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998130" y="616883"/>
            <a:ext cx="7020900" cy="5139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ANEXO IV</a:t>
            </a:r>
            <a:endParaRPr dirty="0"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191802" y="1130877"/>
            <a:ext cx="6945331" cy="3112350"/>
          </a:xfrm>
        </p:spPr>
        <p:txBody>
          <a:bodyPr/>
          <a:lstStyle/>
          <a:p>
            <a:r>
              <a:rPr lang="es-AR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INFORME DE SEGUIMIENTO DE LA TRAYECTORIA EDUCATIVA (ARTICULACIÓN ENTRE NIVELES)</a:t>
            </a:r>
          </a:p>
          <a:p>
            <a:pPr marL="101600" indent="0">
              <a:buNone/>
            </a:pPr>
            <a:endParaRPr lang="es-AR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es-AR" sz="2200" dirty="0"/>
              <a:t>Describe las especificaciones pedagógicas del estudiante con discapacidad como insumo para favorecer el acompañamiento en el siguiente nivel.</a:t>
            </a:r>
          </a:p>
          <a:p>
            <a:pPr marL="101600" indent="0" algn="just">
              <a:buNone/>
            </a:pPr>
            <a:endParaRPr lang="es-AR" sz="2200" dirty="0"/>
          </a:p>
        </p:txBody>
      </p:sp>
    </p:spTree>
    <p:extLst>
      <p:ext uri="{BB962C8B-B14F-4D97-AF65-F5344CB8AC3E}">
        <p14:creationId xmlns:p14="http://schemas.microsoft.com/office/powerpoint/2010/main" val="2185499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867894" y="1750148"/>
            <a:ext cx="5976300" cy="1229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GRACIAS!!</a:t>
            </a:r>
            <a:endParaRPr sz="8000" dirty="0"/>
          </a:p>
        </p:txBody>
      </p:sp>
      <p:sp>
        <p:nvSpPr>
          <p:cNvPr id="65" name="Google Shape;65;p14"/>
          <p:cNvSpPr/>
          <p:nvPr/>
        </p:nvSpPr>
        <p:spPr>
          <a:xfrm flipH="1">
            <a:off x="1082114" y="898786"/>
            <a:ext cx="1301490" cy="1289610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7475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Marcador de texto 2"/>
          <p:cNvSpPr>
            <a:spLocks noGrp="1"/>
          </p:cNvSpPr>
          <p:nvPr>
            <p:ph type="body" idx="2"/>
          </p:nvPr>
        </p:nvSpPr>
        <p:spPr>
          <a:xfrm>
            <a:off x="1049424" y="636998"/>
            <a:ext cx="7159627" cy="3657599"/>
          </a:xfrm>
        </p:spPr>
        <p:txBody>
          <a:bodyPr/>
          <a:lstStyle/>
          <a:p>
            <a:r>
              <a:rPr lang="es-AR" sz="2200" dirty="0"/>
              <a:t>Reflexionar sobre la importancia del DUA como herramienta de atención a la diversidad en las aulas,</a:t>
            </a:r>
          </a:p>
          <a:p>
            <a:r>
              <a:rPr lang="es-AR" sz="2200" dirty="0"/>
              <a:t>Identificar recursos y herramientas que favorecen el aprendizaje de todos los estudiantes,</a:t>
            </a:r>
          </a:p>
          <a:p>
            <a:r>
              <a:rPr lang="es-AR" sz="2200" dirty="0"/>
              <a:t>Incorporar las pautas de diseño del DUA en las planificaciones áulicas,</a:t>
            </a:r>
          </a:p>
          <a:p>
            <a:r>
              <a:rPr lang="es-AR" sz="2200" dirty="0"/>
              <a:t>Dar a conocer la Resolución N° 3402-DGE-2018 ACTUALIZACIÓN NORMATIVA SOBRE INCLUSIÓN EDUCATIVA PERSONAS CON DISCAPACIDAD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867894" y="1750148"/>
            <a:ext cx="5976300" cy="12293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/>
              <a:t>Actividades</a:t>
            </a:r>
            <a:endParaRPr sz="8000" dirty="0"/>
          </a:p>
        </p:txBody>
      </p:sp>
      <p:sp>
        <p:nvSpPr>
          <p:cNvPr id="65" name="Google Shape;65;p14"/>
          <p:cNvSpPr/>
          <p:nvPr/>
        </p:nvSpPr>
        <p:spPr>
          <a:xfrm flipH="1">
            <a:off x="1082114" y="898786"/>
            <a:ext cx="1301490" cy="1289610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037715" y="1440781"/>
            <a:ext cx="7068620" cy="2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514350">
              <a:buAutoNum type="arabicPeriod"/>
            </a:pPr>
            <a:r>
              <a:rPr lang="es-ES" b="1" dirty="0"/>
              <a:t>Introducción al  tema mediante la proyección del video: “DUA Diseño Universal para el Aprendizaje”</a:t>
            </a:r>
          </a:p>
          <a:p>
            <a:pPr marL="0" indent="0">
              <a:buNone/>
            </a:pPr>
            <a:r>
              <a:rPr lang="es-ES" sz="1600" dirty="0"/>
              <a:t>(El video </a:t>
            </a:r>
            <a:r>
              <a:rPr lang="es-ES" sz="1600" dirty="0" smtClean="0">
                <a:hlinkClick r:id="rId3"/>
              </a:rPr>
              <a:t>“Educación con todos y para todos” </a:t>
            </a:r>
            <a:r>
              <a:rPr lang="es-ES" sz="1600" dirty="0" smtClean="0"/>
              <a:t>fue </a:t>
            </a:r>
            <a:r>
              <a:rPr lang="es-ES" sz="1600" dirty="0"/>
              <a:t>elaborado por el Gobierno de Colombia pero responde a la temática de trabajo)</a:t>
            </a:r>
          </a:p>
          <a:p>
            <a:pPr marL="0" indent="0">
              <a:buNone/>
            </a:pPr>
            <a:r>
              <a:rPr lang="es-ES" dirty="0"/>
              <a:t>Puesta en común sobre las inquietudes en relación a la temática </a:t>
            </a:r>
            <a:endParaRPr lang="es-AR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6"/>
          <p:cNvSpPr/>
          <p:nvPr/>
        </p:nvSpPr>
        <p:spPr>
          <a:xfrm>
            <a:off x="4110030" y="805177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441675" y="1764532"/>
            <a:ext cx="6260700" cy="15334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indent="0">
              <a:buNone/>
            </a:pPr>
            <a:r>
              <a:rPr lang="en" dirty="0"/>
              <a:t>2.</a:t>
            </a:r>
            <a:r>
              <a:rPr lang="es-ES" b="1" dirty="0"/>
              <a:t> Se sugiere dividir a los docentes en grupos (2 o 4). Cada subgrupo trabajará con uno de los textos presentados.</a:t>
            </a:r>
            <a:endParaRPr lang="es-AR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80" name="Google Shape;80;p16"/>
          <p:cNvSpPr/>
          <p:nvPr/>
        </p:nvSpPr>
        <p:spPr>
          <a:xfrm>
            <a:off x="4110030" y="733257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27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1058238" y="1299626"/>
            <a:ext cx="7171361" cy="3036068"/>
          </a:xfrm>
        </p:spPr>
        <p:txBody>
          <a:bodyPr/>
          <a:lstStyle/>
          <a:p>
            <a:pPr lvl="0"/>
            <a:r>
              <a:rPr lang="es-ES" sz="2400" dirty="0"/>
              <a:t>Leer el texto seleccionado para cada grupo</a:t>
            </a:r>
            <a:endParaRPr lang="es-AR" sz="2400" dirty="0"/>
          </a:p>
          <a:p>
            <a:pPr lvl="0"/>
            <a:r>
              <a:rPr lang="es-ES" sz="2400" dirty="0"/>
              <a:t>Extraer ideas fuerza de cada tema</a:t>
            </a:r>
            <a:endParaRPr lang="es-AR" sz="2400" dirty="0"/>
          </a:p>
          <a:p>
            <a:pPr lvl="0"/>
            <a:r>
              <a:rPr lang="es-ES" sz="2400" dirty="0"/>
              <a:t>Elegir algún recurso para representar la información y exponerla al resto de sus compañeros. Se sugiere utilizar recursos innovadores como: videos, canciones, infografías, caricaturas, grafitis, entre otros.</a:t>
            </a:r>
            <a:endParaRPr lang="es-AR" sz="240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mtClean="0"/>
              <a:t>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452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441675" y="1856999"/>
            <a:ext cx="6260700" cy="15951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3.</a:t>
            </a:r>
            <a:r>
              <a:rPr lang="es-ES" b="1" dirty="0"/>
              <a:t> Cada grupo expone al resto de sus compañeros las ideas principales mediante el recurso elegido.</a:t>
            </a:r>
            <a:endParaRPr lang="es-AR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499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441675" y="1857000"/>
            <a:ext cx="6260700" cy="155402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dirty="0"/>
              <a:t>4.</a:t>
            </a:r>
            <a:r>
              <a:rPr lang="es-ES" b="1" dirty="0"/>
              <a:t> Leer en grupos de docentes </a:t>
            </a:r>
            <a:r>
              <a:rPr lang="es-ES" b="1" u="sng" dirty="0"/>
              <a:t>por curso </a:t>
            </a:r>
            <a:r>
              <a:rPr lang="es-ES" dirty="0"/>
              <a:t>“Las pautas sobre El Diseño Universal para el Aprendizaje”</a:t>
            </a:r>
            <a:endParaRPr dirty="0"/>
          </a:p>
        </p:txBody>
      </p:sp>
      <p:sp>
        <p:nvSpPr>
          <p:cNvPr id="80" name="Google Shape;80;p16"/>
          <p:cNvSpPr/>
          <p:nvPr/>
        </p:nvSpPr>
        <p:spPr>
          <a:xfrm>
            <a:off x="4110026" y="990111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560929"/>
      </p:ext>
    </p:extLst>
  </p:cSld>
  <p:clrMapOvr>
    <a:masterClrMapping/>
  </p:clrMapOvr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547</Words>
  <Application>Microsoft Office PowerPoint</Application>
  <PresentationFormat>Presentación en pantalla (16:9)</PresentationFormat>
  <Paragraphs>70</Paragraphs>
  <Slides>22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Sniglet</vt:lpstr>
      <vt:lpstr>Calibri</vt:lpstr>
      <vt:lpstr>Patrick Hand SC</vt:lpstr>
      <vt:lpstr>Arial</vt:lpstr>
      <vt:lpstr>Calibri Light</vt:lpstr>
      <vt:lpstr>Seyton template</vt:lpstr>
      <vt:lpstr>Tema de Office</vt:lpstr>
      <vt:lpstr>JORNADA INSTITUCIONAL  DÍA 4</vt:lpstr>
      <vt:lpstr>OBJETIVOS</vt:lpstr>
      <vt:lpstr>Presentación de PowerPoint</vt:lpstr>
      <vt:lpstr>Actividades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RESOLUCIÓN N° 3402-DGE-2018</vt:lpstr>
      <vt:lpstr>SURGE PARA DAR RESPUESTA:</vt:lpstr>
      <vt:lpstr>ANEXO I</vt:lpstr>
      <vt:lpstr>Presentación de PowerPoint</vt:lpstr>
      <vt:lpstr>ANEXO II</vt:lpstr>
      <vt:lpstr>ANEXO III</vt:lpstr>
      <vt:lpstr>ANEXO IV</vt:lpstr>
      <vt:lpstr>GRACIAS!!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Usuario</dc:creator>
  <cp:lastModifiedBy>Usuario de Windows</cp:lastModifiedBy>
  <cp:revision>23</cp:revision>
  <dcterms:modified xsi:type="dcterms:W3CDTF">2019-02-10T23:46:08Z</dcterms:modified>
</cp:coreProperties>
</file>