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x="6858000" cy="9144000"/>
  <p:embeddedFontLst>
    <p:embeddedFont>
      <p:font typeface="La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1" roundtripDataSignature="AMtx7mhs6wy+qiKBrVorlDSbFpF7MnUg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B365409-ECD9-4E60-A69F-F380BD4F677A}">
  <a:tblStyle styleId="{3B365409-ECD9-4E60-A69F-F380BD4F67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6350">
              <a:solidFill>
                <a:srgbClr val="9CC3E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6350">
              <a:solidFill>
                <a:srgbClr val="9CC3E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6350">
              <a:solidFill>
                <a:srgbClr val="9CC3E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6350">
              <a:solidFill>
                <a:srgbClr val="9CC3E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6350">
              <a:solidFill>
                <a:srgbClr val="9CC3E5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6350">
              <a:solidFill>
                <a:srgbClr val="9CC3E5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  <a:tcStyle>
        <a:fill>
          <a:solidFill>
            <a:srgbClr val="DEEBF6"/>
          </a:solidFill>
        </a:fill>
      </a:tcStyle>
    </a:band1H>
    <a:band2H>
      <a:tcTxStyle/>
    </a:band2H>
    <a:band1V>
      <a:tcTxStyle/>
      <a:tcStyle>
        <a:fill>
          <a:solidFill>
            <a:srgbClr val="DEEBF6"/>
          </a:solidFill>
        </a:fill>
      </a:tcStyle>
    </a:band1V>
    <a:band2V>
      <a:tcTxStyle/>
    </a:band2V>
    <a:lastCol>
      <a:tcTxStyle b="on"/>
    </a:lastCol>
    <a:firstCol>
      <a:tcTxStyle b="on"/>
    </a:firstCol>
    <a:lastRow>
      <a:tcTxStyle b="on"/>
      <a:tcStyle>
        <a:tcBdr>
          <a:top>
            <a:ln cap="flat" cmpd="sng" w="6350">
              <a:solidFill>
                <a:srgbClr val="5B9BD5"/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lastRow>
    <a:seCell>
      <a:tcTxStyle/>
    </a:seCell>
    <a:swCell>
      <a:tcTxStyle/>
    </a:swCell>
    <a:firstRow>
      <a:tcTxStyle b="on">
        <a:srgbClr val="FFFFFF"/>
      </a:tcTxStyle>
      <a:tcStyle>
        <a:tcBdr>
          <a:left>
            <a:ln cap="flat" cmpd="sng" w="6350">
              <a:solidFill>
                <a:srgbClr val="5B9BD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6350">
              <a:solidFill>
                <a:srgbClr val="5B9BD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6350">
              <a:solidFill>
                <a:srgbClr val="5B9BD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6350">
              <a:solidFill>
                <a:srgbClr val="5B9BD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5B9BD5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A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bba92a8499_0_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bba92a8499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bba92a8499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7" name="Google Shape;16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bb183fce21_0_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bb183fce21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bb183fce21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ba92a8499_0_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bba92a8499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bba92a8499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9" name="Google Shape;18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bb183fce21_0_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bb183fce21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bb183fce21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bba92a8499_0_3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bba92a8499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bba92a8499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2" name="Google Shape;21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bba92a8499_0_5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bba92a8499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bba92a8499_0_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ba0255f7f4_2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6" name="Google Shape;226;gba0255f7f4_2_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a2b9f60b6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ba2b9f60b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ba2b9f60b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ba0255f7f4_2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3" name="Google Shape;233;gba0255f7f4_2_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0" name="Google Shape;24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bba92a8499_0_4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bba92a8499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bba92a8499_0_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ba92a84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2" name="Google Shape;112;gbba92a8499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bba92a8499_0_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bba92a8499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bba92a8499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bb25e63bf_2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bbb25e63bf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bbb25e63bf_2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8" name="Google Shape;13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bbb25e63bf_3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bbb25e63bf_3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bbb25e63bf_3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bb30745f5e_0_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bb30745f5e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bb30745f5e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 rot="5400000">
            <a:off x="4623593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 rot="5400000">
            <a:off x="623093" y="370682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30" name="Google Shape;30;p21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/>
          <p:nvPr>
            <p:ph type="title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" type="body"/>
          </p:nvPr>
        </p:nvSpPr>
        <p:spPr>
          <a:xfrm>
            <a:off x="623888" y="4589466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7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/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/>
          <p:nvPr>
            <p:ph type="title"/>
          </p:nvPr>
        </p:nvSpPr>
        <p:spPr>
          <a:xfrm>
            <a:off x="629841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9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3" type="body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9"/>
          <p:cNvSpPr txBox="1"/>
          <p:nvPr>
            <p:ph idx="4" type="body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9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/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0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/>
          <p:nvPr>
            <p:ph idx="2" type="pic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Relationship Id="rId4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meet.google.com/ytx-rqte-ckj" TargetMode="External"/><Relationship Id="rId4" Type="http://schemas.openxmlformats.org/officeDocument/2006/relationships/image" Target="../media/image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jp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jpg"/><Relationship Id="rId4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rive.google.com/file/d/17jItRZfZ_lLy8U7vAuqXMId-XPq9qzFC/view?usp=sharing" TargetMode="External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5n6eMG_vbY0OslPAflknZ-39u2tMpL20/view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0" y="2101174"/>
            <a:ext cx="9144000" cy="1068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s-AR" sz="6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JORNADAS</a:t>
            </a:r>
            <a:r>
              <a:rPr b="1" i="0" lang="es-AR" sz="6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INSTITUCIONALES</a:t>
            </a:r>
            <a:endParaRPr b="1" i="0" sz="60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s-AR" sz="60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>
            <p:ph idx="1" type="subTitle"/>
          </p:nvPr>
        </p:nvSpPr>
        <p:spPr>
          <a:xfrm>
            <a:off x="207818" y="3261570"/>
            <a:ext cx="87006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b="1" i="1" lang="es-A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Dirección de Educación Especial 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b="1" i="1" lang="es-AR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Prof. María de los Angeles Zavaroni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1200" y="5838813"/>
            <a:ext cx="2085975" cy="10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" name="Google Shape;163;gbba92a8499_0_18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{3B365409-ECD9-4E60-A69F-F380BD4F677A}</a:tableStyleId>
              </a:tblPr>
              <a:tblGrid>
                <a:gridCol w="1280350"/>
                <a:gridCol w="2809000"/>
                <a:gridCol w="2754625"/>
                <a:gridCol w="1978075"/>
              </a:tblGrid>
              <a:tr h="313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Tiempos</a:t>
                      </a:r>
                      <a:endParaRPr sz="12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Destinatarios</a:t>
                      </a:r>
                      <a:endParaRPr sz="12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Temática/ Bibliografía</a:t>
                      </a:r>
                      <a:endParaRPr sz="12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Responsables</a:t>
                      </a:r>
                      <a:endParaRPr sz="12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940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 minutos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Docentes, equipos técnicos educativos (equipos de sede y de inclusión educativa)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Palabras de bienvenida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Equipo directivo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940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 minutos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Docentes, equipos técnicos educativos (equipos de sede y de inclusión educativa)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Lectura sobre el material: </a:t>
                      </a:r>
                      <a:r>
                        <a:rPr b="1"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“Promoción Acompañada” y “Agrupamientos Flexibles”</a:t>
                      </a:r>
                      <a:r>
                        <a:rPr i="1"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Equipo directivo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1253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90 minutos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Docentes, equipos técnicos educativos (equipos de sede y de inclusión educativa)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2413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Trabajo grupal: reflexión sobre la lectura realizada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413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“Actividad 1”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Equipo directivo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313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 minutos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Recreo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hMerge="1"/>
                <a:tc hMerge="1"/>
              </a:tr>
              <a:tr h="1253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90 minutos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Docentes, equipos técnicos educativos (equipos de sede y de inclusión educativa)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2413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Trabajo grupal: reflexión sobre la lectura realizada</a:t>
                      </a:r>
                      <a:endParaRPr i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413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“Actividad 2”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413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Equipo directivo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627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 minutos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Docentes, equipos técnicos educativos (equipos de sede y de inclusión educativa)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2413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413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Cierre y conclusiones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Equipo directivo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pic>
        <p:nvPicPr>
          <p:cNvPr id="164" name="Google Shape;164;gbba92a8499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89984"/>
            <a:ext cx="9144000" cy="12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89984"/>
            <a:ext cx="9144000" cy="126801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6"/>
          <p:cNvSpPr txBox="1"/>
          <p:nvPr>
            <p:ph type="title"/>
          </p:nvPr>
        </p:nvSpPr>
        <p:spPr>
          <a:xfrm>
            <a:off x="268265" y="530312"/>
            <a:ext cx="8607600" cy="10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4400"/>
              <a:buNone/>
            </a:pPr>
            <a:r>
              <a:t/>
            </a:r>
            <a:endParaRPr b="1" sz="3240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4400"/>
              <a:buNone/>
            </a:pPr>
            <a:r>
              <a:rPr b="1" lang="es-AR" sz="3240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DÍA 3</a:t>
            </a:r>
            <a:endParaRPr b="1" sz="3240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4400"/>
              <a:buNone/>
            </a:pPr>
            <a:r>
              <a:t/>
            </a:r>
            <a:endParaRPr b="1" sz="3240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4400"/>
              <a:buNone/>
            </a:pPr>
            <a:r>
              <a:rPr b="1" lang="es-AR" sz="3000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ACOMPAÑANDO APRENDIZAJES PRIORITARIOS</a:t>
            </a:r>
            <a:br>
              <a:rPr b="1" lang="es-AR" sz="4840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s-AR" sz="3240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sz="4340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1" name="Google Shape;171;p6"/>
          <p:cNvPicPr preferRelativeResize="0"/>
          <p:nvPr/>
        </p:nvPicPr>
        <p:blipFill rotWithShape="1">
          <a:blip r:embed="rId4">
            <a:alphaModFix/>
          </a:blip>
          <a:srcRect b="0" l="5814" r="5814" t="6742"/>
          <a:stretch/>
        </p:blipFill>
        <p:spPr>
          <a:xfrm>
            <a:off x="2931225" y="2078175"/>
            <a:ext cx="3860101" cy="354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bb183fce21_0_10"/>
          <p:cNvSpPr txBox="1"/>
          <p:nvPr>
            <p:ph type="title"/>
          </p:nvPr>
        </p:nvSpPr>
        <p:spPr>
          <a:xfrm>
            <a:off x="628650" y="365128"/>
            <a:ext cx="78867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OBJETIVO</a:t>
            </a:r>
            <a:endParaRPr b="1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8" name="Google Shape;178;gbb183fce21_0_10"/>
          <p:cNvSpPr txBox="1"/>
          <p:nvPr>
            <p:ph idx="1" type="body"/>
          </p:nvPr>
        </p:nvSpPr>
        <p:spPr>
          <a:xfrm>
            <a:off x="628650" y="1502600"/>
            <a:ext cx="78867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AR" sz="1900">
                <a:latin typeface="Lato"/>
                <a:ea typeface="Lato"/>
                <a:cs typeface="Lato"/>
                <a:sym typeface="Lato"/>
              </a:rPr>
              <a:t>EL CONSEJO FEDERAL DE EDUCACIÓN, EN SU RESOLUCIÓN 368/20, ESTABLECE LA PROMOCIÓN ACOMPAÑADA Y UNIDAD PEDAGÓGICA COMO FIGURAS GARANTES DE LA ATENCIÓN A LAS TRAYECTORIAS INDIVIDUALES DE LOS ESTUDIANTES . DICHA RESOLUCIÓN EXPLICITA QUE DURANTE EL CICLO 2021, “</a:t>
            </a:r>
            <a:r>
              <a:rPr b="1" i="1" lang="es-AR" sz="1900">
                <a:latin typeface="Lato"/>
                <a:ea typeface="Lato"/>
                <a:cs typeface="Lato"/>
                <a:sym typeface="Lato"/>
              </a:rPr>
              <a:t>PARA PROMOVER QUE</a:t>
            </a:r>
            <a:r>
              <a:rPr b="1" lang="es-AR" sz="1900"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i="1" lang="es-AR" sz="1900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TODOS/AS LOS/AS ESTUDIANTES PUEDAN ALCANZAR LOS NIVELES DE LOGROS PREVISTOS, SE IMPLEMENTARÁN DIVERSAS MODALIDADES DE COMPLEMENTACIÓN, ACOMPAÑAMIENTO E INTENSIFICACIÓN DE LA ENSEÑANZA”. </a:t>
            </a:r>
            <a:endParaRPr b="1" i="1" sz="1900"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gbb183fce21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89984"/>
            <a:ext cx="9144000" cy="12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" name="Google Shape;185;gbba92a8499_0_26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{3B365409-ECD9-4E60-A69F-F380BD4F677A}</a:tableStyleId>
              </a:tblPr>
              <a:tblGrid>
                <a:gridCol w="1276750"/>
                <a:gridCol w="2801075"/>
                <a:gridCol w="2746875"/>
                <a:gridCol w="1972500"/>
              </a:tblGrid>
              <a:tr h="307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Tiempos</a:t>
                      </a:r>
                      <a:endParaRPr sz="12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Destinatarios</a:t>
                      </a:r>
                      <a:endParaRPr sz="12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Temática/ Bibliografía</a:t>
                      </a:r>
                      <a:endParaRPr sz="12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Responsables</a:t>
                      </a:r>
                      <a:endParaRPr sz="12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9239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 minutos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Docentes, equipos técnicos educativos (equipos de sede y de inclusión educativa)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Palabras de bienvenida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Equipo directivo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9239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 minutos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Docentes, equipos técnicos educativos (equipos de sede y de inclusión educativa)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Lectura sobre el material propuesto 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Equipo directivo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12319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90 minutos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Docentes, equipos técnicos educativos (equipos de sede y de inclusión educativa)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2413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Trabajo grupal: reflexión sobre la lectura realizada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413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“Actividad 1”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Equipo directivo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3079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 minutos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Recreo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hMerge="1"/>
                <a:tc hMerge="1"/>
              </a:tr>
              <a:tr h="1231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90 minutos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Docentes, equipos técnicos educativos (equipos de sede y de inclusión educativa)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2413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Trabajo grupal: reflexión sobre la lectura realizada</a:t>
                      </a:r>
                      <a:endParaRPr i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413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“Actividad 2”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413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Equipo directivo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6159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 minutos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Docentes, equipos técnicos educativos (equipos de sede y de inclusión educativa)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2413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413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Cierre y conclusiones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Equipo directivo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pic>
        <p:nvPicPr>
          <p:cNvPr id="186" name="Google Shape;186;gbba92a8499_0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89984"/>
            <a:ext cx="9144000" cy="12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89984"/>
            <a:ext cx="9144000" cy="126801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7"/>
          <p:cNvSpPr txBox="1"/>
          <p:nvPr>
            <p:ph type="title"/>
          </p:nvPr>
        </p:nvSpPr>
        <p:spPr>
          <a:xfrm>
            <a:off x="349474" y="148137"/>
            <a:ext cx="8655981" cy="1111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4400"/>
              <a:buNone/>
            </a:pPr>
            <a:r>
              <a:rPr b="1" lang="es-AR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4400"/>
              <a:buNone/>
            </a:pPr>
            <a:r>
              <a:t/>
            </a:r>
            <a:endParaRPr b="1" sz="3600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4400"/>
              <a:buNone/>
            </a:pPr>
            <a:r>
              <a:rPr b="1" lang="es-AR" sz="3600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DÍA 4 y 5</a:t>
            </a:r>
            <a:endParaRPr b="1" sz="3600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4400"/>
              <a:buNone/>
            </a:pPr>
            <a:br>
              <a:rPr b="1" lang="es-AR" sz="3600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s-AR" sz="2900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 ABP EN LA PRESENCIALIDAD ALTERNADA</a:t>
            </a:r>
            <a:endParaRPr b="1" sz="5300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" name="Google Shape;193;p7"/>
          <p:cNvSpPr txBox="1"/>
          <p:nvPr/>
        </p:nvSpPr>
        <p:spPr>
          <a:xfrm>
            <a:off x="641250" y="1922732"/>
            <a:ext cx="7861500" cy="31154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76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1" sz="2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4" name="Google Shape;194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4975" y="2239825"/>
            <a:ext cx="5734050" cy="311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b183fce21_0_4"/>
          <p:cNvSpPr txBox="1"/>
          <p:nvPr>
            <p:ph type="title"/>
          </p:nvPr>
        </p:nvSpPr>
        <p:spPr>
          <a:xfrm>
            <a:off x="628650" y="688128"/>
            <a:ext cx="78867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OBJETIVO</a:t>
            </a:r>
            <a:endParaRPr b="1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" name="Google Shape;201;gbb183fce21_0_4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AR" sz="2400">
                <a:latin typeface="Lato"/>
                <a:ea typeface="Lato"/>
                <a:cs typeface="Lato"/>
                <a:sym typeface="Lato"/>
              </a:rPr>
              <a:t>OFRECER HERRAMIENTAS QUE FACILITEN Y ALIENTEN SU IMPLEMENTACIÓN EN UN CONTEXTO DE PRESENCIALIDAD ALTERNADA. </a:t>
            </a:r>
            <a:endParaRPr b="1" sz="2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gbb183fce21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89984"/>
            <a:ext cx="9144000" cy="12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" name="Google Shape;208;gbba92a8499_0_34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{3B365409-ECD9-4E60-A69F-F380BD4F677A}</a:tableStyleId>
              </a:tblPr>
              <a:tblGrid>
                <a:gridCol w="1283950"/>
                <a:gridCol w="2816900"/>
                <a:gridCol w="2762375"/>
                <a:gridCol w="1983625"/>
              </a:tblGrid>
              <a:tr h="462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Tiempos</a:t>
                      </a:r>
                      <a:endParaRPr sz="12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Destinatarios</a:t>
                      </a:r>
                      <a:endParaRPr sz="12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Temática/ Bibliografía</a:t>
                      </a:r>
                      <a:endParaRPr sz="12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Responsables</a:t>
                      </a:r>
                      <a:endParaRPr sz="12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1387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Inicio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9:00 hs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Docentes, equipos técnicos educativos (equipos de sede y de inclusión educativa)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Palabras de bienvenida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Equipo directivo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1387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Docentes, equipos técnicos educativos (equipos de sede y de inclusión educativa)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Lectura y reflexión sobre el material </a:t>
                      </a:r>
                      <a:endParaRPr b="1"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Equipo directivo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4624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 minutos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Recreo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hMerge="1"/>
                <a:tc hMerge="1"/>
              </a:tr>
              <a:tr h="924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Docentes, equipos técnicos educativos (equipos de sede y de inclusión educativa)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2413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Lectura y reflexión del material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Equipo directivo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924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Docentes, equipos técnicos educativos (equipos de sede y de inclusión educativa)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2413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413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Cierre y conclusiones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Equipo directivo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pic>
        <p:nvPicPr>
          <p:cNvPr id="209" name="Google Shape;209;gbba92a8499_0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89984"/>
            <a:ext cx="9144000" cy="12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89984"/>
            <a:ext cx="9144000" cy="126801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1"/>
          <p:cNvSpPr txBox="1"/>
          <p:nvPr>
            <p:ph type="title"/>
          </p:nvPr>
        </p:nvSpPr>
        <p:spPr>
          <a:xfrm>
            <a:off x="178676" y="0"/>
            <a:ext cx="8965200" cy="18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4400"/>
              <a:buNone/>
            </a:pPr>
            <a:r>
              <a:t/>
            </a:r>
            <a:endParaRPr b="1" sz="3200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4400"/>
              <a:buNone/>
            </a:pPr>
            <a:r>
              <a:t/>
            </a:r>
            <a:endParaRPr b="1" sz="3200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4400"/>
              <a:buNone/>
            </a:pPr>
            <a:r>
              <a:rPr b="1" lang="es-AR" sz="3200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DÍA 6 </a:t>
            </a:r>
            <a:endParaRPr b="1" sz="3200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4400"/>
              <a:buNone/>
            </a:pPr>
            <a:r>
              <a:rPr b="1" lang="es-AR" sz="3200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FECHA: 18 DE FEBRERO</a:t>
            </a:r>
            <a:br>
              <a:rPr b="1" lang="es-AR" sz="3200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s-AR" sz="3300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PLATAFORMA DIGITAL  </a:t>
            </a:r>
            <a:r>
              <a:rPr b="1" lang="es-AR" sz="3300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y GEM</a:t>
            </a:r>
            <a:endParaRPr b="1" sz="3300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4400"/>
              <a:buNone/>
            </a:pPr>
            <a:r>
              <a:t/>
            </a:r>
            <a:endParaRPr b="1" sz="3200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6" name="Google Shape;21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81200" y="2234425"/>
            <a:ext cx="5317425" cy="300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" name="Google Shape;222;gbba92a8499_0_54"/>
          <p:cNvGraphicFramePr/>
          <p:nvPr/>
        </p:nvGraphicFramePr>
        <p:xfrm>
          <a:off x="257625" y="3139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{3B365409-ECD9-4E60-A69F-F380BD4F677A}</a:tableStyleId>
              </a:tblPr>
              <a:tblGrid>
                <a:gridCol w="1215425"/>
                <a:gridCol w="2666575"/>
                <a:gridCol w="2614950"/>
                <a:gridCol w="1877775"/>
              </a:tblGrid>
              <a:tr h="5601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Tiempos</a:t>
                      </a:r>
                      <a:endParaRPr sz="12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Destinatarios</a:t>
                      </a:r>
                      <a:endParaRPr sz="12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Temática/ Bibliografía</a:t>
                      </a:r>
                      <a:endParaRPr sz="12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AR" sz="12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Responsables</a:t>
                      </a:r>
                      <a:endParaRPr sz="12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46359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Sección 1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 a 9.50 hs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Sección 2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 a 10:50 hs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Sección 3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 a 11:50 hs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Sección 4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 a 12:50 hs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Sección 5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 a 13:50 hs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Directivos, Administrador de Red y Secretario o docente asignado como referente. 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Plataforma </a:t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Escuela Digital</a:t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600" u="sng">
                          <a:solidFill>
                            <a:srgbClr val="1155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meet.google.com/ytx-rqte-ckj</a:t>
                      </a:r>
                      <a:endParaRPr sz="1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Equipo de Gestión</a:t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pic>
        <p:nvPicPr>
          <p:cNvPr id="223" name="Google Shape;223;gbba92a8499_0_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589984"/>
            <a:ext cx="9144000" cy="12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gba0255f7f4_2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89984"/>
            <a:ext cx="9144000" cy="126801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ba0255f7f4_2_46"/>
          <p:cNvSpPr txBox="1"/>
          <p:nvPr>
            <p:ph type="title"/>
          </p:nvPr>
        </p:nvSpPr>
        <p:spPr>
          <a:xfrm>
            <a:off x="178675" y="0"/>
            <a:ext cx="8965200" cy="30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4400"/>
              <a:buNone/>
            </a:pPr>
            <a:r>
              <a:t/>
            </a:r>
            <a:endParaRPr b="1" sz="3200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4400"/>
              <a:buNone/>
            </a:pPr>
            <a:r>
              <a:t/>
            </a:r>
            <a:endParaRPr b="1" sz="3200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4400"/>
              <a:buNone/>
            </a:pPr>
            <a:r>
              <a:rPr b="1" lang="es-AR" sz="3200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JORNADA INSTITUCIONAL</a:t>
            </a:r>
            <a:endParaRPr b="1" sz="3200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4400"/>
              <a:buNone/>
            </a:pPr>
            <a:r>
              <a:rPr b="1" lang="es-AR" sz="3200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 PROGRAMA PROVINCIAL DE ARTICULACIÓN:</a:t>
            </a:r>
            <a:endParaRPr b="1" sz="3200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4400"/>
              <a:buNone/>
            </a:pPr>
            <a:r>
              <a:rPr b="1" lang="es-AR" sz="3200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Vinculando trayectorias</a:t>
            </a:r>
            <a:endParaRPr b="1" sz="3200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4400"/>
              <a:buNone/>
            </a:pPr>
            <a:r>
              <a:t/>
            </a:r>
            <a:endParaRPr b="1" sz="3200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4400"/>
              <a:buNone/>
            </a:pPr>
            <a:r>
              <a:t/>
            </a:r>
            <a:endParaRPr b="1" sz="3200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4400"/>
              <a:buNone/>
            </a:pPr>
            <a:r>
              <a:rPr b="1" lang="es-AR" sz="3200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FECHA: 19 DE FEBRERO</a:t>
            </a:r>
            <a:endParaRPr b="1" sz="3200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4400"/>
              <a:buNone/>
            </a:pPr>
            <a:br>
              <a:rPr b="1" lang="es-AR" sz="3200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</a:br>
            <a:endParaRPr b="1" sz="3300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4400"/>
              <a:buNone/>
            </a:pPr>
            <a:r>
              <a:t/>
            </a:r>
            <a:endParaRPr b="1" sz="3200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0" name="Google Shape;230;gba0255f7f4_2_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3600" y="3265913"/>
            <a:ext cx="4876800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a2b9f60b6_0_0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ba2b9f60b6_0_0"/>
          <p:cNvSpPr txBox="1"/>
          <p:nvPr>
            <p:ph idx="1" type="subTitle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gba2b9f60b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ba2b9f60b6_0_0"/>
          <p:cNvSpPr txBox="1"/>
          <p:nvPr/>
        </p:nvSpPr>
        <p:spPr>
          <a:xfrm>
            <a:off x="297450" y="313975"/>
            <a:ext cx="8593200" cy="53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>
                <a:solidFill>
                  <a:srgbClr val="FFFFFF"/>
                </a:solidFill>
              </a:rPr>
              <a:t>  </a:t>
            </a:r>
            <a:r>
              <a:rPr lang="es-AR" sz="1700">
                <a:solidFill>
                  <a:srgbClr val="FFFFFF"/>
                </a:solidFill>
              </a:rPr>
              <a:t>La Subdirectora de Educación Especial Prof. María de los Ángeles Zavaroni,  quiere darles la </a:t>
            </a:r>
            <a:r>
              <a:rPr b="1" lang="es-AR" sz="1700">
                <a:solidFill>
                  <a:srgbClr val="FFFFFF"/>
                </a:solidFill>
              </a:rPr>
              <a:t>bienvenida a las Inspectoras Técnicas de la Modalidad al Ciclo Lectivo 2021</a:t>
            </a:r>
            <a:r>
              <a:rPr lang="es-AR" sz="1700">
                <a:solidFill>
                  <a:srgbClr val="FFFFFF"/>
                </a:solidFill>
              </a:rPr>
              <a:t>, agradecer y reconocer la gran labor desarrollada en favor de acompañar a los Equipos Directivos y a la comunidad educativa  en general durante todo el año 2020, con el gran  compromiso de siempre  y aún más allá de sus responsabilidades….  Les deseo un exitoso año de trabajo en equipo!!  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700">
                <a:solidFill>
                  <a:srgbClr val="FFFFFF"/>
                </a:solidFill>
              </a:rPr>
              <a:t>  Del mismo modo, quiero hacer extensivo mis saludos, reconocimiento y respeto a vuestros respectivos C</a:t>
            </a:r>
            <a:r>
              <a:rPr b="1" lang="es-AR" sz="1700">
                <a:solidFill>
                  <a:srgbClr val="FFFFFF"/>
                </a:solidFill>
              </a:rPr>
              <a:t>onsejos Directivos</a:t>
            </a:r>
            <a:r>
              <a:rPr lang="es-AR" sz="1700">
                <a:solidFill>
                  <a:srgbClr val="FFFFFF"/>
                </a:solidFill>
              </a:rPr>
              <a:t>, agradeciendo por todo el esfuerzo y acompañamiento realizado a las comunidades educativas durante el año 2020 y augurando un mejor 2021!!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700">
                <a:solidFill>
                  <a:srgbClr val="FFFFFF"/>
                </a:solidFill>
              </a:rPr>
              <a:t>   Felicitaciones a todo el personal </a:t>
            </a:r>
            <a:r>
              <a:rPr b="1" lang="es-AR" sz="1700">
                <a:solidFill>
                  <a:srgbClr val="FFFFFF"/>
                </a:solidFill>
              </a:rPr>
              <a:t>docente y no docente</a:t>
            </a:r>
            <a:r>
              <a:rPr lang="es-AR" sz="1700">
                <a:solidFill>
                  <a:srgbClr val="FFFFFF"/>
                </a:solidFill>
              </a:rPr>
              <a:t>, que han demostrando  que aunque el contexto sea complejo,  son capaces de dar una respuesta rápida ante el cambio y ofrecer soluciones creativas, brillantes, inclusivas, equitativas y de calidad.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700">
                <a:solidFill>
                  <a:srgbClr val="FFFFFF"/>
                </a:solidFill>
              </a:rPr>
              <a:t>  Les deseo un exitoso año de trabajo en cada aspecto que les convoque a dirigir y tomar decisiones acertadas,  siempre en favor de proteger una educación de calidad para los estudiantes con discapacidad.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700">
                <a:solidFill>
                  <a:srgbClr val="FFFFFF"/>
                </a:solidFill>
              </a:rPr>
              <a:t>¡</a:t>
            </a:r>
            <a:r>
              <a:rPr b="1" lang="es-AR" sz="1700">
                <a:solidFill>
                  <a:srgbClr val="FFFFFF"/>
                </a:solidFill>
              </a:rPr>
              <a:t>Muy bienvenidos al Ciclo Lectivo 2021!   </a:t>
            </a:r>
            <a:endParaRPr b="1" sz="1700">
              <a:solidFill>
                <a:srgbClr val="FFFFFF"/>
              </a:solidFill>
            </a:endParaRPr>
          </a:p>
        </p:txBody>
      </p:sp>
      <p:pic>
        <p:nvPicPr>
          <p:cNvPr id="102" name="Google Shape;102;gba2b9f60b6_0_0"/>
          <p:cNvPicPr preferRelativeResize="0"/>
          <p:nvPr/>
        </p:nvPicPr>
        <p:blipFill rotWithShape="1">
          <a:blip r:embed="rId4">
            <a:alphaModFix/>
          </a:blip>
          <a:srcRect b="0" l="0" r="0" t="12441"/>
          <a:stretch/>
        </p:blipFill>
        <p:spPr>
          <a:xfrm>
            <a:off x="3661200" y="5965623"/>
            <a:ext cx="2085975" cy="8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gba0255f7f4_2_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89984"/>
            <a:ext cx="9144000" cy="1268016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ba0255f7f4_2_53"/>
          <p:cNvSpPr txBox="1"/>
          <p:nvPr>
            <p:ph type="title"/>
          </p:nvPr>
        </p:nvSpPr>
        <p:spPr>
          <a:xfrm>
            <a:off x="178675" y="0"/>
            <a:ext cx="8965200" cy="30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4400"/>
              <a:buNone/>
            </a:pPr>
            <a:r>
              <a:t/>
            </a:r>
            <a:endParaRPr b="1" sz="3200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4400"/>
              <a:buNone/>
            </a:pPr>
            <a:r>
              <a:t/>
            </a:r>
            <a:endParaRPr b="1" sz="3200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4400"/>
              <a:buNone/>
            </a:pPr>
            <a:r>
              <a:t/>
            </a:r>
            <a:endParaRPr b="1" sz="3200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4400"/>
              <a:buNone/>
            </a:pPr>
            <a:r>
              <a:t/>
            </a:r>
            <a:endParaRPr b="1" sz="3200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4400"/>
              <a:buNone/>
            </a:pPr>
            <a:r>
              <a:rPr b="1" lang="es-AR" sz="3200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JORNADA CAPACITACIÓN: GEM</a:t>
            </a:r>
            <a:endParaRPr b="1" sz="3200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4400"/>
              <a:buNone/>
            </a:pPr>
            <a:r>
              <a:t/>
            </a:r>
            <a:endParaRPr b="1" sz="3200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4400"/>
              <a:buNone/>
            </a:pPr>
            <a:r>
              <a:rPr b="1" lang="es-AR" sz="3200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CRONOGRAMA: </a:t>
            </a:r>
            <a:endParaRPr b="1" sz="3200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4400"/>
              <a:buNone/>
            </a:pPr>
            <a:r>
              <a:rPr b="1" lang="es-AR" sz="3200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FECHA: 22 AL 26 DE FEBRERO</a:t>
            </a:r>
            <a:endParaRPr b="1" sz="3200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4400"/>
              <a:buNone/>
            </a:pPr>
            <a:br>
              <a:rPr b="1" lang="es-AR" sz="3200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</a:br>
            <a:endParaRPr b="1" sz="3300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4400"/>
              <a:buNone/>
            </a:pPr>
            <a:r>
              <a:t/>
            </a:r>
            <a:endParaRPr b="1" sz="3200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7" name="Google Shape;237;gba0255f7f4_2_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6875" y="3056400"/>
            <a:ext cx="3543905" cy="2228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bba92a8499_0_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89984"/>
            <a:ext cx="9144000" cy="1268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bba92a8499_0_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9250" y="842075"/>
            <a:ext cx="6963100" cy="429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gbba92a849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89984"/>
            <a:ext cx="9144000" cy="126801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bba92a8499_0_0"/>
          <p:cNvSpPr txBox="1"/>
          <p:nvPr>
            <p:ph type="title"/>
          </p:nvPr>
        </p:nvSpPr>
        <p:spPr>
          <a:xfrm>
            <a:off x="268300" y="253173"/>
            <a:ext cx="8751000" cy="14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4400"/>
              <a:buNone/>
            </a:pPr>
            <a:r>
              <a:rPr b="1" lang="es-AR" sz="4000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DÍA 1</a:t>
            </a:r>
            <a:br>
              <a:rPr b="1" lang="es-AR" sz="4359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s-AR" sz="2800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ESCENARIOS PARA EL REGRESO A CLASES</a:t>
            </a:r>
            <a:endParaRPr b="1" sz="2800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4400"/>
              <a:buNone/>
            </a:pPr>
            <a:r>
              <a:t/>
            </a:r>
            <a:endParaRPr b="1" sz="2800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6" name="Google Shape;116;gbba92a8499_0_0"/>
          <p:cNvPicPr preferRelativeResize="0"/>
          <p:nvPr/>
        </p:nvPicPr>
        <p:blipFill rotWithShape="1">
          <a:blip r:embed="rId4">
            <a:alphaModFix/>
          </a:blip>
          <a:srcRect b="0" l="0" r="0" t="12441"/>
          <a:stretch/>
        </p:blipFill>
        <p:spPr>
          <a:xfrm>
            <a:off x="3661200" y="5965623"/>
            <a:ext cx="2085975" cy="89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bba92a8499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100" y="1441175"/>
            <a:ext cx="8075549" cy="404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bba92a8499_0_0"/>
          <p:cNvSpPr txBox="1"/>
          <p:nvPr/>
        </p:nvSpPr>
        <p:spPr>
          <a:xfrm>
            <a:off x="2044150" y="919375"/>
            <a:ext cx="3000000" cy="24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bba92a8499_0_7"/>
          <p:cNvSpPr txBox="1"/>
          <p:nvPr>
            <p:ph type="title"/>
          </p:nvPr>
        </p:nvSpPr>
        <p:spPr>
          <a:xfrm>
            <a:off x="628650" y="365128"/>
            <a:ext cx="78867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OBJETIVO</a:t>
            </a:r>
            <a:endParaRPr b="1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5" name="Google Shape;125;gbba92a8499_0_7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56514" rtl="0" algn="just">
              <a:lnSpc>
                <a:spcPct val="115000"/>
              </a:lnSpc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AR" sz="1900">
                <a:latin typeface="Lato"/>
                <a:ea typeface="Lato"/>
                <a:cs typeface="Lato"/>
                <a:sym typeface="Lato"/>
              </a:rPr>
              <a:t>EL DOCUMENTO DE TRABAJO PROPUESTO PARA LA PRIMERA JORNADA, ES EL MARCO INICIAL DE ANÁLISIS  PARA EL INICIO DEL CICLO LECTIVO 2021. </a:t>
            </a:r>
            <a:endParaRPr b="1" sz="1900">
              <a:latin typeface="Lato"/>
              <a:ea typeface="Lato"/>
              <a:cs typeface="Lato"/>
              <a:sym typeface="Lato"/>
            </a:endParaRPr>
          </a:p>
          <a:p>
            <a:pPr indent="-269999" lvl="0" marL="269999" marR="62864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latin typeface="Lato"/>
              <a:ea typeface="Lato"/>
              <a:cs typeface="Lato"/>
              <a:sym typeface="Lato"/>
            </a:endParaRPr>
          </a:p>
          <a:p>
            <a:pPr indent="0" lvl="0" marL="0" marR="62864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AR" sz="1900">
                <a:latin typeface="Lato"/>
                <a:ea typeface="Lato"/>
                <a:cs typeface="Lato"/>
                <a:sym typeface="Lato"/>
              </a:rPr>
              <a:t>COMPRENDE DOS MOMENTOS DIFERENCIADOS. UN PRIMER ANÁLISIS DE RECURSOS QUE PERMITIRÁN DETERMINAR LA PRESENCIALIDAD Y UN SEGUNDO MOMENTO PARA EL ANÁLISIS DE REGISTRO DE TRAYECTORIA QUE SE REALIZÓ EN LAS JORNADAS DEL MES DE DICIEMBRE Y SERÁ EL INSUMO PARA MAPEAR EL AULA DE ACUERDO A LAS TRAYECTORIAS ESCOLARES.</a:t>
            </a:r>
            <a:endParaRPr b="1" sz="37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6" name="Google Shape;126;gbba92a8499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89984"/>
            <a:ext cx="9144000" cy="1268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bba92a8499_0_7"/>
          <p:cNvPicPr preferRelativeResize="0"/>
          <p:nvPr/>
        </p:nvPicPr>
        <p:blipFill rotWithShape="1">
          <a:blip r:embed="rId4">
            <a:alphaModFix/>
          </a:blip>
          <a:srcRect b="0" l="0" r="0" t="12441"/>
          <a:stretch/>
        </p:blipFill>
        <p:spPr>
          <a:xfrm>
            <a:off x="3661200" y="5965623"/>
            <a:ext cx="2085975" cy="8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bb25e63bf_2_0"/>
          <p:cNvSpPr txBox="1"/>
          <p:nvPr>
            <p:ph type="title"/>
          </p:nvPr>
        </p:nvSpPr>
        <p:spPr>
          <a:xfrm>
            <a:off x="628650" y="365125"/>
            <a:ext cx="7886700" cy="2442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2400">
                <a:latin typeface="Lato"/>
                <a:ea typeface="Lato"/>
                <a:cs typeface="Lato"/>
                <a:sym typeface="Lato"/>
              </a:rPr>
              <a:t>Para la realización de la Jornada las escuelas deberán disponer de gráficos realizados a partir de informes de rendimientos y trayectorias que bajarán de GEM. Cada director deberá realizar ese acopio de datos ANTES de la jornada para guiarlos en ese proceso.</a:t>
            </a:r>
            <a:endParaRPr b="1"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gbbb25e63bf_2_0"/>
          <p:cNvSpPr txBox="1"/>
          <p:nvPr>
            <p:ph idx="1" type="body"/>
          </p:nvPr>
        </p:nvSpPr>
        <p:spPr>
          <a:xfrm>
            <a:off x="628650" y="2658725"/>
            <a:ext cx="7886700" cy="3518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-AR"/>
              <a:t>Tutorial para descargar Registro de Trayectoria 2020: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s-AR" u="sng">
                <a:solidFill>
                  <a:schemeClr val="hlink"/>
                </a:solidFill>
                <a:hlinkClick r:id="rId3"/>
              </a:rPr>
              <a:t>https://drive.google.com/file/d/17jItRZfZ_lLy8U7vAuqXMId-XPq9qzFC/view?usp=sharing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gbbb25e63bf_2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589984"/>
            <a:ext cx="9144000" cy="12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89984"/>
            <a:ext cx="9144000" cy="126801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4"/>
          <p:cNvSpPr txBox="1"/>
          <p:nvPr>
            <p:ph type="title"/>
          </p:nvPr>
        </p:nvSpPr>
        <p:spPr>
          <a:xfrm>
            <a:off x="268300" y="253173"/>
            <a:ext cx="8751000" cy="14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8C8C"/>
              </a:buClr>
              <a:buSzPts val="4400"/>
              <a:buNone/>
            </a:pPr>
            <a:r>
              <a:rPr b="1" lang="es-AR" sz="4000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DÍA 2</a:t>
            </a:r>
            <a:br>
              <a:rPr b="1" lang="es-AR" sz="4359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s-AR" sz="2800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PROMOCIÓN ACOMPAÑADA Y AGRUPAMIENTOS FLEXIBLES</a:t>
            </a:r>
            <a:endParaRPr b="1" sz="7260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2" name="Google Shape;14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40300" y="1864106"/>
            <a:ext cx="5463401" cy="387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"/>
          <p:cNvPicPr preferRelativeResize="0"/>
          <p:nvPr/>
        </p:nvPicPr>
        <p:blipFill rotWithShape="1">
          <a:blip r:embed="rId5">
            <a:alphaModFix/>
          </a:blip>
          <a:srcRect b="0" l="0" r="0" t="12441"/>
          <a:stretch/>
        </p:blipFill>
        <p:spPr>
          <a:xfrm>
            <a:off x="3661200" y="5965623"/>
            <a:ext cx="2085975" cy="8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bbb25e63bf_3_0" title="VID-20210208-WA0023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786200" cy="655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b30745f5e_0_3"/>
          <p:cNvSpPr txBox="1"/>
          <p:nvPr>
            <p:ph type="title"/>
          </p:nvPr>
        </p:nvSpPr>
        <p:spPr>
          <a:xfrm>
            <a:off x="628650" y="365128"/>
            <a:ext cx="78867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>
                <a:solidFill>
                  <a:srgbClr val="1E8C8C"/>
                </a:solidFill>
                <a:latin typeface="Lato"/>
                <a:ea typeface="Lato"/>
                <a:cs typeface="Lato"/>
                <a:sym typeface="Lato"/>
              </a:rPr>
              <a:t>OBJETIVO</a:t>
            </a:r>
            <a:endParaRPr b="1">
              <a:solidFill>
                <a:srgbClr val="1E8C8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" name="Google Shape;156;gbb30745f5e_0_3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AR">
                <a:latin typeface="Lato"/>
                <a:ea typeface="Lato"/>
                <a:cs typeface="Lato"/>
                <a:sym typeface="Lato"/>
              </a:rPr>
              <a:t>PROFUNDIZAR LA MIRADA SOBRE ENSEÑANZA DIVERSIFICADA A TRAVÉS DE AGRUPAMIENTOS FLEXIBLES, ABORDANDO ESTRATEGIAS QUE FAVORECEN EL DISEÑO DE AULAS HETEROGÉNEAS. 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gbb30745f5e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89984"/>
            <a:ext cx="9144000" cy="1268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Tema de Office">
  <a:themeElements>
    <a:clrScheme name="COLORES DGE">
      <a:dk1>
        <a:srgbClr val="000000"/>
      </a:dk1>
      <a:lt1>
        <a:srgbClr val="FFFFFF"/>
      </a:lt1>
      <a:dk2>
        <a:srgbClr val="007F90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81D0F4"/>
      </a:accent5>
      <a:accent6>
        <a:srgbClr val="93C363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2020-02-04T03:03:27Z</dcterms:created>
  <dc:creator>alumno</dc:creator>
</cp:coreProperties>
</file>