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Overlock" panose="020B060402020202020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rUug5CglgPRg9v/1oPuxXD0nr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D4063-4BFE-42D1-9D2D-90AFB81BBED0}">
  <a:tblStyle styleId="{27ED4063-4BFE-42D1-9D2D-90AFB81BBE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7" name="Google Shape;3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0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hyperlink" Target="https://www.youtube.com/watch?v=6VKoTrkMhGs" TargetMode="Externa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P7prUP2TPb8" TargetMode="External"/><Relationship Id="rId4" Type="http://schemas.openxmlformats.org/officeDocument/2006/relationships/hyperlink" Target="https://educaixa.org/documents/10180/37082892/DIGITAL+FINAL+-+RETRO+ALIMENTACION+FORMATIVA+-+CAST.pdf/9cfdad6c-e1d7-1fe2-76e8-cba1b8b79085?t=159074432982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4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cureservercdn.net/198.71.233.106/rjh.422.myftpupload.com/wp-content/uploads/2020/12/14-Vuelta-2.pdf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youtube.com/watch?v=6VKoTrkMhGs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hyperlink" Target="https://www.youtube.com/watch?v=lO8a68dqgbs&amp;list=RDCMUCI6QcXatdaEAaRTRjl3dc0w&amp;start_radio=1&amp;t=20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lO8a68dqgbs&amp;list=RDCMUCI6QcXatdaEAaRTRjl3dc0w&amp;start_radio=1&amp;t=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524000" y="1632067"/>
            <a:ext cx="9144000" cy="106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Jornada Institucional</a:t>
            </a:r>
            <a:endParaRPr sz="60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064213" y="3218766"/>
            <a:ext cx="6096000" cy="156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Febrero 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Día 3: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es-CL" sz="18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EVALUACIÓN FORMATIVA, PUENTE ENTRE LA ENSEÑANZA Y EL APRENDIZAJE”</a:t>
            </a:r>
            <a:endParaRPr sz="1800" b="1" i="1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820" y="5622877"/>
            <a:ext cx="9880979" cy="10099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769" y="131831"/>
            <a:ext cx="8225304" cy="549104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9874332" y="4648179"/>
            <a:ext cx="21969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Extraído del video "Acompañar recorridos en el Nivel Inicial: las situaciones de evaluación"- Graciela Cappelletti</a:t>
            </a:r>
            <a:endParaRPr sz="1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>
            <a:spLocks noGrp="1"/>
          </p:cNvSpPr>
          <p:nvPr>
            <p:ph type="ctrTitle"/>
          </p:nvPr>
        </p:nvSpPr>
        <p:spPr>
          <a:xfrm>
            <a:off x="1671917" y="3613651"/>
            <a:ext cx="9144000" cy="148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1905" lvl="0" indent="-190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Lato"/>
              <a:buNone/>
            </a:pPr>
            <a: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es-CL" sz="3959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959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5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5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sz="5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11"/>
          <p:cNvSpPr txBox="1">
            <a:spLocks noGrp="1"/>
          </p:cNvSpPr>
          <p:nvPr>
            <p:ph type="subTitle" idx="1"/>
          </p:nvPr>
        </p:nvSpPr>
        <p:spPr>
          <a:xfrm>
            <a:off x="1540213" y="435610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CL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1_</a:t>
            </a:r>
            <a:r>
              <a:rPr lang="es-CL" sz="3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sz="36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464213" y="484094"/>
            <a:ext cx="11201400" cy="494851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7450945" y="1610988"/>
            <a:ext cx="378982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CC00"/>
              </a:solidFill>
              <a:latin typeface="Lato"/>
              <a:ea typeface="Lato"/>
              <a:cs typeface="Lato"/>
              <a:sym typeface="Lato"/>
            </a:endParaRPr>
          </a:p>
          <a:p>
            <a:pPr marL="450850" marR="0" lvl="3" indent="-15240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Char char="▪"/>
            </a:pPr>
            <a:r>
              <a:rPr lang="es-CL" sz="24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Analizar la retroalimentación que brinda la docente en función de encontrar los distintos pasos de la escalera de retroalimentación.</a:t>
            </a:r>
            <a:endParaRPr sz="2400" b="0" i="0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365" y="2051312"/>
            <a:ext cx="6504483" cy="242323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18" name="Google Shape;218;p11"/>
          <p:cNvSpPr/>
          <p:nvPr/>
        </p:nvSpPr>
        <p:spPr>
          <a:xfrm>
            <a:off x="2486302" y="753971"/>
            <a:ext cx="86229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Escalera de Retroalimentación</a:t>
            </a:r>
            <a:endParaRPr sz="1400" b="0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02624"/>
            <a:ext cx="10515600" cy="118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6" name="Google Shape;226;p12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916" y="756405"/>
            <a:ext cx="6710097" cy="45637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7" name="Google Shape;227;p12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83" y="5818557"/>
            <a:ext cx="9840036" cy="107817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4" name="Google Shape;234;p13" descr="Sentada Y Lectura Del Hombre 3d Un Libro Con El Bulbo De La Idea Stock de  ilustración - Ilustración de bulbo, libro: 2791958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577" y="2168373"/>
            <a:ext cx="2006222" cy="33393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5" name="Google Shape;235;p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12019">
            <a:off x="561443" y="244790"/>
            <a:ext cx="1139882" cy="15968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6" name="Google Shape;236;p13"/>
          <p:cNvSpPr txBox="1">
            <a:spLocks noGrp="1"/>
          </p:cNvSpPr>
          <p:nvPr>
            <p:ph type="title"/>
          </p:nvPr>
        </p:nvSpPr>
        <p:spPr>
          <a:xfrm>
            <a:off x="2097741" y="532024"/>
            <a:ext cx="99373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3240"/>
              <a:buFont typeface="Lato"/>
              <a:buNone/>
            </a:pPr>
            <a:r>
              <a:rPr lang="es-CL" sz="3240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Lectura activa:</a:t>
            </a:r>
            <a:r>
              <a:rPr lang="es-CL" sz="3959" b="1">
                <a:solidFill>
                  <a:srgbClr val="FF00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959" b="1">
                <a:solidFill>
                  <a:srgbClr val="FF00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1979">
                <a:latin typeface="Lato"/>
                <a:ea typeface="Lato"/>
                <a:cs typeface="Lato"/>
                <a:sym typeface="Lato"/>
              </a:rPr>
              <a:t>Retroalimentación formativa. Orientaciones para la formación docente y el trabajo en el aula. Autora Rebeca Anijovich.</a:t>
            </a:r>
            <a:br>
              <a:rPr lang="es-CL" sz="1979">
                <a:latin typeface="Lato"/>
                <a:ea typeface="Lato"/>
                <a:cs typeface="Lato"/>
                <a:sym typeface="Lato"/>
              </a:rPr>
            </a:br>
            <a:r>
              <a:rPr lang="es-CL" sz="1979"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1979">
                <a:latin typeface="Lato"/>
                <a:ea typeface="Lato"/>
                <a:cs typeface="Lato"/>
                <a:sym typeface="Lato"/>
              </a:rPr>
            </a:br>
            <a:r>
              <a:rPr lang="es-CL" sz="2430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División en pequeños grupos. Cada grupo leerá un texto asignado</a:t>
            </a:r>
            <a:r>
              <a:rPr lang="es-CL" sz="243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s-CL" sz="2430">
                <a:solidFill>
                  <a:srgbClr val="1E8C8C"/>
                </a:solidFill>
                <a:latin typeface="Overlock"/>
                <a:ea typeface="Overlock"/>
                <a:cs typeface="Overlock"/>
                <a:sym typeface="Overlock"/>
              </a:rPr>
              <a:t/>
            </a:r>
            <a:br>
              <a:rPr lang="es-CL" sz="2430">
                <a:solidFill>
                  <a:srgbClr val="1E8C8C"/>
                </a:solidFill>
                <a:latin typeface="Overlock"/>
                <a:ea typeface="Overlock"/>
                <a:cs typeface="Overlock"/>
                <a:sym typeface="Overlock"/>
              </a:rPr>
            </a:br>
            <a:endParaRPr sz="2430" b="1">
              <a:solidFill>
                <a:srgbClr val="1E8C8C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409425" y="2296325"/>
            <a:ext cx="96762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s-CL" sz="2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Marco conceptual. TEXTO 1</a:t>
            </a:r>
            <a:endParaRPr sz="2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Arial"/>
              <a:buNone/>
            </a:pPr>
            <a:endParaRPr sz="27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marR="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s-CL" sz="2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Modelo de implementación en la escuela. T</a:t>
            </a:r>
            <a:r>
              <a:rPr lang="es-CL" sz="27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EXTO 2</a:t>
            </a:r>
            <a:endParaRPr sz="27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marR="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s-CL" sz="2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Propuesta didáctica. TEXTO 3</a:t>
            </a:r>
            <a:endParaRPr sz="2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Arial"/>
              <a:buNone/>
            </a:pPr>
            <a:endParaRPr sz="27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marR="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s-CL" sz="2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Recursos. TEXTO 4</a:t>
            </a:r>
            <a:endParaRPr sz="2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Arial"/>
              <a:buNone/>
            </a:pPr>
            <a:endParaRPr sz="2700" b="1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228600" marR="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>
            <a:off x="393883" y="4675910"/>
            <a:ext cx="11234010" cy="1019095"/>
          </a:xfrm>
          <a:prstGeom prst="roundRect">
            <a:avLst>
              <a:gd name="adj" fmla="val 16667"/>
            </a:avLst>
          </a:prstGeom>
          <a:solidFill>
            <a:srgbClr val="1E8C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Quien/es leyeron el texto “1 MARCO CONCETUAL”: Diseñar un ”Glosario creativo” (llaveros, murales, canciones-rap, adivinanza, trabalenguas…) </a:t>
            </a:r>
            <a:endParaRPr sz="1800" b="1" i="0" u="none" strike="noStrike" cap="none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27538">
            <a:off x="2183252" y="1912334"/>
            <a:ext cx="3991427" cy="21857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5" name="Google Shape;245;p14"/>
          <p:cNvSpPr/>
          <p:nvPr/>
        </p:nvSpPr>
        <p:spPr>
          <a:xfrm>
            <a:off x="393882" y="250203"/>
            <a:ext cx="58349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0" i="1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CL" sz="2400" b="1" i="1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Producciones a partir de la lectura </a:t>
            </a:r>
            <a:endParaRPr sz="2400" i="1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6" name="Google Shape;246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892" y="1713334"/>
            <a:ext cx="3788234" cy="24491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7" name="Google Shape;247;p14" descr="Mujer sosteniendo un cartel y apuntando sobre él | Foto Premiu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81487">
            <a:off x="5575154" y="179465"/>
            <a:ext cx="4255120" cy="28344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8" name="Google Shape;248;p1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95005"/>
            <a:ext cx="10298373" cy="104383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u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u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02624"/>
            <a:ext cx="10515600" cy="118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i="1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477672" y="4456624"/>
            <a:ext cx="11368585" cy="1150399"/>
          </a:xfrm>
          <a:prstGeom prst="roundRect">
            <a:avLst>
              <a:gd name="adj" fmla="val 16667"/>
            </a:avLst>
          </a:prstGeom>
          <a:solidFill>
            <a:srgbClr val="1E8C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Quien/es leyeron el texto “2 MODELO DE IMPLEMENTACIÓN EN LA ESCUELA”: Diseñar un organizador gráfico creativo (mapa conceptual, esquema, árbol de problemas, espina de pescado, cuadros …) </a:t>
            </a:r>
            <a:endParaRPr sz="2000" b="1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257" name="Google Shape;257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651" y="1507879"/>
            <a:ext cx="4282853" cy="27854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8" name="Google Shape;258;p15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70825">
            <a:off x="7043980" y="1248639"/>
            <a:ext cx="3360446" cy="224029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59" name="Google Shape;259;p15" descr="Mulher alegre, apontando para o cartaz | Foto Premium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8682" y="140637"/>
            <a:ext cx="3825830" cy="21280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0" name="Google Shape;260;p15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02624"/>
            <a:ext cx="10515600" cy="118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i="1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559558" y="4699303"/>
            <a:ext cx="10918209" cy="778641"/>
          </a:xfrm>
          <a:prstGeom prst="roundRect">
            <a:avLst>
              <a:gd name="adj" fmla="val 16667"/>
            </a:avLst>
          </a:prstGeom>
          <a:solidFill>
            <a:srgbClr val="1E8C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Quien/es leyeron el texto “PROPUESTA DIDÁCTICA”: Diseñar una infografía impactante, colorida…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715" y="522873"/>
            <a:ext cx="4016514" cy="25041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9" name="Google Shape;269;p1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80813">
            <a:off x="6449812" y="1936681"/>
            <a:ext cx="3836281" cy="21512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0" name="Google Shape;270;p16" descr="Mulher sorridente apontando para um cartaz | Foto Premium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317" y="280887"/>
            <a:ext cx="2169994" cy="39094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1" name="Google Shape;271;p16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42" y="5895644"/>
            <a:ext cx="9976513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i="1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354842" y="4654732"/>
            <a:ext cx="11409528" cy="1150399"/>
          </a:xfrm>
          <a:prstGeom prst="roundRect">
            <a:avLst>
              <a:gd name="adj" fmla="val 16667"/>
            </a:avLst>
          </a:prstGeom>
          <a:solidFill>
            <a:srgbClr val="1E8C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Quien/es leyeron el texto “RECURSOS”: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-  </a:t>
            </a:r>
            <a:r>
              <a:rPr lang="es-CL" sz="18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Elegir dos recursos que consideren más significativo para su contexto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- Diseñar un modo de para promocionar cada uno (ventajas, beneficios, oportunidades o posibilidades que brinda el recurso)</a:t>
            </a:r>
            <a:endParaRPr sz="180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466" y="1726682"/>
            <a:ext cx="4528722" cy="28375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0" name="Google Shape;280;p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270416">
            <a:off x="6356330" y="1265511"/>
            <a:ext cx="3507981" cy="20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71909">
            <a:off x="8062238" y="2851491"/>
            <a:ext cx="2839270" cy="88605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82" name="Google Shape;282;p17" descr="How to Create Effective Blogging Keywords like Professionals | QUIKRPOST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17594" y="111221"/>
            <a:ext cx="3993619" cy="226277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7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02624"/>
            <a:ext cx="10515600" cy="118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8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i="1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101" y="242599"/>
            <a:ext cx="2383191" cy="9370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1" name="Google Shape;291;p18"/>
          <p:cNvSpPr/>
          <p:nvPr/>
        </p:nvSpPr>
        <p:spPr>
          <a:xfrm>
            <a:off x="2536750" y="4964217"/>
            <a:ext cx="6314061" cy="624664"/>
          </a:xfrm>
          <a:prstGeom prst="roundRect">
            <a:avLst>
              <a:gd name="adj" fmla="val 16667"/>
            </a:avLst>
          </a:prstGeom>
          <a:solidFill>
            <a:srgbClr val="1E8C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- Compartir. Registrar la producción de todos.</a:t>
            </a:r>
            <a:endParaRPr sz="24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92" name="Google Shape;292;p18" descr="Hombre 3D Con La Libreta Y El Lápiz Stock de ilustración - Ilustración de  fico, pista: 3870394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4863">
            <a:off x="9026131" y="1887844"/>
            <a:ext cx="1687034" cy="179247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3" name="Google Shape;293;p18" descr="3d Gente - El Hablar De La Persona Foto de archivo - Imagen de persona,  hablar: 2903636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823" y="1428759"/>
            <a:ext cx="3709685" cy="30773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5098" y="1349943"/>
            <a:ext cx="1890380" cy="12221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24" y="1944621"/>
            <a:ext cx="1929566" cy="12549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3935" y="3047093"/>
            <a:ext cx="1972705" cy="12298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352" y="3506706"/>
            <a:ext cx="1937442" cy="12139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8" name="Google Shape;298;p18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198" y="5869082"/>
            <a:ext cx="9989902" cy="98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48" y="1172085"/>
            <a:ext cx="2785243" cy="4707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5" name="Google Shape;305;p19"/>
          <p:cNvSpPr txBox="1"/>
          <p:nvPr/>
        </p:nvSpPr>
        <p:spPr>
          <a:xfrm>
            <a:off x="4083152" y="1409293"/>
            <a:ext cx="7868787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marR="0" lvl="0" indent="-177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CL" sz="20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CL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Preguntas creativas… para invitar a MIRAR lo transitado…</a:t>
            </a:r>
            <a:endParaRPr/>
          </a:p>
          <a:p>
            <a:pPr marL="177800" marR="0" lvl="0" indent="-1778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CL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Invitar que la familia y el propio niño DESCRIBAN lo vivido…</a:t>
            </a:r>
            <a:endParaRPr/>
          </a:p>
          <a:p>
            <a:pPr marL="177800" marR="0" lvl="0" indent="-1778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CL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Siempre mostrar LO QUE BRILLA… AVANCES Y LOGROS!</a:t>
            </a:r>
            <a:endParaRPr/>
          </a:p>
          <a:p>
            <a:pPr marL="177800" marR="0" lvl="0" indent="-1778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CL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Dar ideas de cómo ampliar o hacer cambios mágicos.</a:t>
            </a:r>
            <a:endParaRPr/>
          </a:p>
          <a:p>
            <a:pPr marL="177800" marR="0" lvl="0" indent="-1778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CL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Cada ERROR es parte del aprendizaje y abre oportunidades.</a:t>
            </a:r>
            <a:endParaRPr/>
          </a:p>
          <a:p>
            <a:pPr marL="177800" marR="0" lvl="0" indent="-1778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CL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Dar oportunidad de MIRAR lo que hemos vivido … lo que hemos aprendido… que sea un MOMENTO para DISFRUTAR  y agradecer.</a:t>
            </a:r>
            <a:endParaRPr/>
          </a:p>
          <a:p>
            <a:pPr marL="177800" marR="0" lvl="0" indent="-1778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CL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Mostrar cómo se realiza lo que les pedimos.. Dar Ejemplos… </a:t>
            </a:r>
            <a:endParaRPr/>
          </a:p>
          <a:p>
            <a:pPr marL="177800" marR="0" lvl="0" indent="-1778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CL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ANDAMIAR… sostener … AYUDO cuando lo necesitan… respeto INICIATIVAS….. FACILITO AUTONOMÍA en los niños / familias</a:t>
            </a:r>
            <a:endParaRPr/>
          </a:p>
          <a:p>
            <a:pPr marL="177800" marR="0" lvl="0" indent="-1778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CL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Aprender a esperar… a practicar… entrenarME… no rendirme.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619873" y="304421"/>
            <a:ext cx="89386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Estrategias de retroalimentación</a:t>
            </a:r>
            <a:endParaRPr sz="4400"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7355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Font typeface="Lato"/>
              <a:buNone/>
            </a:pPr>
            <a:r>
              <a:rPr lang="es-CL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OBJETIVOS</a:t>
            </a:r>
            <a:r>
              <a:rPr lang="es-CL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02624"/>
            <a:ext cx="10515600" cy="118848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2" descr="Resultado de imagen de objetivos hombres 3d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1" y="2847375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3849221" y="3581872"/>
            <a:ext cx="6477656" cy="186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sz="217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s-CL" sz="2170" b="1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ACTORES INSTITUCIONALES PARTICIPANTES: 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s-CL" sz="217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Equipos Directivos, docentes, prof. desarrollo motor - psicomotricistas – asesores psicopedagógicos,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15471" y="1690638"/>
            <a:ext cx="10838329" cy="253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L"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Profundizar sobre el sentido y valor de la evaluación formativa. </a:t>
            </a:r>
            <a:endParaRPr sz="24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L"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Generar </a:t>
            </a:r>
            <a:r>
              <a:rPr lang="es-CL" sz="2400" b="1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estrategias de retroalimentación formativa </a:t>
            </a:r>
            <a:r>
              <a:rPr lang="es-CL"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 favorezcan el acompañamiento contextualizado de trayectorias educativas.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02624"/>
            <a:ext cx="10515600" cy="118848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0"/>
          <p:cNvSpPr txBox="1"/>
          <p:nvPr/>
        </p:nvSpPr>
        <p:spPr>
          <a:xfrm>
            <a:off x="1820838" y="3884654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i="1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4" name="Google Shape;314;p20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15" y="207469"/>
            <a:ext cx="6976581" cy="52775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5" name="Google Shape;315;p20"/>
          <p:cNvSpPr/>
          <p:nvPr/>
        </p:nvSpPr>
        <p:spPr>
          <a:xfrm>
            <a:off x="8033144" y="1065065"/>
            <a:ext cx="306248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Pensamos y escribimos 10 IDEAS o DESAFÍOS que nos ayudarán a interactuar con las familias para acompañar cada vez mejor las trayectorias educativas.</a:t>
            </a:r>
            <a:endParaRPr sz="24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0462" y="5741141"/>
            <a:ext cx="9056427" cy="8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 descr="videoseps | Escuela Politécnica Superior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52" y="207228"/>
            <a:ext cx="1256304" cy="125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 txBox="1"/>
          <p:nvPr/>
        </p:nvSpPr>
        <p:spPr>
          <a:xfrm>
            <a:off x="2060812" y="137970"/>
            <a:ext cx="793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3600"/>
              <a:buFont typeface="Lato"/>
              <a:buNone/>
            </a:pPr>
            <a:r>
              <a:rPr lang="es-CL" sz="3600" b="1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SIN MIEDO</a:t>
            </a:r>
            <a:r>
              <a:rPr lang="es-CL" sz="3600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CL" sz="279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(Vídeo Oficial)</a:t>
            </a:r>
            <a:br>
              <a:rPr lang="es-CL" sz="279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243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https://www.youtube.com/watch?v=6VKoTrkMhGs</a:t>
            </a:r>
            <a:endParaRPr sz="243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4" name="Google Shape;324;p2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52" y="1720544"/>
            <a:ext cx="6169176" cy="37635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5" name="Google Shape;325;p21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99929">
            <a:off x="7445649" y="1717406"/>
            <a:ext cx="4047136" cy="35620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6" name="Google Shape;326;p2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012" y="4882641"/>
            <a:ext cx="2681393" cy="9283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27" name="Google Shape;327;p21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423" y="1035131"/>
            <a:ext cx="6860488" cy="416943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2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5748859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3"/>
          <p:cNvSpPr txBox="1">
            <a:spLocks noGrp="1"/>
          </p:cNvSpPr>
          <p:nvPr>
            <p:ph type="title"/>
          </p:nvPr>
        </p:nvSpPr>
        <p:spPr>
          <a:xfrm>
            <a:off x="752905" y="5096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Font typeface="Lato"/>
              <a:buNone/>
            </a:pPr>
            <a:r>
              <a:rPr lang="es-CL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Bibliografía </a:t>
            </a:r>
            <a:endParaRPr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2308750" y="29840"/>
            <a:ext cx="10515600" cy="58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p23"/>
          <p:cNvSpPr txBox="1"/>
          <p:nvPr/>
        </p:nvSpPr>
        <p:spPr>
          <a:xfrm>
            <a:off x="709683" y="1835228"/>
            <a:ext cx="10768083" cy="367793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Retroalimentación formativa. Orientaciones para la formación docente y el trabajo en el aula. EduCaixa. Publicación realizada por SUMMA, en colaboración con la Fundación ”La Caixa”. Autora Rebeca Anijovich</a:t>
            </a:r>
            <a:endParaRPr sz="18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Disponible en </a:t>
            </a:r>
            <a:r>
              <a:rPr lang="es-CL" sz="18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https://educaixa.org/documents/10180/37082892/DIGITAL+FINAL+-+RETRO+ALIMENTACION+FORMATIVA+-+CAST.pdf/9cfdad6c-e1d7-1fe2-76e8-cba1b8b79085?t=1590744329828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Conferencia 2: 1º Congreso Virtual de Educación Inicial (COEDI 2020) Repensar la escuela que habitamos. Desafìos y reflexiones compartidas.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Disponible en </a:t>
            </a:r>
            <a:r>
              <a:rPr lang="es-CL" sz="1800" i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https://youtu.be/P7prUP2TPb8</a:t>
            </a:r>
            <a:endParaRPr sz="18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23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377" y="6006633"/>
            <a:ext cx="8950288" cy="79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1376081" y="4795337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09" name="Google Shape;109;p3"/>
          <p:cNvGraphicFramePr/>
          <p:nvPr/>
        </p:nvGraphicFramePr>
        <p:xfrm>
          <a:off x="838201" y="18918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{27ED4063-4BFE-42D1-9D2D-90AFB81BBED0}</a:tableStyleId>
              </a:tblPr>
              <a:tblGrid>
                <a:gridCol w="201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lt1"/>
                          </a:solidFill>
                        </a:rPr>
                        <a:t>AGENDA DEL DÍA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51425" marR="51425" marT="25725" marB="2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 u="none" strike="noStrike" cap="none"/>
                        <a:t>Tiempo</a:t>
                      </a:r>
                      <a:endParaRPr sz="1400" b="1" u="none" strike="noStrike" cap="none"/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/>
                        <a:t>Recursos</a:t>
                      </a:r>
                      <a:endParaRPr sz="1400" u="none" strike="noStrike" cap="none"/>
                    </a:p>
                  </a:txBody>
                  <a:tcPr marL="51425" marR="51425" marT="25725" marB="2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/>
                        <a:t>  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 20 minutos</a:t>
                      </a:r>
                      <a:endParaRPr sz="1000" b="1"/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CL" sz="1050"/>
                        <a:t>Vídeo: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cap="none">
                          <a:solidFill>
                            <a:srgbClr val="1E8C8C"/>
                          </a:solidFill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TODO SALDRÁ BIEN</a:t>
                      </a:r>
                      <a:r>
                        <a:rPr lang="es-CL" sz="1100">
                          <a:solidFill>
                            <a:srgbClr val="FF6600"/>
                          </a:solidFill>
                        </a:rPr>
                        <a:t>.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700"/>
                        <a:t>un cuento de Albert Espinosa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700" b="1" u="sng">
                          <a:solidFill>
                            <a:schemeClr val="hlink"/>
                          </a:solidFill>
                          <a:hlinkClick r:id="rId4"/>
                        </a:rPr>
                        <a:t>https://www.youtube.com/watch?v=lO8a68dqgbs&amp;list=RDCMUCI6QcXatdaEAaRTRjl3dc0w&amp;start_radio=1&amp;t=20</a:t>
                      </a:r>
                      <a:endParaRPr sz="7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 i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1425" marR="51425" marT="25725" marB="2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7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51425" marR="51425" marT="25725" marB="25725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ato"/>
                        <a:buNone/>
                      </a:pPr>
                      <a:r>
                        <a:rPr lang="es-CL" sz="1200" b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PRIMER MOMENTO DE ACTIVIDADES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8C8C"/>
                        </a:buClr>
                        <a:buSzPts val="1600"/>
                        <a:buFont typeface="Lato"/>
                        <a:buNone/>
                      </a:pPr>
                      <a:r>
                        <a:rPr lang="es-CL" sz="1600" b="1">
                          <a:solidFill>
                            <a:srgbClr val="1E8C8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Acompañando</a:t>
                      </a:r>
                      <a:r>
                        <a:rPr lang="es-CL" sz="1600" b="0">
                          <a:solidFill>
                            <a:srgbClr val="1E8C8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…</a:t>
                      </a:r>
                      <a:endParaRPr sz="1600" b="0">
                        <a:solidFill>
                          <a:srgbClr val="1E8C8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ato"/>
                        <a:buNone/>
                      </a:pPr>
                      <a:r>
                        <a:rPr lang="es-CL" sz="1200" b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SEGUNDO MOMENTO DE ACTIVIDADES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8C8C"/>
                        </a:buClr>
                        <a:buSzPts val="1400"/>
                        <a:buFont typeface="Lato"/>
                        <a:buNone/>
                      </a:pPr>
                      <a:r>
                        <a:rPr lang="es-CL" sz="1400" b="1">
                          <a:solidFill>
                            <a:srgbClr val="1E8C8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Lectura activa – Mentes creativa </a:t>
                      </a:r>
                      <a:r>
                        <a:rPr lang="es-CL" sz="1200" b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ACUERDOS INSTITUCIONALES - Decálogo</a:t>
                      </a:r>
                      <a:endParaRPr sz="1200" b="1">
                        <a:solidFill>
                          <a:srgbClr val="1E8C8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 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1h 20 minutos</a:t>
                      </a:r>
                      <a:endParaRPr sz="1000" b="1"/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900">
                          <a:latin typeface="Lato"/>
                          <a:ea typeface="Lato"/>
                          <a:cs typeface="Lato"/>
                          <a:sym typeface="Lato"/>
                        </a:rPr>
                        <a:t>Material solicitado</a:t>
                      </a:r>
                      <a:endParaRPr sz="7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1425" marR="51425" marT="25725" marB="2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15 minutos</a:t>
                      </a:r>
                      <a:endParaRPr sz="1000" b="1"/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Lato"/>
                          <a:ea typeface="Lato"/>
                          <a:cs typeface="Lato"/>
                          <a:sym typeface="Lato"/>
                        </a:rPr>
                        <a:t>Mate, cafecito y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Lato"/>
                          <a:ea typeface="Lato"/>
                          <a:cs typeface="Lato"/>
                          <a:sym typeface="Lato"/>
                        </a:rPr>
                        <a:t>algo rico</a:t>
                      </a:r>
                      <a:endParaRPr sz="11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1425" marR="51425" marT="25725" marB="2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   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1h 30 minutos</a:t>
                      </a:r>
                      <a:endParaRPr sz="1000" b="1"/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Lato"/>
                          <a:ea typeface="Lato"/>
                          <a:cs typeface="Lato"/>
                          <a:sym typeface="Lato"/>
                        </a:rPr>
                        <a:t>Síntesis institucional 2020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Lato"/>
                          <a:ea typeface="Lato"/>
                          <a:cs typeface="Lato"/>
                          <a:sym typeface="Lato"/>
                        </a:rPr>
                        <a:t>Material producido en jornadas 2021</a:t>
                      </a:r>
                      <a:endParaRPr sz="11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1425" marR="51425" marT="25725" marB="2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/>
                        <a:t>                                 </a:t>
                      </a:r>
                      <a:endParaRPr sz="1100" b="1"/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5 minutos</a:t>
                      </a:r>
                      <a:endParaRPr sz="1000" b="1"/>
                    </a:p>
                  </a:txBody>
                  <a:tcPr marL="51425" marR="5142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8C8C"/>
                        </a:buClr>
                        <a:buSzPts val="1200"/>
                        <a:buFont typeface="Lato"/>
                        <a:buNone/>
                      </a:pPr>
                      <a:r>
                        <a:rPr lang="es-CL" sz="1200" b="1" cap="none">
                          <a:solidFill>
                            <a:srgbClr val="1E8C8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SIN MIEDO</a:t>
                      </a:r>
                      <a:r>
                        <a:rPr lang="es-CL" sz="1200" cap="none">
                          <a:solidFill>
                            <a:srgbClr val="1E8C8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s-CL" sz="1200">
                          <a:latin typeface="Lato"/>
                          <a:ea typeface="Lato"/>
                          <a:cs typeface="Lato"/>
                          <a:sym typeface="Lato"/>
                        </a:rPr>
                        <a:t>(Vídeo Oficial)</a:t>
                      </a:r>
                      <a:br>
                        <a:rPr lang="es-CL" sz="12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es-CL" sz="1200" b="1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5"/>
                        </a:rPr>
                        <a:t>https://www.youtube.com/watch?v=6VKoTrkMhGs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1425" marR="51425" marT="25725" marB="2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4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51425" marR="51425" marT="25725" marB="25725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Overlock"/>
                        <a:buNone/>
                      </a:pPr>
                      <a:r>
                        <a:rPr lang="es-CL" sz="1100" b="1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“Las preguntas educativas ¿Qué sabemos de educación? La vuelta a clases en 2021: preguntas, lecciones aprendidas y desafíos para el nuevo año escolar.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Overlock"/>
                        <a:buNone/>
                      </a:pPr>
                      <a:r>
                        <a:rPr lang="es-CL" sz="11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CIAESA – Centro de Investigación Aplicada en Educación San Andrés.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Disponible en </a:t>
                      </a:r>
                      <a:r>
                        <a:rPr lang="es-CL" sz="1100" u="sng">
                          <a:solidFill>
                            <a:schemeClr val="hlink"/>
                          </a:solidFill>
                          <a:latin typeface="Overlock"/>
                          <a:ea typeface="Overlock"/>
                          <a:cs typeface="Overlock"/>
                          <a:sym typeface="Overlock"/>
                          <a:hlinkClick r:id="rId6"/>
                        </a:rPr>
                        <a:t>https://secureservercdn.net/198.71.233.106/rjh.422.myftpupload.com/wp-content/uploads/2020/12/14-Vuelta-2.pdf</a:t>
                      </a:r>
                      <a:endParaRPr sz="11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L="51425" marR="51425" marT="25725" marB="2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0" name="Google Shape;110;p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91"/>
          <a:stretch/>
        </p:blipFill>
        <p:spPr>
          <a:xfrm>
            <a:off x="1292231" y="125113"/>
            <a:ext cx="589732" cy="530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27133">
            <a:off x="3934662" y="2556707"/>
            <a:ext cx="1172267" cy="679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2" name="Google Shape;112;p3" descr="videoseps | Escuela Politécnica Superior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368" y="239786"/>
            <a:ext cx="737830" cy="6211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420" y="694849"/>
            <a:ext cx="550543" cy="64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971" y="1750574"/>
            <a:ext cx="599360" cy="5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483" y="3485790"/>
            <a:ext cx="525788" cy="55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081" y="5260977"/>
            <a:ext cx="498993" cy="51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131" y="854330"/>
            <a:ext cx="1282980" cy="471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290" y="769571"/>
            <a:ext cx="1155144" cy="5558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92644">
            <a:off x="5991107" y="1622614"/>
            <a:ext cx="631563" cy="8420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0" name="Google Shape;120;p3" descr="Sentada Y Lectura Del Hombre 3d Un Libro Con El Bulbo De La Idea Stock de  ilustración - Ilustración de bulbo, libro: 27919580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40738" y="1372540"/>
            <a:ext cx="638338" cy="11389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831" y="2011818"/>
            <a:ext cx="1151356" cy="4289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91438">
            <a:off x="6177735" y="3446643"/>
            <a:ext cx="591605" cy="8287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7720">
            <a:off x="3494183" y="4175063"/>
            <a:ext cx="1069962" cy="6527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99929">
            <a:off x="4943869" y="4202792"/>
            <a:ext cx="796004" cy="7006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449" y="4506408"/>
            <a:ext cx="1130580" cy="3973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6" name="Google Shape;126;p3"/>
          <p:cNvSpPr txBox="1"/>
          <p:nvPr/>
        </p:nvSpPr>
        <p:spPr>
          <a:xfrm>
            <a:off x="4455770" y="6274473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02624"/>
            <a:ext cx="10515600" cy="118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36" y="1751867"/>
            <a:ext cx="3358493" cy="410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7108" y="1608191"/>
            <a:ext cx="3032492" cy="403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3861">
            <a:off x="4147806" y="1728366"/>
            <a:ext cx="3290224" cy="405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https://thumbs.dreamstime.com/t/coraz%C3%B3n-rojo-con-los-auriculares-y-el-micr%C3%B3fono-37732545.jpg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40931">
            <a:off x="1420723" y="297069"/>
            <a:ext cx="2028825" cy="15240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7" name="Google Shape;137;p4"/>
          <p:cNvSpPr txBox="1"/>
          <p:nvPr/>
        </p:nvSpPr>
        <p:spPr>
          <a:xfrm>
            <a:off x="2470244" y="299939"/>
            <a:ext cx="86117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3200"/>
              <a:buFont typeface="Aharoni"/>
              <a:buNone/>
            </a:pPr>
            <a:r>
              <a:rPr lang="es-CL" sz="3200" b="0" i="0" u="none" strike="noStrike" cap="none">
                <a:solidFill>
                  <a:srgbClr val="1E8C8C"/>
                </a:solidFill>
                <a:latin typeface="Aharoni"/>
                <a:ea typeface="Aharoni"/>
                <a:cs typeface="Aharoni"/>
                <a:sym typeface="Aharoni"/>
              </a:rPr>
              <a:t>Escucha las frases con tu corazón y comparte la que más resuena…</a:t>
            </a:r>
            <a:endParaRPr sz="3200" b="0" i="0" u="none" strike="noStrike" cap="none">
              <a:solidFill>
                <a:srgbClr val="1E8C8C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6785967" y="2110843"/>
            <a:ext cx="4446140" cy="2556691"/>
          </a:xfrm>
          <a:prstGeom prst="roundRect">
            <a:avLst>
              <a:gd name="adj" fmla="val 16667"/>
            </a:avLst>
          </a:prstGeom>
          <a:solidFill>
            <a:srgbClr val="1E8C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Mientras escuchas atentamente la historia… escribe frases o palabras que impactan en tu corazón.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Comparte alguna con el grupo.</a:t>
            </a:r>
            <a:endParaRPr sz="2400" b="0" i="0" u="none" strike="noStrike" cap="non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44" name="Google Shape;14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02624"/>
            <a:ext cx="10515600" cy="118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1899746" y="571122"/>
            <a:ext cx="9840036" cy="153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3217"/>
              <a:buFont typeface="Lato"/>
              <a:buNone/>
            </a:pPr>
            <a:r>
              <a:rPr lang="es-CL" sz="3217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TODO SALDRÁ BIEN</a:t>
            </a:r>
            <a:r>
              <a:rPr lang="es-CL" sz="2437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CL" sz="2437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Albert Espinosa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Lato"/>
              <a:buNone/>
            </a:pPr>
            <a:r>
              <a:rPr lang="es-CL" sz="1754" b="1" i="0" u="sng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https://www.youtube.com/watch?v=lO8a68dqgbs&amp;list=RDCMUCI6QcXatdaEAaRTRjl3dc0w&amp;start_radio=1&amp;t=20</a:t>
            </a:r>
            <a:endParaRPr sz="1754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endParaRPr sz="42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 descr="videoseps | Escuela Politécnica Superior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89434"/>
            <a:ext cx="1061546" cy="106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44193"/>
            <a:ext cx="5088280" cy="289063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595" y="4370675"/>
            <a:ext cx="2681393" cy="9283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9" name="Google Shape;149;p5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02624"/>
            <a:ext cx="10515600" cy="118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3549839" y="213601"/>
            <a:ext cx="52781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3600" b="0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Previo a la jornada</a:t>
            </a:r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44" y="428255"/>
            <a:ext cx="1777025" cy="173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2295395" y="2649570"/>
            <a:ext cx="8702033" cy="134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Lato"/>
              <a:buNone/>
            </a:pPr>
            <a:r>
              <a:rPr lang="es-CL" sz="2400" b="0" i="1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El equipo directivo solicitará a los docentes que el día de la jornada asistan/participen, trayendo en una bolsa los siguientes elementos: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Lato"/>
              <a:buNone/>
            </a:pPr>
            <a:r>
              <a:rPr lang="es-CL" sz="2400" b="0" i="1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Anotador y lápiz o lapicera.</a:t>
            </a:r>
            <a:r>
              <a:rPr lang="es-CL" sz="1600" b="0" i="0" u="none" strike="noStrike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endParaRPr/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3515" y="2666171"/>
            <a:ext cx="68675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Resultado de imagen de hombre 3d con anotador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490" y="4513203"/>
            <a:ext cx="1856805" cy="162761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1671917" y="3613651"/>
            <a:ext cx="9144000" cy="148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1905" lvl="0" indent="-190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Lato"/>
              <a:buNone/>
            </a:pPr>
            <a: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es-CL" sz="3959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959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5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5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sz="5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1540213" y="435610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CL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1_</a:t>
            </a:r>
            <a:r>
              <a:rPr lang="es-CL" sz="3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sz="36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24435" y="484094"/>
            <a:ext cx="11201400" cy="494851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7" descr="500+ ideas de Kris | arte en metal, arte chatarra, esculturas de metal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4578">
            <a:off x="9028757" y="3915334"/>
            <a:ext cx="1415473" cy="188729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39072">
            <a:off x="9918663" y="2125767"/>
            <a:ext cx="1569944" cy="209325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78573">
            <a:off x="8797718" y="499273"/>
            <a:ext cx="1492812" cy="19904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173" name="Google Shape;173;p7"/>
          <p:cNvSpPr/>
          <p:nvPr/>
        </p:nvSpPr>
        <p:spPr>
          <a:xfrm>
            <a:off x="1189538" y="2346456"/>
            <a:ext cx="722574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2000"/>
              <a:buFont typeface="Lato"/>
              <a:buAutoNum type="alphaLcParenR"/>
            </a:pPr>
            <a:r>
              <a:rPr lang="es-CL" sz="2000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Artistas en acción </a:t>
            </a:r>
            <a:r>
              <a:rPr lang="es-CL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(2 0 3 participantes)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Diseñar un boceto de lo que será, un “monumento a la vida”, incluir la totalidad de los elementos que contiene la bolsa, (5 minutos), 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-"/>
            </a:pPr>
            <a:r>
              <a:rPr lang="es-CL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Construir el monumento. (5 minutos)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-"/>
            </a:pPr>
            <a:r>
              <a:rPr lang="es-CL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Pensar un título para la obra y ponerlo en un cartel delante de la misma.</a:t>
            </a:r>
            <a:endParaRPr/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849641" y="996560"/>
            <a:ext cx="54421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PROYECTO CREATIVO: </a:t>
            </a:r>
            <a:endParaRPr sz="3200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“MONUMENTO A LA VIDA“</a:t>
            </a:r>
            <a:endParaRPr sz="3200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>
            <a:spLocks noGrp="1"/>
          </p:cNvSpPr>
          <p:nvPr>
            <p:ph type="ctrTitle"/>
          </p:nvPr>
        </p:nvSpPr>
        <p:spPr>
          <a:xfrm>
            <a:off x="1671917" y="3613651"/>
            <a:ext cx="9144000" cy="148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1905" lvl="0" indent="-190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Lato"/>
              <a:buNone/>
            </a:pPr>
            <a: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3959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es-CL" sz="3959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959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CL" sz="5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5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sz="5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8"/>
          <p:cNvSpPr txBox="1">
            <a:spLocks noGrp="1"/>
          </p:cNvSpPr>
          <p:nvPr>
            <p:ph type="subTitle" idx="1"/>
          </p:nvPr>
        </p:nvSpPr>
        <p:spPr>
          <a:xfrm>
            <a:off x="1540213" y="435610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CL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1_</a:t>
            </a:r>
            <a:r>
              <a:rPr lang="es-CL" sz="3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-CL" sz="3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sz="36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524435" y="484094"/>
            <a:ext cx="11201400" cy="494851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1128775" y="1111693"/>
            <a:ext cx="5084165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b) Galería de arte</a:t>
            </a:r>
            <a:r>
              <a:rPr lang="es-CL" sz="2000" b="1" i="0" u="none" strike="noStrike" cap="none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Presentación de la obra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Escribir dos apreciaciones de la propia obra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pueden decir del boceto a la experiencia de representarlo?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cambio que le haría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tendría en cuenta en una próxima vez? ¿Cómo lo haría mejor?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Dar, a la obra de otro grupo, una apreciación.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06522">
            <a:off x="9677593" y="1692115"/>
            <a:ext cx="1685189" cy="223287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9008">
            <a:off x="7739064" y="384474"/>
            <a:ext cx="1702870" cy="288913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4098">
            <a:off x="7709181" y="3417261"/>
            <a:ext cx="1866900" cy="250507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188" name="Google Shape;188;p8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602624"/>
            <a:ext cx="10515600" cy="118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838199" y="2941788"/>
            <a:ext cx="10515600" cy="110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853" y="307854"/>
            <a:ext cx="6868947" cy="526786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6" name="Google Shape;196;p9"/>
          <p:cNvSpPr/>
          <p:nvPr/>
        </p:nvSpPr>
        <p:spPr>
          <a:xfrm>
            <a:off x="659638" y="1271160"/>
            <a:ext cx="3216323" cy="222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OBSERVA Y LEE LAS SIGUIENTES SITUACIONES</a:t>
            </a:r>
            <a:endParaRPr sz="3200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4455770" y="6083755"/>
            <a:ext cx="3312886" cy="2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1365"/>
              <a:buFont typeface="Lato"/>
              <a:buNone/>
            </a:pPr>
            <a:r>
              <a:rPr lang="es-CL" sz="1365" b="1" i="0" u="none" strike="noStrike" cap="none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DIRECCIÓN DE EDUCACIÓN INICIAL</a:t>
            </a:r>
            <a:endParaRPr sz="1365" b="1" i="0" u="none" strike="noStrike" cap="none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1169334" y="4943780"/>
            <a:ext cx="21969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Extraído del video "Acompañar recorridos en el Nivel Inicial: las situaciones de evaluación"- Graciela Cappelletti</a:t>
            </a:r>
            <a:endParaRPr sz="1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ES DGE">
      <a:dk1>
        <a:srgbClr val="000000"/>
      </a:dk1>
      <a:lt1>
        <a:srgbClr val="FFFFFF"/>
      </a:lt1>
      <a:dk2>
        <a:srgbClr val="007F9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81D0F4"/>
      </a:accent5>
      <a:accent6>
        <a:srgbClr val="93C36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956</Words>
  <Application>Microsoft Office PowerPoint</Application>
  <PresentationFormat>Panorámica</PresentationFormat>
  <Paragraphs>156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Overlock</vt:lpstr>
      <vt:lpstr>Arial Narrow</vt:lpstr>
      <vt:lpstr>Arial</vt:lpstr>
      <vt:lpstr>Noto Sans Symbols</vt:lpstr>
      <vt:lpstr>Lato</vt:lpstr>
      <vt:lpstr>Aharoni</vt:lpstr>
      <vt:lpstr>Calibri</vt:lpstr>
      <vt:lpstr>Office Theme</vt:lpstr>
      <vt:lpstr>Presentación de PowerPoint</vt:lpstr>
      <vt:lpstr>OBJETIVOS </vt:lpstr>
      <vt:lpstr>Presentación de PowerPoint</vt:lpstr>
      <vt:lpstr>Presentación de PowerPoint</vt:lpstr>
      <vt:lpstr>Presentación de PowerPoint</vt:lpstr>
      <vt:lpstr>Presentación de PowerPoint</vt:lpstr>
      <vt:lpstr>  )  </vt:lpstr>
      <vt:lpstr>  )  </vt:lpstr>
      <vt:lpstr>Presentación de PowerPoint</vt:lpstr>
      <vt:lpstr>Presentación de PowerPoint</vt:lpstr>
      <vt:lpstr>  )  </vt:lpstr>
      <vt:lpstr>Presentación de PowerPoint</vt:lpstr>
      <vt:lpstr>Lectura activa: Retroalimentación formativa. Orientaciones para la formación docente y el trabajo en el aula. Autora Rebeca Anijovich.  División en pequeños grupos. Cada grupo leerá un texto asignado.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Caro</cp:lastModifiedBy>
  <cp:revision>5</cp:revision>
  <dcterms:created xsi:type="dcterms:W3CDTF">2020-01-17T18:13:47Z</dcterms:created>
  <dcterms:modified xsi:type="dcterms:W3CDTF">2021-02-09T12:23:54Z</dcterms:modified>
</cp:coreProperties>
</file>