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Overlock"/>
      <p:regular r:id="rId23"/>
      <p:bold r:id="rId24"/>
      <p:italic r:id="rId25"/>
      <p:boldItalic r:id="rId26"/>
    </p:embeddedFont>
    <p:embeddedFont>
      <p:font typeface="Lato"/>
      <p:regular r:id="rId27"/>
      <p:bold r:id="rId28"/>
      <p:italic r:id="rId29"/>
      <p:boldItalic r:id="rId30"/>
    </p:embeddedFont>
    <p:embeddedFont>
      <p:font typeface="Arial Narrow"/>
      <p:regular r:id="rId31"/>
      <p:bold r:id="rId32"/>
      <p:italic r:id="rId33"/>
      <p:boldItalic r:id="rId34"/>
    </p:embeddedFont>
    <p:embeddedFont>
      <p:font typeface="Libre Franklin Thin"/>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hzVuozeGBwzUOKghrcrbjNeoZA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E9AB5F-D7D0-476D-A4AC-BAAA6B06029D}">
  <a:tblStyle styleId="{3CE9AB5F-D7D0-476D-A4AC-BAAA6B06029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verlock-bold.fntdata"/><Relationship Id="rId23" Type="http://schemas.openxmlformats.org/officeDocument/2006/relationships/font" Target="fonts/Overlo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verlock-boldItalic.fntdata"/><Relationship Id="rId25" Type="http://schemas.openxmlformats.org/officeDocument/2006/relationships/font" Target="fonts/Overlock-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ArialNarrow-italic.fntdata"/><Relationship Id="rId10" Type="http://schemas.openxmlformats.org/officeDocument/2006/relationships/slide" Target="slides/slide5.xml"/><Relationship Id="rId32" Type="http://schemas.openxmlformats.org/officeDocument/2006/relationships/font" Target="fonts/ArialNarrow-bold.fntdata"/><Relationship Id="rId13" Type="http://schemas.openxmlformats.org/officeDocument/2006/relationships/slide" Target="slides/slide8.xml"/><Relationship Id="rId35" Type="http://schemas.openxmlformats.org/officeDocument/2006/relationships/font" Target="fonts/LibreFranklinThin-regular.fntdata"/><Relationship Id="rId12" Type="http://schemas.openxmlformats.org/officeDocument/2006/relationships/slide" Target="slides/slide7.xml"/><Relationship Id="rId34" Type="http://schemas.openxmlformats.org/officeDocument/2006/relationships/font" Target="fonts/ArialNarrow-boldItalic.fntdata"/><Relationship Id="rId15" Type="http://schemas.openxmlformats.org/officeDocument/2006/relationships/slide" Target="slides/slide10.xml"/><Relationship Id="rId37" Type="http://schemas.openxmlformats.org/officeDocument/2006/relationships/font" Target="fonts/LibreFranklinThin-italic.fntdata"/><Relationship Id="rId14" Type="http://schemas.openxmlformats.org/officeDocument/2006/relationships/slide" Target="slides/slide9.xml"/><Relationship Id="rId36" Type="http://schemas.openxmlformats.org/officeDocument/2006/relationships/font" Target="fonts/LibreFranklinThin-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LibreFranklinThin-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35.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6.png"/><Relationship Id="rId8"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12.jpg"/><Relationship Id="rId7"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youtube.com/watch?v=a38vXn5k4Ho" TargetMode="External"/><Relationship Id="rId4" Type="http://schemas.openxmlformats.org/officeDocument/2006/relationships/image" Target="../media/image1.jp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secureservercdn.net/198.71.233.106/rjh.422.myftpupload.com/wp-content/uploads/2020/12/14-Vuelta-2.pdf"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0" Type="http://schemas.openxmlformats.org/officeDocument/2006/relationships/image" Target="../media/image10.png"/><Relationship Id="rId11" Type="http://schemas.openxmlformats.org/officeDocument/2006/relationships/image" Target="../media/image17.png"/><Relationship Id="rId22" Type="http://schemas.openxmlformats.org/officeDocument/2006/relationships/image" Target="../media/image18.png"/><Relationship Id="rId10" Type="http://schemas.openxmlformats.org/officeDocument/2006/relationships/image" Target="../media/image21.png"/><Relationship Id="rId21" Type="http://schemas.openxmlformats.org/officeDocument/2006/relationships/image" Target="../media/image8.png"/><Relationship Id="rId13" Type="http://schemas.openxmlformats.org/officeDocument/2006/relationships/image" Target="../media/image14.png"/><Relationship Id="rId12"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hyperlink" Target="https://www.youtube.com/watch?v=a38vXn5k4Ho" TargetMode="External"/><Relationship Id="rId9" Type="http://schemas.openxmlformats.org/officeDocument/2006/relationships/image" Target="../media/image6.png"/><Relationship Id="rId15" Type="http://schemas.openxmlformats.org/officeDocument/2006/relationships/image" Target="../media/image11.png"/><Relationship Id="rId14" Type="http://schemas.openxmlformats.org/officeDocument/2006/relationships/image" Target="../media/image12.jpg"/><Relationship Id="rId17" Type="http://schemas.openxmlformats.org/officeDocument/2006/relationships/image" Target="../media/image3.png"/><Relationship Id="rId16" Type="http://schemas.openxmlformats.org/officeDocument/2006/relationships/image" Target="../media/image28.png"/><Relationship Id="rId5" Type="http://schemas.openxmlformats.org/officeDocument/2006/relationships/hyperlink" Target="https://secureservercdn.net/198.71.233.106/rjh.422.myftpupload.com/wp-content/uploads/2020/12/14-Vuelta-2.pdf" TargetMode="External"/><Relationship Id="rId19" Type="http://schemas.openxmlformats.org/officeDocument/2006/relationships/image" Target="../media/image7.png"/><Relationship Id="rId6" Type="http://schemas.openxmlformats.org/officeDocument/2006/relationships/image" Target="../media/image2.png"/><Relationship Id="rId18" Type="http://schemas.openxmlformats.org/officeDocument/2006/relationships/image" Target="../media/image20.png"/><Relationship Id="rId7" Type="http://schemas.openxmlformats.org/officeDocument/2006/relationships/image" Target="../media/image9.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9.png"/><Relationship Id="rId9"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26.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6213" y="0"/>
            <a:ext cx="12192000" cy="6858000"/>
          </a:xfrm>
          <a:prstGeom prst="rect">
            <a:avLst/>
          </a:prstGeom>
          <a:noFill/>
          <a:ln>
            <a:noFill/>
          </a:ln>
        </p:spPr>
      </p:pic>
      <p:sp>
        <p:nvSpPr>
          <p:cNvPr id="89" name="Google Shape;89;p1"/>
          <p:cNvSpPr txBox="1"/>
          <p:nvPr/>
        </p:nvSpPr>
        <p:spPr>
          <a:xfrm>
            <a:off x="1351128" y="3326761"/>
            <a:ext cx="9144000" cy="1893045"/>
          </a:xfrm>
          <a:prstGeom prst="rect">
            <a:avLst/>
          </a:prstGeom>
          <a:noFill/>
          <a:ln>
            <a:noFill/>
          </a:ln>
        </p:spPr>
        <p:txBody>
          <a:bodyPr anchorCtr="0" anchor="t" bIns="45700" lIns="91425" spcFirstLastPara="1" rIns="91425" wrap="square" tIns="45700">
            <a:normAutofit/>
          </a:bodyPr>
          <a:lstStyle/>
          <a:p>
            <a:pPr indent="0" lvl="0" marL="0" marR="0" rtl="0" algn="ctr">
              <a:lnSpc>
                <a:spcPct val="70000"/>
              </a:lnSpc>
              <a:spcBef>
                <a:spcPts val="0"/>
              </a:spcBef>
              <a:spcAft>
                <a:spcPts val="0"/>
              </a:spcAft>
              <a:buClr>
                <a:schemeClr val="lt1"/>
              </a:buClr>
              <a:buSzPts val="2400"/>
              <a:buFont typeface="Arial"/>
              <a:buNone/>
            </a:pPr>
            <a:r>
              <a:rPr b="1" i="1" lang="es-CL" sz="2220" u="none" cap="none" strike="noStrike">
                <a:solidFill>
                  <a:schemeClr val="lt1"/>
                </a:solidFill>
                <a:latin typeface="Lato"/>
                <a:ea typeface="Lato"/>
                <a:cs typeface="Lato"/>
                <a:sym typeface="Lato"/>
              </a:rPr>
              <a:t>Febrero 2021</a:t>
            </a:r>
            <a:endParaRPr/>
          </a:p>
          <a:p>
            <a:pPr indent="0" lvl="0" marL="0" marR="0" rtl="0" algn="ctr">
              <a:lnSpc>
                <a:spcPct val="70000"/>
              </a:lnSpc>
              <a:spcBef>
                <a:spcPts val="0"/>
              </a:spcBef>
              <a:spcAft>
                <a:spcPts val="0"/>
              </a:spcAft>
              <a:buClr>
                <a:schemeClr val="lt1"/>
              </a:buClr>
              <a:buSzPts val="2400"/>
              <a:buFont typeface="Arial"/>
              <a:buNone/>
            </a:pPr>
            <a:r>
              <a:t/>
            </a:r>
            <a:endParaRPr b="1" i="1" sz="222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chemeClr val="lt1"/>
              </a:buClr>
              <a:buSzPts val="2400"/>
              <a:buFont typeface="Arial"/>
              <a:buNone/>
            </a:pPr>
            <a:r>
              <a:rPr b="1" i="1" lang="es-CL" sz="2220" u="none" cap="none" strike="noStrike">
                <a:solidFill>
                  <a:schemeClr val="lt1"/>
                </a:solidFill>
                <a:latin typeface="Lato"/>
                <a:ea typeface="Lato"/>
                <a:cs typeface="Lato"/>
                <a:sym typeface="Lato"/>
              </a:rPr>
              <a:t>Día 1: </a:t>
            </a:r>
            <a:endParaRPr/>
          </a:p>
          <a:p>
            <a:pPr indent="0" lvl="0" marL="0" marR="0" rtl="0" algn="ctr">
              <a:lnSpc>
                <a:spcPct val="90000"/>
              </a:lnSpc>
              <a:spcBef>
                <a:spcPts val="0"/>
              </a:spcBef>
              <a:spcAft>
                <a:spcPts val="0"/>
              </a:spcAft>
              <a:buClr>
                <a:schemeClr val="lt1"/>
              </a:buClr>
              <a:buSzPts val="2400"/>
              <a:buFont typeface="Arial"/>
              <a:buNone/>
            </a:pPr>
            <a:r>
              <a:rPr b="1" i="1" lang="es-CL" sz="2220" u="none" cap="none" strike="noStrike">
                <a:solidFill>
                  <a:schemeClr val="lt1"/>
                </a:solidFill>
                <a:latin typeface="Lato"/>
                <a:ea typeface="Lato"/>
                <a:cs typeface="Lato"/>
                <a:sym typeface="Lato"/>
              </a:rPr>
              <a:t>“Diagnóstico Institucional:</a:t>
            </a:r>
            <a:endParaRPr/>
          </a:p>
          <a:p>
            <a:pPr indent="0" lvl="0" marL="0" marR="0" rtl="0" algn="ctr">
              <a:lnSpc>
                <a:spcPct val="90000"/>
              </a:lnSpc>
              <a:spcBef>
                <a:spcPts val="0"/>
              </a:spcBef>
              <a:spcAft>
                <a:spcPts val="0"/>
              </a:spcAft>
              <a:buClr>
                <a:schemeClr val="lt1"/>
              </a:buClr>
              <a:buSzPts val="2400"/>
              <a:buFont typeface="Arial"/>
              <a:buNone/>
            </a:pPr>
            <a:r>
              <a:rPr b="1" i="0" lang="es-CL" sz="2220" u="none" cap="none" strike="noStrike">
                <a:solidFill>
                  <a:schemeClr val="lt1"/>
                </a:solidFill>
                <a:latin typeface="Lato"/>
                <a:ea typeface="Lato"/>
                <a:cs typeface="Lato"/>
                <a:sym typeface="Lato"/>
              </a:rPr>
              <a:t>PUNTO DE PARTIDA PARA EL </a:t>
            </a:r>
            <a:endParaRPr b="1" i="0" sz="222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chemeClr val="lt1"/>
              </a:buClr>
              <a:buSzPts val="2400"/>
              <a:buFont typeface="Arial"/>
              <a:buNone/>
            </a:pPr>
            <a:r>
              <a:rPr b="1" i="0" lang="es-CL" sz="2220" u="none" cap="none" strike="noStrike">
                <a:solidFill>
                  <a:schemeClr val="lt1"/>
                </a:solidFill>
                <a:latin typeface="Lato"/>
                <a:ea typeface="Lato"/>
                <a:cs typeface="Lato"/>
                <a:sym typeface="Lato"/>
              </a:rPr>
              <a:t>DISEÑO DE LA HOJA DE RUTA 2021”</a:t>
            </a:r>
            <a:endParaRPr b="1" i="1" sz="2220" u="none" cap="none" strike="noStrike">
              <a:solidFill>
                <a:schemeClr val="lt1"/>
              </a:solidFill>
              <a:latin typeface="Lato"/>
              <a:ea typeface="Lato"/>
              <a:cs typeface="Lato"/>
              <a:sym typeface="Lato"/>
            </a:endParaRPr>
          </a:p>
        </p:txBody>
      </p:sp>
      <p:sp>
        <p:nvSpPr>
          <p:cNvPr id="90" name="Google Shape;90;p1"/>
          <p:cNvSpPr txBox="1"/>
          <p:nvPr/>
        </p:nvSpPr>
        <p:spPr>
          <a:xfrm>
            <a:off x="1524000" y="1632067"/>
            <a:ext cx="9144000" cy="106832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i="0" lang="es-CL" sz="6000" u="none" cap="none" strike="noStrike">
                <a:solidFill>
                  <a:schemeClr val="lt1"/>
                </a:solidFill>
                <a:latin typeface="Lato"/>
                <a:ea typeface="Lato"/>
                <a:cs typeface="Lato"/>
                <a:sym typeface="Lato"/>
              </a:rPr>
              <a:t>Jornada Institucional</a:t>
            </a:r>
            <a:endParaRPr b="1" i="0" sz="6000" u="none" cap="none" strike="noStrik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10"/>
          <p:cNvPicPr preferRelativeResize="0"/>
          <p:nvPr>
            <p:ph idx="1" type="body"/>
          </p:nvPr>
        </p:nvPicPr>
        <p:blipFill rotWithShape="1">
          <a:blip r:embed="rId3">
            <a:alphaModFix/>
          </a:blip>
          <a:srcRect b="13318" l="1114" r="2973" t="5149"/>
          <a:stretch/>
        </p:blipFill>
        <p:spPr>
          <a:xfrm>
            <a:off x="1476231" y="5902257"/>
            <a:ext cx="8882419" cy="853386"/>
          </a:xfrm>
          <a:prstGeom prst="rect">
            <a:avLst/>
          </a:prstGeom>
          <a:noFill/>
          <a:ln>
            <a:noFill/>
          </a:ln>
        </p:spPr>
      </p:pic>
      <p:sp>
        <p:nvSpPr>
          <p:cNvPr id="197" name="Google Shape;197;p10"/>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i="1" sz="2400">
              <a:solidFill>
                <a:srgbClr val="757070"/>
              </a:solidFill>
              <a:latin typeface="Lato"/>
              <a:ea typeface="Lato"/>
              <a:cs typeface="Lato"/>
              <a:sym typeface="Lato"/>
            </a:endParaRPr>
          </a:p>
        </p:txBody>
      </p:sp>
      <p:pic>
        <p:nvPicPr>
          <p:cNvPr id="198" name="Google Shape;198;p10"/>
          <p:cNvPicPr preferRelativeResize="0"/>
          <p:nvPr/>
        </p:nvPicPr>
        <p:blipFill rotWithShape="1">
          <a:blip r:embed="rId4">
            <a:alphaModFix/>
          </a:blip>
          <a:srcRect b="0" l="0" r="0" t="0"/>
          <a:stretch/>
        </p:blipFill>
        <p:spPr>
          <a:xfrm>
            <a:off x="4818417" y="280352"/>
            <a:ext cx="6864537" cy="5621905"/>
          </a:xfrm>
          <a:prstGeom prst="rect">
            <a:avLst/>
          </a:prstGeom>
          <a:noFill/>
          <a:ln>
            <a:noFill/>
          </a:ln>
        </p:spPr>
      </p:pic>
      <p:sp>
        <p:nvSpPr>
          <p:cNvPr id="199" name="Google Shape;199;p10"/>
          <p:cNvSpPr/>
          <p:nvPr/>
        </p:nvSpPr>
        <p:spPr>
          <a:xfrm>
            <a:off x="545830" y="425669"/>
            <a:ext cx="3943432" cy="51398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L" sz="2400">
                <a:solidFill>
                  <a:srgbClr val="1E8C8C"/>
                </a:solidFill>
                <a:latin typeface="Lato"/>
                <a:ea typeface="Lato"/>
                <a:cs typeface="Lato"/>
                <a:sym typeface="Lato"/>
              </a:rPr>
              <a:t>Leer el texto:</a:t>
            </a:r>
            <a:endParaRPr/>
          </a:p>
          <a:p>
            <a:pPr indent="0" lvl="0" marL="0" marR="0" rtl="0" algn="just">
              <a:spcBef>
                <a:spcPts val="0"/>
              </a:spcBef>
              <a:spcAft>
                <a:spcPts val="0"/>
              </a:spcAft>
              <a:buNone/>
            </a:pPr>
            <a:r>
              <a:rPr b="1" lang="es-CL" sz="2400">
                <a:solidFill>
                  <a:srgbClr val="1E8C8C"/>
                </a:solidFill>
                <a:latin typeface="Lato"/>
                <a:ea typeface="Lato"/>
                <a:cs typeface="Lato"/>
                <a:sym typeface="Lato"/>
              </a:rPr>
              <a:t> “Escenarios para el regreso a clases” </a:t>
            </a:r>
            <a:endParaRPr b="1" sz="2400">
              <a:solidFill>
                <a:srgbClr val="1E8C8C"/>
              </a:solidFill>
              <a:latin typeface="Lato"/>
              <a:ea typeface="Lato"/>
              <a:cs typeface="Lato"/>
              <a:sym typeface="Lato"/>
            </a:endParaRPr>
          </a:p>
          <a:p>
            <a:pPr indent="0" lvl="0" marL="0" marR="0" rtl="0" algn="just">
              <a:spcBef>
                <a:spcPts val="0"/>
              </a:spcBef>
              <a:spcAft>
                <a:spcPts val="0"/>
              </a:spcAft>
              <a:buNone/>
            </a:pPr>
            <a:r>
              <a:t/>
            </a:r>
            <a:endParaRPr b="1" sz="1600">
              <a:solidFill>
                <a:schemeClr val="dk1"/>
              </a:solidFill>
              <a:latin typeface="Lato"/>
              <a:ea typeface="Lato"/>
              <a:cs typeface="Lato"/>
              <a:sym typeface="Lato"/>
            </a:endParaRPr>
          </a:p>
          <a:p>
            <a:pPr indent="0" lvl="0" marL="0" marR="0" rtl="0" algn="just">
              <a:spcBef>
                <a:spcPts val="0"/>
              </a:spcBef>
              <a:spcAft>
                <a:spcPts val="0"/>
              </a:spcAft>
              <a:buNone/>
            </a:pPr>
            <a:r>
              <a:t/>
            </a:r>
            <a:endParaRPr b="1" sz="2400">
              <a:solidFill>
                <a:schemeClr val="dk1"/>
              </a:solidFill>
              <a:latin typeface="Lato"/>
              <a:ea typeface="Lato"/>
              <a:cs typeface="Lato"/>
              <a:sym typeface="Lato"/>
            </a:endParaRPr>
          </a:p>
          <a:p>
            <a:pPr indent="0" lvl="0" marL="0" marR="0" rtl="0" algn="just">
              <a:spcBef>
                <a:spcPts val="0"/>
              </a:spcBef>
              <a:spcAft>
                <a:spcPts val="0"/>
              </a:spcAft>
              <a:buNone/>
            </a:pPr>
            <a:r>
              <a:rPr b="1" lang="es-CL" sz="2000">
                <a:solidFill>
                  <a:srgbClr val="1E8C8C"/>
                </a:solidFill>
                <a:latin typeface="Lato"/>
                <a:ea typeface="Lato"/>
                <a:cs typeface="Lato"/>
                <a:sym typeface="Lato"/>
              </a:rPr>
              <a:t>Actividad 1</a:t>
            </a:r>
            <a:endParaRPr/>
          </a:p>
          <a:p>
            <a:pPr indent="0" lvl="0" marL="0" marR="0" rtl="0" algn="just">
              <a:spcBef>
                <a:spcPts val="0"/>
              </a:spcBef>
              <a:spcAft>
                <a:spcPts val="0"/>
              </a:spcAft>
              <a:buNone/>
            </a:pPr>
            <a:r>
              <a:rPr lang="es-CL" sz="2000">
                <a:solidFill>
                  <a:schemeClr val="dk1"/>
                </a:solidFill>
                <a:latin typeface="Lato"/>
                <a:ea typeface="Lato"/>
                <a:cs typeface="Lato"/>
                <a:sym typeface="Lato"/>
              </a:rPr>
              <a:t>En equipo de trabajo, completar el siguiente cuadro de análisis con las observaciones para cada bloque , procurando que estos faciliten una mirada prospectiva de organización institucional y áulica.  Agregar captura de tabla</a:t>
            </a:r>
            <a:endParaRPr/>
          </a:p>
        </p:txBody>
      </p:sp>
      <p:sp>
        <p:nvSpPr>
          <p:cNvPr id="200" name="Google Shape;200;p10"/>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1"/>
          <p:cNvPicPr preferRelativeResize="0"/>
          <p:nvPr>
            <p:ph idx="1" type="body"/>
          </p:nvPr>
        </p:nvPicPr>
        <p:blipFill rotWithShape="1">
          <a:blip r:embed="rId3">
            <a:alphaModFix/>
          </a:blip>
          <a:srcRect b="13318" l="1114" r="2973" t="5149"/>
          <a:stretch/>
        </p:blipFill>
        <p:spPr>
          <a:xfrm>
            <a:off x="1476231" y="5965012"/>
            <a:ext cx="8882419" cy="853386"/>
          </a:xfrm>
          <a:prstGeom prst="rect">
            <a:avLst/>
          </a:prstGeom>
          <a:noFill/>
          <a:ln>
            <a:noFill/>
          </a:ln>
        </p:spPr>
      </p:pic>
      <p:sp>
        <p:nvSpPr>
          <p:cNvPr id="206" name="Google Shape;206;p11"/>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i="1" sz="2400">
              <a:solidFill>
                <a:srgbClr val="757070"/>
              </a:solidFill>
              <a:latin typeface="Lato"/>
              <a:ea typeface="Lato"/>
              <a:cs typeface="Lato"/>
              <a:sym typeface="Lato"/>
            </a:endParaRPr>
          </a:p>
        </p:txBody>
      </p:sp>
      <p:sp>
        <p:nvSpPr>
          <p:cNvPr id="207" name="Google Shape;207;p11"/>
          <p:cNvSpPr/>
          <p:nvPr/>
        </p:nvSpPr>
        <p:spPr>
          <a:xfrm>
            <a:off x="131373" y="281841"/>
            <a:ext cx="4267206" cy="72430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CL" sz="1600">
                <a:solidFill>
                  <a:srgbClr val="1E8C8C"/>
                </a:solidFill>
                <a:latin typeface="Lato"/>
                <a:ea typeface="Lato"/>
                <a:cs typeface="Lato"/>
                <a:sym typeface="Lato"/>
              </a:rPr>
              <a:t>Actividad 2</a:t>
            </a:r>
            <a:endParaRPr/>
          </a:p>
          <a:p>
            <a:pPr indent="0" lvl="0" marL="0" marR="0" rtl="0" algn="just">
              <a:spcBef>
                <a:spcPts val="800"/>
              </a:spcBef>
              <a:spcAft>
                <a:spcPts val="0"/>
              </a:spcAft>
              <a:buNone/>
            </a:pPr>
            <a:r>
              <a:rPr lang="es-CL" sz="1600">
                <a:solidFill>
                  <a:srgbClr val="000000"/>
                </a:solidFill>
                <a:latin typeface="Lato"/>
                <a:ea typeface="Lato"/>
                <a:cs typeface="Lato"/>
                <a:sym typeface="Lato"/>
              </a:rPr>
              <a:t>A partir de la información que cada docente obtiene de ambos insumos, completar el organizador de estado de situación para el aula 2021 de la siguiente página. Podrá registrarse en forma nominal de alumnos o por cantidades, de acuerdo a lo que se considere pertinente y útil para cada docente.</a:t>
            </a:r>
            <a:endParaRPr sz="1600">
              <a:solidFill>
                <a:schemeClr val="dk1"/>
              </a:solidFill>
              <a:latin typeface="Lato"/>
              <a:ea typeface="Lato"/>
              <a:cs typeface="Lato"/>
              <a:sym typeface="Lato"/>
            </a:endParaRPr>
          </a:p>
          <a:p>
            <a:pPr indent="0" lvl="0" marL="0" marR="0" rtl="0" algn="just">
              <a:spcBef>
                <a:spcPts val="800"/>
              </a:spcBef>
              <a:spcAft>
                <a:spcPts val="0"/>
              </a:spcAft>
              <a:buNone/>
            </a:pPr>
            <a:r>
              <a:rPr lang="es-CL" sz="1600">
                <a:solidFill>
                  <a:srgbClr val="000000"/>
                </a:solidFill>
                <a:latin typeface="Lato"/>
                <a:ea typeface="Lato"/>
                <a:cs typeface="Lato"/>
                <a:sym typeface="Lato"/>
              </a:rPr>
              <a:t>Dicho organizador, representa un mapa de aula que permite </a:t>
            </a:r>
            <a:r>
              <a:rPr b="1" lang="es-CL" sz="1600">
                <a:solidFill>
                  <a:srgbClr val="000000"/>
                </a:solidFill>
                <a:latin typeface="Lato"/>
                <a:ea typeface="Lato"/>
                <a:cs typeface="Lato"/>
                <a:sym typeface="Lato"/>
              </a:rPr>
              <a:t>visualizar las  trayectoria de los estudiantes </a:t>
            </a:r>
            <a:r>
              <a:rPr lang="es-CL" sz="1600">
                <a:solidFill>
                  <a:srgbClr val="000000"/>
                </a:solidFill>
                <a:latin typeface="Lato"/>
                <a:ea typeface="Lato"/>
                <a:cs typeface="Lato"/>
                <a:sym typeface="Lato"/>
              </a:rPr>
              <a:t>y por ende será el fundante de la </a:t>
            </a:r>
            <a:r>
              <a:rPr b="1" lang="es-CL" sz="1600">
                <a:solidFill>
                  <a:srgbClr val="000000"/>
                </a:solidFill>
                <a:latin typeface="Lato"/>
                <a:ea typeface="Lato"/>
                <a:cs typeface="Lato"/>
                <a:sym typeface="Lato"/>
              </a:rPr>
              <a:t>planificación pedagógica</a:t>
            </a:r>
            <a:r>
              <a:rPr lang="es-CL" sz="1600">
                <a:solidFill>
                  <a:srgbClr val="000000"/>
                </a:solidFill>
                <a:latin typeface="Lato"/>
                <a:ea typeface="Lato"/>
                <a:cs typeface="Lato"/>
                <a:sym typeface="Lato"/>
              </a:rPr>
              <a:t> y los </a:t>
            </a:r>
            <a:r>
              <a:rPr b="1" lang="es-CL" sz="1600">
                <a:solidFill>
                  <a:srgbClr val="000000"/>
                </a:solidFill>
                <a:latin typeface="Lato"/>
                <a:ea typeface="Lato"/>
                <a:cs typeface="Lato"/>
                <a:sym typeface="Lato"/>
              </a:rPr>
              <a:t>agrupamientos flexibles  </a:t>
            </a:r>
            <a:r>
              <a:rPr lang="es-CL" sz="1600">
                <a:solidFill>
                  <a:srgbClr val="000000"/>
                </a:solidFill>
                <a:latin typeface="Lato"/>
                <a:ea typeface="Lato"/>
                <a:cs typeface="Lato"/>
                <a:sym typeface="Lato"/>
              </a:rPr>
              <a:t>que determinen los escenarios posibles para el ciclo lectivo 2021.</a:t>
            </a:r>
            <a:r>
              <a:rPr lang="es-CL"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a:p>
            <a:pPr indent="0" lvl="0" marL="0" marR="0" rtl="0" algn="l">
              <a:spcBef>
                <a:spcPts val="800"/>
              </a:spcBef>
              <a:spcAft>
                <a:spcPts val="0"/>
              </a:spcAft>
              <a:buNone/>
            </a:pPr>
            <a:r>
              <a:rPr lang="es-CL" sz="1600">
                <a:solidFill>
                  <a:schemeClr val="dk1"/>
                </a:solidFill>
                <a:latin typeface="Lato"/>
                <a:ea typeface="Lato"/>
                <a:cs typeface="Lato"/>
                <a:sym typeface="Lato"/>
              </a:rPr>
              <a:t>Para ello cada docente debe tener </a:t>
            </a:r>
            <a:r>
              <a:rPr b="1" lang="es-CL" sz="1600">
                <a:solidFill>
                  <a:schemeClr val="dk1"/>
                </a:solidFill>
                <a:latin typeface="Lato"/>
                <a:ea typeface="Lato"/>
                <a:cs typeface="Lato"/>
                <a:sym typeface="Lato"/>
              </a:rPr>
              <a:t>REPORTE DEL GEM SOBRE EL REGISTRO DE TRAYECTORIA</a:t>
            </a:r>
            <a:r>
              <a:rPr lang="es-CL" sz="1600">
                <a:solidFill>
                  <a:schemeClr val="dk1"/>
                </a:solidFill>
                <a:latin typeface="Lato"/>
                <a:ea typeface="Lato"/>
                <a:cs typeface="Lato"/>
                <a:sym typeface="Lato"/>
              </a:rPr>
              <a:t> 2020 y RUBRICA. Ver Tutorial</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s-CL" sz="1600">
                <a:solidFill>
                  <a:schemeClr val="dk1"/>
                </a:solidFill>
                <a:latin typeface="Calibri"/>
                <a:ea typeface="Calibri"/>
                <a:cs typeface="Calibri"/>
                <a:sym typeface="Calibri"/>
              </a:rPr>
            </a:br>
            <a:endParaRPr sz="1600">
              <a:solidFill>
                <a:schemeClr val="dk1"/>
              </a:solidFill>
              <a:latin typeface="Lato"/>
              <a:ea typeface="Lato"/>
              <a:cs typeface="Lato"/>
              <a:sym typeface="Lato"/>
            </a:endParaRPr>
          </a:p>
          <a:p>
            <a:pPr indent="0" lvl="0" marL="0" marR="0" rtl="0" algn="just">
              <a:spcBef>
                <a:spcPts val="0"/>
              </a:spcBef>
              <a:spcAft>
                <a:spcPts val="0"/>
              </a:spcAft>
              <a:buNone/>
            </a:pPr>
            <a:r>
              <a:t/>
            </a:r>
            <a:endParaRPr sz="1600">
              <a:solidFill>
                <a:schemeClr val="dk1"/>
              </a:solidFill>
              <a:latin typeface="Lato"/>
              <a:ea typeface="Lato"/>
              <a:cs typeface="Lato"/>
              <a:sym typeface="Lato"/>
            </a:endParaRPr>
          </a:p>
          <a:p>
            <a:pPr indent="0" lvl="0" marL="0" marR="0" rtl="0" algn="l">
              <a:spcBef>
                <a:spcPts val="800"/>
              </a:spcBef>
              <a:spcAft>
                <a:spcPts val="0"/>
              </a:spcAft>
              <a:buNone/>
            </a:pPr>
            <a:br>
              <a:rPr lang="es-CL"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208" name="Google Shape;208;p11"/>
          <p:cNvPicPr preferRelativeResize="0"/>
          <p:nvPr/>
        </p:nvPicPr>
        <p:blipFill rotWithShape="1">
          <a:blip r:embed="rId4">
            <a:alphaModFix/>
          </a:blip>
          <a:srcRect b="0" l="0" r="0" t="0"/>
          <a:stretch/>
        </p:blipFill>
        <p:spPr>
          <a:xfrm>
            <a:off x="4556234" y="887222"/>
            <a:ext cx="7362497" cy="4239809"/>
          </a:xfrm>
          <a:prstGeom prst="rect">
            <a:avLst/>
          </a:prstGeom>
          <a:noFill/>
          <a:ln>
            <a:noFill/>
          </a:ln>
        </p:spPr>
      </p:pic>
      <p:sp>
        <p:nvSpPr>
          <p:cNvPr id="209" name="Google Shape;209;p11"/>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2"/>
          <p:cNvPicPr preferRelativeResize="0"/>
          <p:nvPr>
            <p:ph idx="1" type="body"/>
          </p:nvPr>
        </p:nvPicPr>
        <p:blipFill rotWithShape="1">
          <a:blip r:embed="rId3">
            <a:alphaModFix/>
          </a:blip>
          <a:srcRect b="0" l="0" r="0" t="0"/>
          <a:stretch/>
        </p:blipFill>
        <p:spPr>
          <a:xfrm>
            <a:off x="838200" y="5602624"/>
            <a:ext cx="10515600" cy="1188481"/>
          </a:xfrm>
          <a:prstGeom prst="rect">
            <a:avLst/>
          </a:prstGeom>
          <a:noFill/>
          <a:ln>
            <a:noFill/>
          </a:ln>
        </p:spPr>
      </p:pic>
      <p:sp>
        <p:nvSpPr>
          <p:cNvPr id="215" name="Google Shape;215;p12"/>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i="1" sz="2400">
              <a:solidFill>
                <a:srgbClr val="757070"/>
              </a:solidFill>
              <a:latin typeface="Lato"/>
              <a:ea typeface="Lato"/>
              <a:cs typeface="Lato"/>
              <a:sym typeface="Lato"/>
            </a:endParaRPr>
          </a:p>
        </p:txBody>
      </p:sp>
      <p:pic>
        <p:nvPicPr>
          <p:cNvPr id="216" name="Google Shape;216;p12"/>
          <p:cNvPicPr preferRelativeResize="0"/>
          <p:nvPr/>
        </p:nvPicPr>
        <p:blipFill rotWithShape="1">
          <a:blip r:embed="rId4">
            <a:alphaModFix/>
          </a:blip>
          <a:srcRect b="0" l="0" r="0" t="0"/>
          <a:stretch/>
        </p:blipFill>
        <p:spPr>
          <a:xfrm>
            <a:off x="2701916" y="756405"/>
            <a:ext cx="6710097" cy="4563773"/>
          </a:xfrm>
          <a:prstGeom prst="rect">
            <a:avLst/>
          </a:prstGeom>
          <a:noFill/>
          <a:ln>
            <a:noFill/>
          </a:ln>
          <a:effectLst>
            <a:outerShdw blurRad="292100" rotWithShape="0" algn="tl" dir="2700000" dist="139700">
              <a:srgbClr val="333333">
                <a:alpha val="64705"/>
              </a:srgbClr>
            </a:outerShdw>
          </a:effectLst>
        </p:spPr>
      </p:pic>
      <p:sp>
        <p:nvSpPr>
          <p:cNvPr id="217" name="Google Shape;217;p12"/>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3"/>
          <p:cNvPicPr preferRelativeResize="0"/>
          <p:nvPr>
            <p:ph idx="1" type="body"/>
          </p:nvPr>
        </p:nvPicPr>
        <p:blipFill rotWithShape="1">
          <a:blip r:embed="rId3">
            <a:alphaModFix/>
          </a:blip>
          <a:srcRect b="13318" l="1114" r="2973" t="5149"/>
          <a:stretch/>
        </p:blipFill>
        <p:spPr>
          <a:xfrm>
            <a:off x="1476231" y="5902257"/>
            <a:ext cx="8882419" cy="853386"/>
          </a:xfrm>
          <a:prstGeom prst="rect">
            <a:avLst/>
          </a:prstGeom>
          <a:noFill/>
          <a:ln>
            <a:noFill/>
          </a:ln>
        </p:spPr>
      </p:pic>
      <p:sp>
        <p:nvSpPr>
          <p:cNvPr id="223" name="Google Shape;223;p13"/>
          <p:cNvSpPr/>
          <p:nvPr/>
        </p:nvSpPr>
        <p:spPr>
          <a:xfrm>
            <a:off x="3873464" y="585179"/>
            <a:ext cx="7761488" cy="2448340"/>
          </a:xfrm>
          <a:prstGeom prst="roundRect">
            <a:avLst>
              <a:gd fmla="val 16667" name="adj"/>
            </a:avLst>
          </a:prstGeom>
          <a:solidFill>
            <a:schemeClr val="lt1"/>
          </a:solidFill>
          <a:ln cap="flat" cmpd="sng" w="76200">
            <a:solidFill>
              <a:srgbClr val="1E8C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1E8C8C"/>
              </a:solidFill>
              <a:latin typeface="Overlock"/>
              <a:ea typeface="Overlock"/>
              <a:cs typeface="Overlock"/>
              <a:sym typeface="Overlock"/>
            </a:endParaRPr>
          </a:p>
          <a:p>
            <a:pPr indent="0" lvl="0" marL="0" marR="0" rtl="0" algn="ctr">
              <a:spcBef>
                <a:spcPts val="0"/>
              </a:spcBef>
              <a:spcAft>
                <a:spcPts val="0"/>
              </a:spcAft>
              <a:buNone/>
            </a:pPr>
            <a:r>
              <a:t/>
            </a:r>
            <a:endParaRPr sz="2000">
              <a:solidFill>
                <a:srgbClr val="1E8C8C"/>
              </a:solidFill>
              <a:latin typeface="Overlock"/>
              <a:ea typeface="Overlock"/>
              <a:cs typeface="Overlock"/>
              <a:sym typeface="Overlock"/>
            </a:endParaRPr>
          </a:p>
          <a:p>
            <a:pPr indent="0" lvl="0" marL="0" marR="0" rtl="0" algn="ctr">
              <a:spcBef>
                <a:spcPts val="0"/>
              </a:spcBef>
              <a:spcAft>
                <a:spcPts val="0"/>
              </a:spcAft>
              <a:buNone/>
            </a:pPr>
            <a:r>
              <a:t/>
            </a:r>
            <a:endParaRPr sz="2000">
              <a:solidFill>
                <a:srgbClr val="1E8C8C"/>
              </a:solidFill>
              <a:latin typeface="Overlock"/>
              <a:ea typeface="Overlock"/>
              <a:cs typeface="Overlock"/>
              <a:sym typeface="Overlock"/>
            </a:endParaRPr>
          </a:p>
          <a:p>
            <a:pPr indent="0" lvl="0" marL="0" marR="0" rtl="0" algn="ctr">
              <a:spcBef>
                <a:spcPts val="0"/>
              </a:spcBef>
              <a:spcAft>
                <a:spcPts val="0"/>
              </a:spcAft>
              <a:buNone/>
            </a:pPr>
            <a:r>
              <a:rPr lang="es-CL" sz="2000">
                <a:solidFill>
                  <a:srgbClr val="1E8C8C"/>
                </a:solidFill>
                <a:latin typeface="Overlock"/>
                <a:ea typeface="Overlock"/>
                <a:cs typeface="Overlock"/>
                <a:sym typeface="Overlock"/>
              </a:rPr>
              <a:t>Lectura individual o en pequeños grupos del texto:</a:t>
            </a:r>
            <a:r>
              <a:rPr lang="es-CL" sz="2000">
                <a:solidFill>
                  <a:srgbClr val="1E8C8C"/>
                </a:solidFill>
                <a:latin typeface="Arial"/>
                <a:ea typeface="Arial"/>
                <a:cs typeface="Arial"/>
                <a:sym typeface="Arial"/>
              </a:rPr>
              <a:t> </a:t>
            </a:r>
            <a:endParaRPr/>
          </a:p>
          <a:p>
            <a:pPr indent="0" lvl="0" marL="0" marR="0" rtl="0" algn="ctr">
              <a:spcBef>
                <a:spcPts val="0"/>
              </a:spcBef>
              <a:spcAft>
                <a:spcPts val="0"/>
              </a:spcAft>
              <a:buNone/>
            </a:pPr>
            <a:r>
              <a:rPr b="1" lang="es-CL" sz="2000">
                <a:solidFill>
                  <a:srgbClr val="1E8C8C"/>
                </a:solidFill>
                <a:latin typeface="Arial"/>
                <a:ea typeface="Arial"/>
                <a:cs typeface="Arial"/>
                <a:sym typeface="Arial"/>
              </a:rPr>
              <a:t>“La vuelta a clases en 2021: preguntas, lecciones aprendidas y desafíos para el nuevo año escolar”.</a:t>
            </a:r>
            <a:endParaRPr b="1" sz="2000">
              <a:solidFill>
                <a:srgbClr val="1E8C8C"/>
              </a:solidFill>
              <a:latin typeface="Calibri"/>
              <a:ea typeface="Calibri"/>
              <a:cs typeface="Calibri"/>
              <a:sym typeface="Calibri"/>
            </a:endParaRPr>
          </a:p>
          <a:p>
            <a:pPr indent="0" lvl="0" marL="0" rtl="0" algn="ctr">
              <a:spcBef>
                <a:spcPts val="0"/>
              </a:spcBef>
              <a:spcAft>
                <a:spcPts val="0"/>
              </a:spcAft>
              <a:buNone/>
            </a:pPr>
            <a:r>
              <a:t/>
            </a:r>
            <a:endParaRPr sz="2000">
              <a:solidFill>
                <a:schemeClr val="lt1"/>
              </a:solidFill>
            </a:endParaRPr>
          </a:p>
          <a:p>
            <a:pPr indent="0" lvl="0" marL="0" rtl="0" algn="ctr">
              <a:spcBef>
                <a:spcPts val="0"/>
              </a:spcBef>
              <a:spcAft>
                <a:spcPts val="0"/>
              </a:spcAft>
              <a:buNone/>
            </a:pPr>
            <a:r>
              <a:t/>
            </a:r>
            <a:endParaRPr sz="2000">
              <a:solidFill>
                <a:schemeClr val="lt1"/>
              </a:solidFill>
            </a:endParaRPr>
          </a:p>
          <a:p>
            <a:pPr indent="0" lvl="0" marL="0" rtl="0" algn="ctr">
              <a:spcBef>
                <a:spcPts val="0"/>
              </a:spcBef>
              <a:spcAft>
                <a:spcPts val="0"/>
              </a:spcAft>
              <a:buNone/>
            </a:pPr>
            <a:r>
              <a:t/>
            </a:r>
            <a:endParaRPr sz="2000">
              <a:solidFill>
                <a:schemeClr val="lt1"/>
              </a:solidFill>
            </a:endParaRPr>
          </a:p>
          <a:p>
            <a:pPr indent="0" lvl="0" marL="0" marR="0" rtl="0" algn="ctr">
              <a:spcBef>
                <a:spcPts val="0"/>
              </a:spcBef>
              <a:spcAft>
                <a:spcPts val="0"/>
              </a:spcAft>
              <a:buNone/>
            </a:pPr>
            <a:r>
              <a:t/>
            </a:r>
            <a:endParaRPr sz="2000">
              <a:solidFill>
                <a:schemeClr val="lt1"/>
              </a:solidFill>
            </a:endParaRPr>
          </a:p>
        </p:txBody>
      </p:sp>
      <p:pic>
        <p:nvPicPr>
          <p:cNvPr descr="Leer Ilustraciones Stock, Vectores, Y Clipart – (3,422 Ilustraciones Stock)" id="224" name="Google Shape;224;p13"/>
          <p:cNvPicPr preferRelativeResize="0"/>
          <p:nvPr/>
        </p:nvPicPr>
        <p:blipFill rotWithShape="1">
          <a:blip r:embed="rId4">
            <a:alphaModFix/>
          </a:blip>
          <a:srcRect b="0" l="0" r="0" t="0"/>
          <a:stretch/>
        </p:blipFill>
        <p:spPr>
          <a:xfrm>
            <a:off x="216899" y="481236"/>
            <a:ext cx="4277864" cy="3566669"/>
          </a:xfrm>
          <a:prstGeom prst="rect">
            <a:avLst/>
          </a:prstGeom>
          <a:noFill/>
          <a:ln>
            <a:noFill/>
          </a:ln>
        </p:spPr>
      </p:pic>
      <p:pic>
        <p:nvPicPr>
          <p:cNvPr id="225" name="Google Shape;225;p13"/>
          <p:cNvPicPr preferRelativeResize="0"/>
          <p:nvPr/>
        </p:nvPicPr>
        <p:blipFill rotWithShape="1">
          <a:blip r:embed="rId5">
            <a:alphaModFix/>
          </a:blip>
          <a:srcRect b="0" l="0" r="0" t="0"/>
          <a:stretch/>
        </p:blipFill>
        <p:spPr>
          <a:xfrm rot="-402545">
            <a:off x="6153500" y="3627706"/>
            <a:ext cx="2859588" cy="1806460"/>
          </a:xfrm>
          <a:prstGeom prst="rect">
            <a:avLst/>
          </a:prstGeom>
          <a:noFill/>
          <a:ln>
            <a:noFill/>
          </a:ln>
          <a:effectLst>
            <a:outerShdw blurRad="292100" rotWithShape="0" algn="tl" dir="2700000" dist="139700">
              <a:srgbClr val="333333">
                <a:alpha val="64705"/>
              </a:srgbClr>
            </a:outerShdw>
          </a:effectLst>
        </p:spPr>
      </p:pic>
      <p:pic>
        <p:nvPicPr>
          <p:cNvPr id="226" name="Google Shape;226;p13"/>
          <p:cNvPicPr preferRelativeResize="0"/>
          <p:nvPr/>
        </p:nvPicPr>
        <p:blipFill rotWithShape="1">
          <a:blip r:embed="rId6">
            <a:alphaModFix/>
          </a:blip>
          <a:srcRect b="0" l="0" r="0" t="0"/>
          <a:stretch/>
        </p:blipFill>
        <p:spPr>
          <a:xfrm rot="396926">
            <a:off x="3340684" y="3631818"/>
            <a:ext cx="2799596" cy="1866397"/>
          </a:xfrm>
          <a:prstGeom prst="rect">
            <a:avLst/>
          </a:prstGeom>
          <a:noFill/>
          <a:ln>
            <a:noFill/>
          </a:ln>
          <a:effectLst>
            <a:outerShdw blurRad="292100" rotWithShape="0" algn="tl" dir="2700000" dist="139700">
              <a:srgbClr val="333333">
                <a:alpha val="64705"/>
              </a:srgbClr>
            </a:outerShdw>
          </a:effectLst>
        </p:spPr>
      </p:pic>
      <p:pic>
        <p:nvPicPr>
          <p:cNvPr id="227" name="Google Shape;227;p13"/>
          <p:cNvPicPr preferRelativeResize="0"/>
          <p:nvPr/>
        </p:nvPicPr>
        <p:blipFill rotWithShape="1">
          <a:blip r:embed="rId7">
            <a:alphaModFix/>
          </a:blip>
          <a:srcRect b="0" l="0" r="0" t="0"/>
          <a:stretch/>
        </p:blipFill>
        <p:spPr>
          <a:xfrm rot="558926">
            <a:off x="9060904" y="3721766"/>
            <a:ext cx="2674395" cy="1802153"/>
          </a:xfrm>
          <a:prstGeom prst="rect">
            <a:avLst/>
          </a:prstGeom>
          <a:noFill/>
          <a:ln>
            <a:noFill/>
          </a:ln>
        </p:spPr>
      </p:pic>
      <p:pic>
        <p:nvPicPr>
          <p:cNvPr id="228" name="Google Shape;228;p13"/>
          <p:cNvPicPr preferRelativeResize="0"/>
          <p:nvPr/>
        </p:nvPicPr>
        <p:blipFill rotWithShape="1">
          <a:blip r:embed="rId8">
            <a:alphaModFix/>
          </a:blip>
          <a:srcRect b="0" l="0" r="0" t="0"/>
          <a:stretch/>
        </p:blipFill>
        <p:spPr>
          <a:xfrm rot="-434214">
            <a:off x="456832" y="3809694"/>
            <a:ext cx="2877113" cy="1834350"/>
          </a:xfrm>
          <a:prstGeom prst="rect">
            <a:avLst/>
          </a:prstGeom>
          <a:noFill/>
          <a:ln>
            <a:noFill/>
          </a:ln>
          <a:effectLst>
            <a:outerShdw blurRad="292100" rotWithShape="0" algn="tl" dir="2700000" dist="139700">
              <a:srgbClr val="333333">
                <a:alpha val="64705"/>
              </a:srgbClr>
            </a:outerShdw>
          </a:effectLst>
        </p:spPr>
      </p:pic>
      <p:sp>
        <p:nvSpPr>
          <p:cNvPr id="229" name="Google Shape;229;p13"/>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4"/>
          <p:cNvPicPr preferRelativeResize="0"/>
          <p:nvPr>
            <p:ph idx="1" type="body"/>
          </p:nvPr>
        </p:nvPicPr>
        <p:blipFill rotWithShape="1">
          <a:blip r:embed="rId3">
            <a:alphaModFix/>
          </a:blip>
          <a:srcRect b="13318" l="1114" r="2973" t="5149"/>
          <a:stretch/>
        </p:blipFill>
        <p:spPr>
          <a:xfrm>
            <a:off x="1476231" y="5902257"/>
            <a:ext cx="8882419" cy="853386"/>
          </a:xfrm>
          <a:prstGeom prst="rect">
            <a:avLst/>
          </a:prstGeom>
          <a:noFill/>
          <a:ln>
            <a:noFill/>
          </a:ln>
        </p:spPr>
      </p:pic>
      <p:sp>
        <p:nvSpPr>
          <p:cNvPr id="235" name="Google Shape;235;p14"/>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i="1" sz="2400">
              <a:solidFill>
                <a:srgbClr val="757070"/>
              </a:solidFill>
              <a:latin typeface="Lato"/>
              <a:ea typeface="Lato"/>
              <a:cs typeface="Lato"/>
              <a:sym typeface="Lato"/>
            </a:endParaRPr>
          </a:p>
        </p:txBody>
      </p:sp>
      <p:sp>
        <p:nvSpPr>
          <p:cNvPr id="236" name="Google Shape;236;p14"/>
          <p:cNvSpPr/>
          <p:nvPr/>
        </p:nvSpPr>
        <p:spPr>
          <a:xfrm>
            <a:off x="2553195" y="197528"/>
            <a:ext cx="8953995" cy="2205600"/>
          </a:xfrm>
          <a:prstGeom prst="roundRect">
            <a:avLst>
              <a:gd fmla="val 16667" name="adj"/>
            </a:avLst>
          </a:prstGeom>
          <a:noFill/>
          <a:ln cap="flat" cmpd="sng" w="76200">
            <a:solidFill>
              <a:srgbClr val="1E8C8C"/>
            </a:solidFill>
            <a:prstDash val="solid"/>
            <a:miter lim="800000"/>
            <a:headEnd len="sm" w="sm" type="none"/>
            <a:tailEnd len="sm" w="sm" type="none"/>
          </a:ln>
        </p:spPr>
        <p:txBody>
          <a:bodyPr anchorCtr="0" anchor="ctr" bIns="45700" lIns="91425" spcFirstLastPara="1" rIns="91425" wrap="square" tIns="45700">
            <a:noAutofit/>
          </a:bodyPr>
          <a:lstStyle/>
          <a:p>
            <a:pPr indent="-342900" lvl="0" marL="342900" marR="0" rtl="0" algn="ctr">
              <a:spcBef>
                <a:spcPts val="0"/>
              </a:spcBef>
              <a:spcAft>
                <a:spcPts val="0"/>
              </a:spcAft>
              <a:buClr>
                <a:schemeClr val="dk1"/>
              </a:buClr>
              <a:buSzPts val="2000"/>
              <a:buFont typeface="Noto Sans Symbols"/>
              <a:buChar char="⮚"/>
            </a:pPr>
            <a:r>
              <a:rPr b="1" lang="es-CL" sz="2000" cap="none">
                <a:solidFill>
                  <a:schemeClr val="dk1"/>
                </a:solidFill>
                <a:latin typeface="Lato"/>
                <a:ea typeface="Lato"/>
                <a:cs typeface="Lato"/>
                <a:sym typeface="Lato"/>
              </a:rPr>
              <a:t>RUTINA DE PENSAMIENTO</a:t>
            </a:r>
            <a:r>
              <a:rPr b="1" lang="es-CL" sz="2000">
                <a:solidFill>
                  <a:schemeClr val="dk1"/>
                </a:solidFill>
                <a:latin typeface="Lato"/>
                <a:ea typeface="Lato"/>
                <a:cs typeface="Lato"/>
                <a:sym typeface="Lato"/>
              </a:rPr>
              <a:t>: 3,2,1</a:t>
            </a:r>
            <a:br>
              <a:rPr lang="es-CL" sz="2000">
                <a:solidFill>
                  <a:schemeClr val="dk1"/>
                </a:solidFill>
                <a:latin typeface="Lato"/>
                <a:ea typeface="Lato"/>
                <a:cs typeface="Lato"/>
                <a:sym typeface="Lato"/>
              </a:rPr>
            </a:br>
            <a:r>
              <a:rPr lang="es-CL" sz="2000">
                <a:solidFill>
                  <a:schemeClr val="dk1"/>
                </a:solidFill>
                <a:latin typeface="Lato"/>
                <a:ea typeface="Lato"/>
                <a:cs typeface="Lato"/>
                <a:sym typeface="Lato"/>
              </a:rPr>
              <a:t>En pequeños grupos, escribir:</a:t>
            </a:r>
            <a:br>
              <a:rPr lang="es-CL" sz="2000">
                <a:solidFill>
                  <a:schemeClr val="dk1"/>
                </a:solidFill>
                <a:latin typeface="Lato"/>
                <a:ea typeface="Lato"/>
                <a:cs typeface="Lato"/>
                <a:sym typeface="Lato"/>
              </a:rPr>
            </a:br>
            <a:r>
              <a:rPr lang="es-CL" sz="2000">
                <a:solidFill>
                  <a:schemeClr val="dk1"/>
                </a:solidFill>
                <a:latin typeface="Lato"/>
                <a:ea typeface="Lato"/>
                <a:cs typeface="Lato"/>
                <a:sym typeface="Lato"/>
              </a:rPr>
              <a:t>- </a:t>
            </a:r>
            <a:r>
              <a:rPr lang="es-CL" sz="2000">
                <a:solidFill>
                  <a:srgbClr val="FF0000"/>
                </a:solidFill>
                <a:latin typeface="Lato"/>
                <a:ea typeface="Lato"/>
                <a:cs typeface="Lato"/>
                <a:sym typeface="Lato"/>
              </a:rPr>
              <a:t>3</a:t>
            </a:r>
            <a:r>
              <a:rPr lang="es-CL" sz="2000">
                <a:solidFill>
                  <a:schemeClr val="dk1"/>
                </a:solidFill>
                <a:latin typeface="Lato"/>
                <a:ea typeface="Lato"/>
                <a:cs typeface="Lato"/>
                <a:sym typeface="Lato"/>
              </a:rPr>
              <a:t> </a:t>
            </a:r>
            <a:r>
              <a:rPr b="1" lang="es-CL" sz="2000" cap="none">
                <a:solidFill>
                  <a:schemeClr val="dk1"/>
                </a:solidFill>
                <a:latin typeface="Lato"/>
                <a:ea typeface="Lato"/>
                <a:cs typeface="Lato"/>
                <a:sym typeface="Lato"/>
              </a:rPr>
              <a:t>IDEAS CONSTRUCTIVAS </a:t>
            </a:r>
            <a:r>
              <a:rPr lang="es-CL" sz="2000">
                <a:solidFill>
                  <a:schemeClr val="dk1"/>
                </a:solidFill>
                <a:latin typeface="Lato"/>
                <a:ea typeface="Lato"/>
                <a:cs typeface="Lato"/>
                <a:sym typeface="Lato"/>
              </a:rPr>
              <a:t>aplicables en nuestra sala e institución.</a:t>
            </a:r>
            <a:br>
              <a:rPr lang="es-CL" sz="2000">
                <a:solidFill>
                  <a:schemeClr val="dk1"/>
                </a:solidFill>
                <a:latin typeface="Lato"/>
                <a:ea typeface="Lato"/>
                <a:cs typeface="Lato"/>
                <a:sym typeface="Lato"/>
              </a:rPr>
            </a:br>
            <a:r>
              <a:rPr lang="es-CL" sz="2000">
                <a:solidFill>
                  <a:schemeClr val="dk1"/>
                </a:solidFill>
                <a:latin typeface="Lato"/>
                <a:ea typeface="Lato"/>
                <a:cs typeface="Lato"/>
                <a:sym typeface="Lato"/>
              </a:rPr>
              <a:t>- </a:t>
            </a:r>
            <a:r>
              <a:rPr lang="es-CL" sz="2000">
                <a:solidFill>
                  <a:srgbClr val="00B0F0"/>
                </a:solidFill>
                <a:latin typeface="Lato"/>
                <a:ea typeface="Lato"/>
                <a:cs typeface="Lato"/>
                <a:sym typeface="Lato"/>
              </a:rPr>
              <a:t>2</a:t>
            </a:r>
            <a:r>
              <a:rPr lang="es-CL" sz="2000">
                <a:solidFill>
                  <a:schemeClr val="dk1"/>
                </a:solidFill>
                <a:latin typeface="Lato"/>
                <a:ea typeface="Lato"/>
                <a:cs typeface="Lato"/>
                <a:sym typeface="Lato"/>
              </a:rPr>
              <a:t> </a:t>
            </a:r>
            <a:r>
              <a:rPr lang="es-CL" sz="2000" cap="none">
                <a:solidFill>
                  <a:schemeClr val="dk1"/>
                </a:solidFill>
                <a:latin typeface="Lato"/>
                <a:ea typeface="Lato"/>
                <a:cs typeface="Lato"/>
                <a:sym typeface="Lato"/>
              </a:rPr>
              <a:t>PREGUNTAS DESAFIANTES </a:t>
            </a:r>
            <a:r>
              <a:rPr lang="es-CL" sz="2000">
                <a:solidFill>
                  <a:schemeClr val="dk1"/>
                </a:solidFill>
                <a:latin typeface="Lato"/>
                <a:ea typeface="Lato"/>
                <a:cs typeface="Lato"/>
                <a:sym typeface="Lato"/>
              </a:rPr>
              <a:t>o para seguir pensando.</a:t>
            </a:r>
            <a:br>
              <a:rPr lang="es-CL" sz="2000">
                <a:solidFill>
                  <a:schemeClr val="dk1"/>
                </a:solidFill>
                <a:latin typeface="Lato"/>
                <a:ea typeface="Lato"/>
                <a:cs typeface="Lato"/>
                <a:sym typeface="Lato"/>
              </a:rPr>
            </a:br>
            <a:r>
              <a:rPr lang="es-CL" sz="2000">
                <a:solidFill>
                  <a:schemeClr val="dk1"/>
                </a:solidFill>
                <a:latin typeface="Lato"/>
                <a:ea typeface="Lato"/>
                <a:cs typeface="Lato"/>
                <a:sym typeface="Lato"/>
              </a:rPr>
              <a:t>- </a:t>
            </a:r>
            <a:r>
              <a:rPr lang="es-CL" sz="2000" cap="none">
                <a:solidFill>
                  <a:srgbClr val="00B050"/>
                </a:solidFill>
                <a:latin typeface="Lato"/>
                <a:ea typeface="Lato"/>
                <a:cs typeface="Lato"/>
                <a:sym typeface="Lato"/>
              </a:rPr>
              <a:t>1</a:t>
            </a:r>
            <a:r>
              <a:rPr lang="es-CL" sz="2000" cap="none">
                <a:solidFill>
                  <a:schemeClr val="dk1"/>
                </a:solidFill>
                <a:latin typeface="Lato"/>
                <a:ea typeface="Lato"/>
                <a:cs typeface="Lato"/>
                <a:sym typeface="Lato"/>
              </a:rPr>
              <a:t> IMAGEN </a:t>
            </a:r>
            <a:r>
              <a:rPr lang="es-CL" sz="2000">
                <a:solidFill>
                  <a:schemeClr val="dk1"/>
                </a:solidFill>
                <a:latin typeface="Lato"/>
                <a:ea typeface="Lato"/>
                <a:cs typeface="Lato"/>
                <a:sym typeface="Lato"/>
              </a:rPr>
              <a:t>generada a partir de la lectura del texto.</a:t>
            </a:r>
            <a:br>
              <a:rPr lang="es-CL" sz="2000">
                <a:solidFill>
                  <a:schemeClr val="dk1"/>
                </a:solidFill>
                <a:latin typeface="Lato"/>
                <a:ea typeface="Lato"/>
                <a:cs typeface="Lato"/>
                <a:sym typeface="Lato"/>
              </a:rPr>
            </a:br>
            <a:endParaRPr sz="2000">
              <a:solidFill>
                <a:schemeClr val="dk1"/>
              </a:solidFill>
              <a:latin typeface="Lato"/>
              <a:ea typeface="Lato"/>
              <a:cs typeface="Lato"/>
              <a:sym typeface="Lato"/>
            </a:endParaRPr>
          </a:p>
        </p:txBody>
      </p:sp>
      <p:pic>
        <p:nvPicPr>
          <p:cNvPr descr="321 Media Player APK para Android | Descargar Gratis" id="237" name="Google Shape;237;p14"/>
          <p:cNvPicPr preferRelativeResize="0"/>
          <p:nvPr/>
        </p:nvPicPr>
        <p:blipFill rotWithShape="1">
          <a:blip r:embed="rId4">
            <a:alphaModFix/>
          </a:blip>
          <a:srcRect b="0" l="0" r="0" t="0"/>
          <a:stretch/>
        </p:blipFill>
        <p:spPr>
          <a:xfrm>
            <a:off x="605361" y="356180"/>
            <a:ext cx="1741739" cy="1741739"/>
          </a:xfrm>
          <a:prstGeom prst="rect">
            <a:avLst/>
          </a:prstGeom>
          <a:noFill/>
          <a:ln>
            <a:noFill/>
          </a:ln>
          <a:effectLst>
            <a:outerShdw blurRad="292100" rotWithShape="0" algn="tl" dir="2700000" dist="139700">
              <a:srgbClr val="333333">
                <a:alpha val="64705"/>
              </a:srgbClr>
            </a:outerShdw>
          </a:effectLst>
        </p:spPr>
      </p:pic>
      <p:pic>
        <p:nvPicPr>
          <p:cNvPr id="238" name="Google Shape;238;p14"/>
          <p:cNvPicPr preferRelativeResize="0"/>
          <p:nvPr/>
        </p:nvPicPr>
        <p:blipFill rotWithShape="1">
          <a:blip r:embed="rId5">
            <a:alphaModFix/>
          </a:blip>
          <a:srcRect b="0" l="0" r="0" t="0"/>
          <a:stretch/>
        </p:blipFill>
        <p:spPr>
          <a:xfrm>
            <a:off x="5145161" y="3090548"/>
            <a:ext cx="2383191" cy="937018"/>
          </a:xfrm>
          <a:prstGeom prst="rect">
            <a:avLst/>
          </a:prstGeom>
          <a:noFill/>
          <a:ln>
            <a:noFill/>
          </a:ln>
          <a:effectLst>
            <a:outerShdw blurRad="292100" rotWithShape="0" algn="tl" dir="2700000" dist="139700">
              <a:srgbClr val="333333">
                <a:alpha val="64705"/>
              </a:srgbClr>
            </a:outerShdw>
          </a:effectLst>
        </p:spPr>
      </p:pic>
      <p:sp>
        <p:nvSpPr>
          <p:cNvPr id="239" name="Google Shape;239;p14"/>
          <p:cNvSpPr/>
          <p:nvPr/>
        </p:nvSpPr>
        <p:spPr>
          <a:xfrm>
            <a:off x="4001148" y="4274090"/>
            <a:ext cx="4722183" cy="1143720"/>
          </a:xfrm>
          <a:prstGeom prst="roundRect">
            <a:avLst>
              <a:gd fmla="val 16667" name="adj"/>
            </a:avLst>
          </a:prstGeom>
          <a:solidFill>
            <a:srgbClr val="1E8C8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CL" sz="2400">
                <a:solidFill>
                  <a:schemeClr val="lt1"/>
                </a:solidFill>
                <a:latin typeface="Arial Narrow"/>
                <a:ea typeface="Arial Narrow"/>
                <a:cs typeface="Arial Narrow"/>
                <a:sym typeface="Arial Narrow"/>
              </a:rPr>
              <a:t>- Compartir </a:t>
            </a:r>
            <a:endParaRPr/>
          </a:p>
          <a:p>
            <a:pPr indent="0" lvl="0" marL="0" marR="0" rtl="0" algn="ctr">
              <a:spcBef>
                <a:spcPts val="0"/>
              </a:spcBef>
              <a:spcAft>
                <a:spcPts val="0"/>
              </a:spcAft>
              <a:buNone/>
            </a:pPr>
            <a:r>
              <a:rPr b="1" lang="es-CL" sz="2400">
                <a:solidFill>
                  <a:schemeClr val="lt1"/>
                </a:solidFill>
                <a:latin typeface="Arial Narrow"/>
                <a:ea typeface="Arial Narrow"/>
                <a:cs typeface="Arial Narrow"/>
                <a:sym typeface="Arial Narrow"/>
              </a:rPr>
              <a:t>- Registrar la producción de todos.</a:t>
            </a:r>
            <a:endParaRPr b="1" sz="2400">
              <a:solidFill>
                <a:schemeClr val="lt1"/>
              </a:solidFill>
              <a:latin typeface="Arial Narrow"/>
              <a:ea typeface="Arial Narrow"/>
              <a:cs typeface="Arial Narrow"/>
              <a:sym typeface="Arial Narrow"/>
            </a:endParaRPr>
          </a:p>
        </p:txBody>
      </p:sp>
      <p:pic>
        <p:nvPicPr>
          <p:cNvPr descr="Hombre 3D Con La Libreta Y El Lápiz Stock de ilustración - Ilustración de  fico, pista: 38703947" id="240" name="Google Shape;240;p14"/>
          <p:cNvPicPr preferRelativeResize="0"/>
          <p:nvPr/>
        </p:nvPicPr>
        <p:blipFill rotWithShape="1">
          <a:blip r:embed="rId6">
            <a:alphaModFix/>
          </a:blip>
          <a:srcRect b="3999" l="13540" r="20549" t="2627"/>
          <a:stretch/>
        </p:blipFill>
        <p:spPr>
          <a:xfrm rot="534863">
            <a:off x="9104327" y="3324710"/>
            <a:ext cx="1589469" cy="1688813"/>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descr="3d Gente - El Hablar De La Persona Foto de archivo - Imagen de persona,  hablar: 29036366" id="241" name="Google Shape;241;p14"/>
          <p:cNvPicPr preferRelativeResize="0"/>
          <p:nvPr/>
        </p:nvPicPr>
        <p:blipFill rotWithShape="1">
          <a:blip r:embed="rId7">
            <a:alphaModFix/>
          </a:blip>
          <a:srcRect b="0" l="0" r="0" t="0"/>
          <a:stretch/>
        </p:blipFill>
        <p:spPr>
          <a:xfrm>
            <a:off x="838199" y="2758690"/>
            <a:ext cx="3709685" cy="2820855"/>
          </a:xfrm>
          <a:prstGeom prst="rect">
            <a:avLst/>
          </a:prstGeom>
          <a:noFill/>
          <a:ln>
            <a:noFill/>
          </a:ln>
          <a:effectLst>
            <a:outerShdw blurRad="292100" rotWithShape="0" algn="tl" dir="2700000" dist="139700">
              <a:srgbClr val="333333">
                <a:alpha val="64705"/>
              </a:srgbClr>
            </a:outerShdw>
          </a:effectLst>
        </p:spPr>
      </p:pic>
      <p:sp>
        <p:nvSpPr>
          <p:cNvPr id="242" name="Google Shape;242;p14"/>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p:nvPr/>
        </p:nvSpPr>
        <p:spPr>
          <a:xfrm>
            <a:off x="567559" y="475094"/>
            <a:ext cx="11114689" cy="1542255"/>
          </a:xfrm>
          <a:prstGeom prst="roundRect">
            <a:avLst>
              <a:gd fmla="val 16667" name="adj"/>
            </a:avLst>
          </a:prstGeom>
          <a:noFill/>
          <a:ln cap="flat" cmpd="sng" w="762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200">
              <a:solidFill>
                <a:srgbClr val="1E8C8C"/>
              </a:solidFill>
              <a:latin typeface="Lato"/>
              <a:ea typeface="Lato"/>
              <a:cs typeface="Lato"/>
              <a:sym typeface="Lato"/>
            </a:endParaRPr>
          </a:p>
          <a:p>
            <a:pPr indent="0" lvl="0" marL="0" marR="0" rtl="0" algn="ctr">
              <a:spcBef>
                <a:spcPts val="0"/>
              </a:spcBef>
              <a:spcAft>
                <a:spcPts val="0"/>
              </a:spcAft>
              <a:buNone/>
            </a:pPr>
            <a:r>
              <a:rPr b="1" lang="es-CL" sz="3200">
                <a:solidFill>
                  <a:srgbClr val="1E8C8C"/>
                </a:solidFill>
                <a:latin typeface="Lato"/>
                <a:ea typeface="Lato"/>
                <a:cs typeface="Lato"/>
                <a:sym typeface="Lato"/>
              </a:rPr>
              <a:t>EMPEZAR DE NUEVO</a:t>
            </a:r>
            <a:br>
              <a:rPr b="1" lang="es-CL" sz="3200">
                <a:solidFill>
                  <a:srgbClr val="1E8C8C"/>
                </a:solidFill>
                <a:latin typeface="Lato"/>
                <a:ea typeface="Lato"/>
                <a:cs typeface="Lato"/>
                <a:sym typeface="Lato"/>
              </a:rPr>
            </a:br>
            <a:r>
              <a:rPr b="1" lang="es-CL" sz="1800" u="sng">
                <a:solidFill>
                  <a:schemeClr val="lt1"/>
                </a:solidFill>
                <a:latin typeface="Lato"/>
                <a:ea typeface="Lato"/>
                <a:cs typeface="Lato"/>
                <a:sym typeface="Lato"/>
                <a:hlinkClick r:id="rId3">
                  <a:extLst>
                    <a:ext uri="{A12FA001-AC4F-418D-AE19-62706E023703}">
                      <ahyp:hlinkClr val="tx"/>
                    </a:ext>
                  </a:extLst>
                </a:hlinkClick>
              </a:rPr>
              <a:t>https://www.youtube.com/watch?v=a38vXn5k4Ho </a:t>
            </a:r>
            <a:endParaRPr b="1" sz="1800">
              <a:solidFill>
                <a:schemeClr val="lt1"/>
              </a:solidFill>
              <a:latin typeface="Lato"/>
              <a:ea typeface="Lato"/>
              <a:cs typeface="Lato"/>
              <a:sym typeface="Lato"/>
            </a:endParaRPr>
          </a:p>
          <a:p>
            <a:pPr indent="0" lvl="0" marL="0" marR="0" rtl="0" algn="ctr">
              <a:spcBef>
                <a:spcPts val="0"/>
              </a:spcBef>
              <a:spcAft>
                <a:spcPts val="0"/>
              </a:spcAft>
              <a:buNone/>
            </a:pPr>
            <a:r>
              <a:rPr lang="es-CL" sz="1800">
                <a:solidFill>
                  <a:srgbClr val="7F7F7F"/>
                </a:solidFill>
                <a:latin typeface="Lato"/>
                <a:ea typeface="Lato"/>
                <a:cs typeface="Lato"/>
                <a:sym typeface="Lato"/>
              </a:rPr>
              <a:t>Para cerrar la jornada, compartimos el vídeo. </a:t>
            </a:r>
            <a:endParaRPr sz="3200">
              <a:solidFill>
                <a:srgbClr val="7F7F7F"/>
              </a:solidFill>
              <a:latin typeface="Lato"/>
              <a:ea typeface="Lato"/>
              <a:cs typeface="Lato"/>
              <a:sym typeface="Lato"/>
            </a:endParaRPr>
          </a:p>
          <a:p>
            <a:pPr indent="0" lvl="0" marL="0" marR="0" rtl="0" algn="l">
              <a:spcBef>
                <a:spcPts val="0"/>
              </a:spcBef>
              <a:spcAft>
                <a:spcPts val="0"/>
              </a:spcAft>
              <a:buNone/>
            </a:pPr>
            <a:r>
              <a:rPr lang="es-CL" sz="1800">
                <a:solidFill>
                  <a:srgbClr val="7F7F7F"/>
                </a:solidFill>
                <a:latin typeface="Lato"/>
                <a:ea typeface="Lato"/>
                <a:cs typeface="Lato"/>
                <a:sym typeface="Lato"/>
              </a:rPr>
              <a:t>Observar el vídeo atendiendo a:  detalles de la letra de la canción, gestos, palabras, personas, …</a:t>
            </a:r>
            <a:endParaRPr sz="3200">
              <a:solidFill>
                <a:srgbClr val="7F7F7F"/>
              </a:solidFill>
              <a:latin typeface="Lato"/>
              <a:ea typeface="Lato"/>
              <a:cs typeface="Lato"/>
              <a:sym typeface="Lato"/>
            </a:endParaRPr>
          </a:p>
          <a:p>
            <a:pPr indent="0" lvl="0" marL="0" marR="0" rtl="0" algn="l">
              <a:spcBef>
                <a:spcPts val="0"/>
              </a:spcBef>
              <a:spcAft>
                <a:spcPts val="0"/>
              </a:spcAft>
              <a:buNone/>
            </a:pPr>
            <a:r>
              <a:t/>
            </a:r>
            <a:endParaRPr sz="2800">
              <a:solidFill>
                <a:schemeClr val="lt1"/>
              </a:solidFill>
              <a:latin typeface="Lato"/>
              <a:ea typeface="Lato"/>
              <a:cs typeface="Lato"/>
              <a:sym typeface="Lato"/>
            </a:endParaRPr>
          </a:p>
          <a:p>
            <a:pPr indent="0" lvl="0" marL="0" marR="0" rtl="0" algn="ctr">
              <a:spcBef>
                <a:spcPts val="0"/>
              </a:spcBef>
              <a:spcAft>
                <a:spcPts val="0"/>
              </a:spcAft>
              <a:buNone/>
            </a:pPr>
            <a:r>
              <a:t/>
            </a:r>
            <a:endParaRPr sz="1800">
              <a:solidFill>
                <a:schemeClr val="lt1"/>
              </a:solidFill>
              <a:latin typeface="Aharoni"/>
              <a:ea typeface="Aharoni"/>
              <a:cs typeface="Aharoni"/>
              <a:sym typeface="Aharoni"/>
            </a:endParaRPr>
          </a:p>
        </p:txBody>
      </p:sp>
      <p:pic>
        <p:nvPicPr>
          <p:cNvPr id="248" name="Google Shape;248;p15"/>
          <p:cNvPicPr preferRelativeResize="0"/>
          <p:nvPr>
            <p:ph idx="1" type="body"/>
          </p:nvPr>
        </p:nvPicPr>
        <p:blipFill rotWithShape="1">
          <a:blip r:embed="rId4">
            <a:alphaModFix/>
          </a:blip>
          <a:srcRect b="12943" l="0" r="625" t="6139"/>
          <a:stretch/>
        </p:blipFill>
        <p:spPr>
          <a:xfrm>
            <a:off x="1547648" y="5936095"/>
            <a:ext cx="8983717" cy="826764"/>
          </a:xfrm>
          <a:prstGeom prst="rect">
            <a:avLst/>
          </a:prstGeom>
          <a:noFill/>
          <a:ln>
            <a:noFill/>
          </a:ln>
        </p:spPr>
      </p:pic>
      <p:sp>
        <p:nvSpPr>
          <p:cNvPr id="249" name="Google Shape;249;p15"/>
          <p:cNvSpPr txBox="1"/>
          <p:nvPr/>
        </p:nvSpPr>
        <p:spPr>
          <a:xfrm>
            <a:off x="7914289" y="2707747"/>
            <a:ext cx="3263463" cy="339296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7019"/>
              <a:buFont typeface="Calibri"/>
              <a:buNone/>
            </a:pPr>
            <a:br>
              <a:rPr b="1" lang="es-CL" sz="7019">
                <a:solidFill>
                  <a:schemeClr val="dk1"/>
                </a:solidFill>
                <a:latin typeface="Calibri"/>
                <a:ea typeface="Calibri"/>
                <a:cs typeface="Calibri"/>
                <a:sym typeface="Calibri"/>
              </a:rPr>
            </a:br>
            <a:endParaRPr b="1" sz="7019">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290"/>
              <a:buFont typeface="Calibri"/>
              <a:buNone/>
            </a:pPr>
            <a:r>
              <a:t/>
            </a:r>
            <a:endParaRPr sz="4290">
              <a:solidFill>
                <a:schemeClr val="dk1"/>
              </a:solidFill>
              <a:latin typeface="Calibri"/>
              <a:ea typeface="Calibri"/>
              <a:cs typeface="Calibri"/>
              <a:sym typeface="Calibri"/>
            </a:endParaRPr>
          </a:p>
        </p:txBody>
      </p:sp>
      <p:pic>
        <p:nvPicPr>
          <p:cNvPr descr="videoseps | Escuela Politécnica Superior" id="250" name="Google Shape;250;p15"/>
          <p:cNvPicPr preferRelativeResize="0"/>
          <p:nvPr/>
        </p:nvPicPr>
        <p:blipFill rotWithShape="1">
          <a:blip r:embed="rId5">
            <a:alphaModFix/>
          </a:blip>
          <a:srcRect b="0" l="0" r="0" t="0"/>
          <a:stretch/>
        </p:blipFill>
        <p:spPr>
          <a:xfrm>
            <a:off x="1113945" y="504843"/>
            <a:ext cx="1061546" cy="1061546"/>
          </a:xfrm>
          <a:prstGeom prst="rect">
            <a:avLst/>
          </a:prstGeom>
          <a:noFill/>
          <a:ln>
            <a:noFill/>
          </a:ln>
        </p:spPr>
      </p:pic>
      <p:pic>
        <p:nvPicPr>
          <p:cNvPr id="251" name="Google Shape;251;p15"/>
          <p:cNvPicPr preferRelativeResize="0"/>
          <p:nvPr/>
        </p:nvPicPr>
        <p:blipFill rotWithShape="1">
          <a:blip r:embed="rId6">
            <a:alphaModFix/>
          </a:blip>
          <a:srcRect b="-450" l="0" r="28452" t="0"/>
          <a:stretch/>
        </p:blipFill>
        <p:spPr>
          <a:xfrm>
            <a:off x="838200" y="2188020"/>
            <a:ext cx="3436917" cy="286412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52" name="Google Shape;252;p15"/>
          <p:cNvSpPr txBox="1"/>
          <p:nvPr/>
        </p:nvSpPr>
        <p:spPr>
          <a:xfrm>
            <a:off x="4510984" y="2294898"/>
            <a:ext cx="6053959" cy="4563268"/>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chemeClr val="dk1"/>
              </a:buClr>
              <a:buSzPts val="1400"/>
              <a:buFont typeface="Arial"/>
              <a:buNone/>
            </a:pPr>
            <a:r>
              <a:rPr i="1" lang="es-CL" sz="1400">
                <a:solidFill>
                  <a:schemeClr val="dk1"/>
                </a:solidFill>
                <a:latin typeface="Lato"/>
                <a:ea typeface="Lato"/>
                <a:cs typeface="Lato"/>
                <a:sym typeface="Lato"/>
              </a:rPr>
              <a:t>Voy a empezar a poner las cosas en su lugar…</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Voy a cambiar la estación de invierno a primavera</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Voy a dejarme llevar por el color de la luna</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Azúcar en el café y un poco de fortuna</a:t>
            </a:r>
            <a:endParaRPr/>
          </a:p>
          <a:p>
            <a:pPr indent="0" lvl="0" marL="0" marR="0" rtl="0" algn="l">
              <a:lnSpc>
                <a:spcPct val="70000"/>
              </a:lnSpc>
              <a:spcBef>
                <a:spcPts val="1000"/>
              </a:spcBef>
              <a:spcAft>
                <a:spcPts val="0"/>
              </a:spcAft>
              <a:buClr>
                <a:schemeClr val="dk1"/>
              </a:buClr>
              <a:buSzPts val="1400"/>
              <a:buFont typeface="Arial"/>
              <a:buNone/>
            </a:pPr>
            <a:r>
              <a:rPr i="1" lang="es-CL" sz="1400">
                <a:solidFill>
                  <a:schemeClr val="dk1"/>
                </a:solidFill>
                <a:latin typeface="Lato"/>
                <a:ea typeface="Lato"/>
                <a:cs typeface="Lato"/>
                <a:sym typeface="Lato"/>
              </a:rPr>
              <a:t>Hoy voy a abrir las ventanas para ventilarme</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Para cambiar el aire, de toda mi casa</a:t>
            </a:r>
            <a:br>
              <a:rPr b="1"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Hoy voy a hacer que se cumplan todos mis deseos</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Voy a despertarme y empezar de nuevo</a:t>
            </a:r>
            <a:endParaRPr/>
          </a:p>
          <a:p>
            <a:pPr indent="0" lvl="0" marL="0" marR="0" rtl="0" algn="l">
              <a:lnSpc>
                <a:spcPct val="70000"/>
              </a:lnSpc>
              <a:spcBef>
                <a:spcPts val="1000"/>
              </a:spcBef>
              <a:spcAft>
                <a:spcPts val="0"/>
              </a:spcAft>
              <a:buClr>
                <a:schemeClr val="dk1"/>
              </a:buClr>
              <a:buSzPts val="1400"/>
              <a:buFont typeface="Arial"/>
              <a:buNone/>
            </a:pPr>
            <a:r>
              <a:rPr i="1" lang="es-CL" sz="1400">
                <a:solidFill>
                  <a:schemeClr val="dk1"/>
                </a:solidFill>
                <a:latin typeface="Lato"/>
                <a:ea typeface="Lato"/>
                <a:cs typeface="Lato"/>
                <a:sym typeface="Lato"/>
              </a:rPr>
              <a:t>Pa' ser feliz no necesito de dinero</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Pa' sonreír solo me basta una canción</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Pa' enamorarme tengo el mar y tengo el cielo</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Voy tranquilo y voy sereno por la ruta de mi amor</a:t>
            </a:r>
            <a:br>
              <a:rPr i="1" lang="es-CL" sz="1400">
                <a:solidFill>
                  <a:schemeClr val="dk1"/>
                </a:solidFill>
                <a:latin typeface="Lato"/>
                <a:ea typeface="Lato"/>
                <a:cs typeface="Lato"/>
                <a:sym typeface="Lato"/>
              </a:rPr>
            </a:br>
            <a:endParaRPr i="1" sz="1400">
              <a:solidFill>
                <a:schemeClr val="dk1"/>
              </a:solidFill>
              <a:latin typeface="Lato"/>
              <a:ea typeface="Lato"/>
              <a:cs typeface="Lato"/>
              <a:sym typeface="Lato"/>
            </a:endParaRPr>
          </a:p>
          <a:p>
            <a:pPr indent="0" lvl="0" marL="0" marR="0" rtl="0" algn="l">
              <a:lnSpc>
                <a:spcPct val="70000"/>
              </a:lnSpc>
              <a:spcBef>
                <a:spcPts val="1000"/>
              </a:spcBef>
              <a:spcAft>
                <a:spcPts val="0"/>
              </a:spcAft>
              <a:buClr>
                <a:schemeClr val="dk1"/>
              </a:buClr>
              <a:buSzPts val="1400"/>
              <a:buFont typeface="Arial"/>
              <a:buNone/>
            </a:pPr>
            <a:r>
              <a:rPr i="1" lang="es-CL" sz="1400">
                <a:solidFill>
                  <a:schemeClr val="dk1"/>
                </a:solidFill>
                <a:latin typeface="Lato"/>
                <a:ea typeface="Lato"/>
                <a:cs typeface="Lato"/>
                <a:sym typeface="Lato"/>
              </a:rPr>
              <a:t>Voy a empezar a vivir, como yo siempre he querido</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Hoy voy a recuperar el tiempo que he perdido</a:t>
            </a:r>
            <a:endParaRPr/>
          </a:p>
          <a:p>
            <a:pPr indent="0" lvl="0" marL="0" marR="0" rtl="0" algn="l">
              <a:lnSpc>
                <a:spcPct val="70000"/>
              </a:lnSpc>
              <a:spcBef>
                <a:spcPts val="1000"/>
              </a:spcBef>
              <a:spcAft>
                <a:spcPts val="0"/>
              </a:spcAft>
              <a:buClr>
                <a:schemeClr val="dk1"/>
              </a:buClr>
              <a:buSzPts val="1400"/>
              <a:buFont typeface="Arial"/>
              <a:buNone/>
            </a:pPr>
            <a:r>
              <a:rPr i="1" lang="es-CL" sz="1400">
                <a:solidFill>
                  <a:schemeClr val="dk1"/>
                </a:solidFill>
                <a:latin typeface="Lato"/>
                <a:ea typeface="Lato"/>
                <a:cs typeface="Lato"/>
                <a:sym typeface="Lato"/>
              </a:rPr>
              <a:t>Soy el dueño del camino. Voy bailando en mi destino</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No hay nada que me detenga. No hay mal que por bien no venga</a:t>
            </a:r>
            <a:endParaRPr/>
          </a:p>
          <a:p>
            <a:pPr indent="0" lvl="0" marL="0" marR="0" rtl="0" algn="l">
              <a:lnSpc>
                <a:spcPct val="70000"/>
              </a:lnSpc>
              <a:spcBef>
                <a:spcPts val="1000"/>
              </a:spcBef>
              <a:spcAft>
                <a:spcPts val="0"/>
              </a:spcAft>
              <a:buClr>
                <a:schemeClr val="dk1"/>
              </a:buClr>
              <a:buSzPts val="1400"/>
              <a:buFont typeface="Arial"/>
              <a:buNone/>
            </a:pPr>
            <a:r>
              <a:rPr i="1" lang="es-CL" sz="1400">
                <a:solidFill>
                  <a:schemeClr val="dk1"/>
                </a:solidFill>
                <a:latin typeface="Lato"/>
                <a:ea typeface="Lato"/>
                <a:cs typeface="Lato"/>
                <a:sym typeface="Lato"/>
              </a:rPr>
              <a:t>Con dinero no se compra. Lo más simple es lo que importa</a:t>
            </a:r>
            <a:br>
              <a:rPr i="1" lang="es-CL" sz="1400">
                <a:solidFill>
                  <a:schemeClr val="dk1"/>
                </a:solidFill>
                <a:latin typeface="Lato"/>
                <a:ea typeface="Lato"/>
                <a:cs typeface="Lato"/>
                <a:sym typeface="Lato"/>
              </a:rPr>
            </a:br>
            <a:r>
              <a:rPr i="1" lang="es-CL" sz="1400">
                <a:solidFill>
                  <a:schemeClr val="dk1"/>
                </a:solidFill>
                <a:latin typeface="Lato"/>
                <a:ea typeface="Lato"/>
                <a:cs typeface="Lato"/>
                <a:sym typeface="Lato"/>
              </a:rPr>
              <a:t>Ya lo verás, ya lo verás…</a:t>
            </a:r>
            <a:endParaRPr/>
          </a:p>
          <a:p>
            <a:pPr indent="-184150" lvl="0" marL="228600" marR="0" rtl="0" algn="l">
              <a:lnSpc>
                <a:spcPct val="70000"/>
              </a:lnSpc>
              <a:spcBef>
                <a:spcPts val="1000"/>
              </a:spcBef>
              <a:spcAft>
                <a:spcPts val="0"/>
              </a:spcAft>
              <a:buClr>
                <a:schemeClr val="dk1"/>
              </a:buClr>
              <a:buSzPts val="700"/>
              <a:buFont typeface="Arial"/>
              <a:buNone/>
            </a:pPr>
            <a:r>
              <a:t/>
            </a:r>
            <a:endParaRPr sz="700">
              <a:solidFill>
                <a:schemeClr val="dk1"/>
              </a:solidFill>
              <a:latin typeface="Calibri"/>
              <a:ea typeface="Calibri"/>
              <a:cs typeface="Calibri"/>
              <a:sym typeface="Calibri"/>
            </a:endParaRPr>
          </a:p>
        </p:txBody>
      </p:sp>
      <p:pic>
        <p:nvPicPr>
          <p:cNvPr id="253" name="Google Shape;253;p15"/>
          <p:cNvPicPr preferRelativeResize="0"/>
          <p:nvPr/>
        </p:nvPicPr>
        <p:blipFill rotWithShape="1">
          <a:blip r:embed="rId7">
            <a:alphaModFix/>
          </a:blip>
          <a:srcRect b="0" l="0" r="0" t="0"/>
          <a:stretch/>
        </p:blipFill>
        <p:spPr>
          <a:xfrm>
            <a:off x="9317946" y="2757476"/>
            <a:ext cx="2187159" cy="2026563"/>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254" name="Google Shape;254;p15"/>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504497" y="3032683"/>
            <a:ext cx="1125657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ato"/>
              <a:buNone/>
            </a:pPr>
            <a:r>
              <a:rPr lang="es-CL" sz="2800">
                <a:latin typeface="Lato"/>
                <a:ea typeface="Lato"/>
                <a:cs typeface="Lato"/>
                <a:sym typeface="Lato"/>
              </a:rPr>
              <a:t>Material extraído de:</a:t>
            </a:r>
            <a:br>
              <a:rPr lang="es-CL" sz="2800">
                <a:latin typeface="Lato"/>
                <a:ea typeface="Lato"/>
                <a:cs typeface="Lato"/>
                <a:sym typeface="Lato"/>
              </a:rPr>
            </a:br>
            <a:r>
              <a:rPr lang="es-CL" sz="2800">
                <a:latin typeface="Lato"/>
                <a:ea typeface="Lato"/>
                <a:cs typeface="Lato"/>
                <a:sym typeface="Lato"/>
              </a:rPr>
              <a:t> </a:t>
            </a:r>
            <a:r>
              <a:rPr b="1" lang="es-CL" sz="2800">
                <a:latin typeface="Lato"/>
                <a:ea typeface="Lato"/>
                <a:cs typeface="Lato"/>
                <a:sym typeface="Lato"/>
              </a:rPr>
              <a:t>“Las preguntas educativas ¿Qué sabemos de educación? La vuelta a clases en 2021: preguntas, lecciones aprendidas y desafíos para el nuevo año escolar. </a:t>
            </a:r>
            <a:br>
              <a:rPr b="1" lang="es-CL" sz="2800">
                <a:latin typeface="Lato"/>
                <a:ea typeface="Lato"/>
                <a:cs typeface="Lato"/>
                <a:sym typeface="Lato"/>
              </a:rPr>
            </a:br>
            <a:r>
              <a:rPr lang="es-CL" sz="2800">
                <a:latin typeface="Lato"/>
                <a:ea typeface="Lato"/>
                <a:cs typeface="Lato"/>
                <a:sym typeface="Lato"/>
              </a:rPr>
              <a:t>CIAESA – Centro de Investigación Aplicada en Educación San Andrés. </a:t>
            </a:r>
            <a:br>
              <a:rPr lang="es-CL" sz="2800">
                <a:latin typeface="Lato"/>
                <a:ea typeface="Lato"/>
                <a:cs typeface="Lato"/>
                <a:sym typeface="Lato"/>
              </a:rPr>
            </a:br>
            <a:r>
              <a:rPr lang="es-CL" sz="2800">
                <a:latin typeface="Lato"/>
                <a:ea typeface="Lato"/>
                <a:cs typeface="Lato"/>
                <a:sym typeface="Lato"/>
              </a:rPr>
              <a:t>Disponible en </a:t>
            </a:r>
            <a:r>
              <a:rPr lang="es-CL" sz="2800" u="sng">
                <a:solidFill>
                  <a:schemeClr val="hlink"/>
                </a:solidFill>
                <a:latin typeface="Lato"/>
                <a:ea typeface="Lato"/>
                <a:cs typeface="Lato"/>
                <a:sym typeface="Lato"/>
                <a:hlinkClick r:id="rId3"/>
              </a:rPr>
              <a:t>https://secureservercdn.net/198.71.233.106/rjh.422.myftpupload.com/wp-content/uploads/2020/12/14-Vuelta-2.pdf</a:t>
            </a:r>
            <a:br>
              <a:rPr lang="es-CL" sz="2800">
                <a:latin typeface="Lato"/>
                <a:ea typeface="Lato"/>
                <a:cs typeface="Lato"/>
                <a:sym typeface="Lato"/>
              </a:rPr>
            </a:br>
            <a:endParaRPr b="1" sz="2800">
              <a:solidFill>
                <a:srgbClr val="1E8C8C"/>
              </a:solidFill>
              <a:latin typeface="Lato"/>
              <a:ea typeface="Lato"/>
              <a:cs typeface="Lato"/>
              <a:sym typeface="Lato"/>
            </a:endParaRPr>
          </a:p>
        </p:txBody>
      </p:sp>
      <p:pic>
        <p:nvPicPr>
          <p:cNvPr id="260" name="Google Shape;260;p16"/>
          <p:cNvPicPr preferRelativeResize="0"/>
          <p:nvPr>
            <p:ph idx="1" type="body"/>
          </p:nvPr>
        </p:nvPicPr>
        <p:blipFill rotWithShape="1">
          <a:blip r:embed="rId4">
            <a:alphaModFix/>
          </a:blip>
          <a:srcRect b="0" l="0" r="0" t="0"/>
          <a:stretch/>
        </p:blipFill>
        <p:spPr>
          <a:xfrm>
            <a:off x="925748" y="5669519"/>
            <a:ext cx="10515600" cy="1188481"/>
          </a:xfrm>
          <a:prstGeom prst="rect">
            <a:avLst/>
          </a:prstGeom>
          <a:noFill/>
          <a:ln>
            <a:noFill/>
          </a:ln>
        </p:spPr>
      </p:pic>
      <p:sp>
        <p:nvSpPr>
          <p:cNvPr id="261" name="Google Shape;261;p16"/>
          <p:cNvSpPr txBox="1"/>
          <p:nvPr/>
        </p:nvSpPr>
        <p:spPr>
          <a:xfrm>
            <a:off x="925748" y="1290198"/>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Calibri"/>
              <a:buNone/>
            </a:pPr>
            <a:r>
              <a:t/>
            </a:r>
            <a:endParaRPr b="1" i="1" sz="2800">
              <a:solidFill>
                <a:srgbClr val="757070"/>
              </a:solidFill>
              <a:latin typeface="Lato"/>
              <a:ea typeface="Lato"/>
              <a:cs typeface="Lato"/>
              <a:sym typeface="Lato"/>
            </a:endParaRPr>
          </a:p>
        </p:txBody>
      </p:sp>
      <p:sp>
        <p:nvSpPr>
          <p:cNvPr id="262" name="Google Shape;262;p16"/>
          <p:cNvSpPr txBox="1"/>
          <p:nvPr/>
        </p:nvSpPr>
        <p:spPr>
          <a:xfrm>
            <a:off x="1376081" y="4795337"/>
            <a:ext cx="10515600" cy="1106117"/>
          </a:xfrm>
          <a:prstGeom prst="rect">
            <a:avLst/>
          </a:prstGeom>
          <a:no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chemeClr val="dk1"/>
              </a:buClr>
              <a:buSzPts val="2400"/>
              <a:buFont typeface="Calibri"/>
              <a:buNone/>
            </a:pPr>
            <a:r>
              <a:t/>
            </a:r>
            <a:endParaRPr i="1" sz="2400">
              <a:solidFill>
                <a:srgbClr val="757070"/>
              </a:solidFill>
              <a:latin typeface="Lato"/>
              <a:ea typeface="Lato"/>
              <a:cs typeface="Lato"/>
              <a:sym typeface="Lato"/>
            </a:endParaRPr>
          </a:p>
        </p:txBody>
      </p:sp>
      <p:sp>
        <p:nvSpPr>
          <p:cNvPr id="263" name="Google Shape;263;p16"/>
          <p:cNvSpPr/>
          <p:nvPr/>
        </p:nvSpPr>
        <p:spPr>
          <a:xfrm>
            <a:off x="925747" y="517654"/>
            <a:ext cx="380390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CL" sz="3600">
                <a:solidFill>
                  <a:srgbClr val="1E8C8C"/>
                </a:solidFill>
                <a:latin typeface="Lato"/>
                <a:ea typeface="Lato"/>
                <a:cs typeface="Lato"/>
                <a:sym typeface="Lato"/>
              </a:rPr>
              <a:t>BIBLIOGRAFÍA</a:t>
            </a:r>
            <a:endParaRPr b="1" sz="3600">
              <a:solidFill>
                <a:srgbClr val="1E8C8C"/>
              </a:solidFill>
              <a:latin typeface="Lato"/>
              <a:ea typeface="Lato"/>
              <a:cs typeface="Lato"/>
              <a:sym typeface="Lato"/>
            </a:endParaRPr>
          </a:p>
        </p:txBody>
      </p:sp>
      <p:sp>
        <p:nvSpPr>
          <p:cNvPr id="264" name="Google Shape;264;p16"/>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0" name="Google Shape;270;p17"/>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a:solidFill>
                  <a:srgbClr val="1E8C8C"/>
                </a:solidFill>
                <a:latin typeface="Lato"/>
                <a:ea typeface="Lato"/>
                <a:cs typeface="Lato"/>
                <a:sym typeface="Lato"/>
              </a:rPr>
              <a:t>DIRECCIÓN DE EDUCACIÓN INICIAL</a:t>
            </a:r>
            <a:endParaRPr b="1" sz="1365">
              <a:solidFill>
                <a:srgbClr val="1E8C8C"/>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555812" y="50856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8C8C"/>
              </a:buClr>
              <a:buSzPts val="4400"/>
              <a:buFont typeface="Lato"/>
              <a:buNone/>
            </a:pPr>
            <a:r>
              <a:rPr b="1" lang="es-CL">
                <a:solidFill>
                  <a:srgbClr val="1E8C8C"/>
                </a:solidFill>
                <a:latin typeface="Lato"/>
                <a:ea typeface="Lato"/>
                <a:cs typeface="Lato"/>
                <a:sym typeface="Lato"/>
              </a:rPr>
              <a:t>OBJETIVOS</a:t>
            </a:r>
            <a:br>
              <a:rPr lang="es-CL">
                <a:solidFill>
                  <a:srgbClr val="FF6600"/>
                </a:solidFill>
                <a:latin typeface="Arial"/>
                <a:ea typeface="Arial"/>
                <a:cs typeface="Arial"/>
                <a:sym typeface="Arial"/>
              </a:rPr>
            </a:br>
            <a:endParaRPr b="1">
              <a:solidFill>
                <a:srgbClr val="1E8C8C"/>
              </a:solidFill>
              <a:latin typeface="Lato"/>
              <a:ea typeface="Lato"/>
              <a:cs typeface="Lato"/>
              <a:sym typeface="Lato"/>
            </a:endParaRPr>
          </a:p>
        </p:txBody>
      </p:sp>
      <p:pic>
        <p:nvPicPr>
          <p:cNvPr id="96" name="Google Shape;96;p2"/>
          <p:cNvPicPr preferRelativeResize="0"/>
          <p:nvPr>
            <p:ph idx="1" type="body"/>
          </p:nvPr>
        </p:nvPicPr>
        <p:blipFill rotWithShape="1">
          <a:blip r:embed="rId3">
            <a:alphaModFix/>
          </a:blip>
          <a:srcRect b="12474" l="0" r="1065" t="7193"/>
          <a:stretch/>
        </p:blipFill>
        <p:spPr>
          <a:xfrm>
            <a:off x="838200" y="5883088"/>
            <a:ext cx="10403541" cy="954741"/>
          </a:xfrm>
          <a:prstGeom prst="rect">
            <a:avLst/>
          </a:prstGeom>
          <a:noFill/>
          <a:ln>
            <a:noFill/>
          </a:ln>
        </p:spPr>
      </p:pic>
      <p:sp>
        <p:nvSpPr>
          <p:cNvPr id="97" name="Google Shape;97;p2"/>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sp>
        <p:nvSpPr>
          <p:cNvPr id="98" name="Google Shape;98;p2"/>
          <p:cNvSpPr txBox="1"/>
          <p:nvPr/>
        </p:nvSpPr>
        <p:spPr>
          <a:xfrm>
            <a:off x="443753" y="1602649"/>
            <a:ext cx="11080376" cy="4204274"/>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119047"/>
              </a:lnSpc>
              <a:spcBef>
                <a:spcPts val="0"/>
              </a:spcBef>
              <a:spcAft>
                <a:spcPts val="0"/>
              </a:spcAft>
              <a:buClr>
                <a:schemeClr val="dk1"/>
              </a:buClr>
              <a:buSzPts val="2520"/>
              <a:buFont typeface="Arial"/>
              <a:buChar char="•"/>
            </a:pPr>
            <a:r>
              <a:rPr b="0" i="0" lang="es-CL" sz="2520" u="none" cap="none" strike="noStrike">
                <a:solidFill>
                  <a:schemeClr val="dk1"/>
                </a:solidFill>
                <a:latin typeface="Lato"/>
                <a:ea typeface="Lato"/>
                <a:cs typeface="Lato"/>
                <a:sym typeface="Lato"/>
              </a:rPr>
              <a:t>Diseñar escenarios de regreso hacia el abordaje pedagógico según el entorno. </a:t>
            </a:r>
            <a:endParaRPr b="0" i="0" sz="2520" u="none" cap="none" strike="noStrike">
              <a:solidFill>
                <a:schemeClr val="dk1"/>
              </a:solidFill>
              <a:latin typeface="Lato"/>
              <a:ea typeface="Lato"/>
              <a:cs typeface="Lato"/>
              <a:sym typeface="Lato"/>
            </a:endParaRPr>
          </a:p>
          <a:p>
            <a:pPr indent="0" lvl="0" marL="0" marR="0" rtl="0" algn="just">
              <a:lnSpc>
                <a:spcPct val="119047"/>
              </a:lnSpc>
              <a:spcBef>
                <a:spcPts val="0"/>
              </a:spcBef>
              <a:spcAft>
                <a:spcPts val="0"/>
              </a:spcAft>
              <a:buClr>
                <a:schemeClr val="dk1"/>
              </a:buClr>
              <a:buSzPts val="2520"/>
              <a:buFont typeface="Arial"/>
              <a:buNone/>
            </a:pPr>
            <a:r>
              <a:t/>
            </a:r>
            <a:endParaRPr b="0" i="0" sz="2520" u="none" cap="none" strike="noStrike">
              <a:solidFill>
                <a:schemeClr val="dk1"/>
              </a:solidFill>
              <a:latin typeface="Lato"/>
              <a:ea typeface="Lato"/>
              <a:cs typeface="Lato"/>
              <a:sym typeface="Lato"/>
            </a:endParaRPr>
          </a:p>
          <a:p>
            <a:pPr indent="-228600" lvl="0" marL="228600" marR="0" rtl="0" algn="just">
              <a:lnSpc>
                <a:spcPct val="119047"/>
              </a:lnSpc>
              <a:spcBef>
                <a:spcPts val="0"/>
              </a:spcBef>
              <a:spcAft>
                <a:spcPts val="0"/>
              </a:spcAft>
              <a:buClr>
                <a:schemeClr val="dk1"/>
              </a:buClr>
              <a:buSzPts val="2520"/>
              <a:buFont typeface="Arial"/>
              <a:buChar char="•"/>
            </a:pPr>
            <a:r>
              <a:rPr b="0" i="0" lang="es-CL" sz="2520" u="none" cap="none" strike="noStrike">
                <a:solidFill>
                  <a:schemeClr val="dk1"/>
                </a:solidFill>
                <a:latin typeface="Lato"/>
                <a:ea typeface="Lato"/>
                <a:cs typeface="Lato"/>
                <a:sym typeface="Lato"/>
              </a:rPr>
              <a:t>Analizar los indicadores brindados desde GEM, RÚBRICA, REGISTRO DE TRAYECTORIAS, LUITE; poniendo en contexto dicha información. </a:t>
            </a:r>
            <a:endParaRPr b="0" i="0" sz="2520" u="none" cap="none" strike="noStrike">
              <a:solidFill>
                <a:schemeClr val="dk1"/>
              </a:solidFill>
              <a:latin typeface="Lato"/>
              <a:ea typeface="Lato"/>
              <a:cs typeface="Lato"/>
              <a:sym typeface="Lato"/>
            </a:endParaRPr>
          </a:p>
          <a:p>
            <a:pPr indent="0" lvl="0" marL="0" marR="0" rtl="0" algn="just">
              <a:lnSpc>
                <a:spcPct val="119047"/>
              </a:lnSpc>
              <a:spcBef>
                <a:spcPts val="0"/>
              </a:spcBef>
              <a:spcAft>
                <a:spcPts val="0"/>
              </a:spcAft>
              <a:buClr>
                <a:schemeClr val="dk1"/>
              </a:buClr>
              <a:buSzPts val="2520"/>
              <a:buFont typeface="Arial"/>
              <a:buNone/>
            </a:pPr>
            <a:r>
              <a:t/>
            </a:r>
            <a:endParaRPr b="0" i="0" sz="2520" u="none" cap="none" strike="noStrike">
              <a:solidFill>
                <a:schemeClr val="dk1"/>
              </a:solidFill>
              <a:latin typeface="Lato"/>
              <a:ea typeface="Lato"/>
              <a:cs typeface="Lato"/>
              <a:sym typeface="Lato"/>
            </a:endParaRPr>
          </a:p>
          <a:p>
            <a:pPr indent="-228600" lvl="0" marL="228600" marR="0" rtl="0" algn="just">
              <a:lnSpc>
                <a:spcPct val="119047"/>
              </a:lnSpc>
              <a:spcBef>
                <a:spcPts val="0"/>
              </a:spcBef>
              <a:spcAft>
                <a:spcPts val="0"/>
              </a:spcAft>
              <a:buClr>
                <a:schemeClr val="dk1"/>
              </a:buClr>
              <a:buSzPts val="2520"/>
              <a:buFont typeface="Arial"/>
              <a:buChar char="•"/>
            </a:pPr>
            <a:r>
              <a:rPr b="0" i="0" lang="es-CL" sz="2520" u="none" cap="none" strike="noStrike">
                <a:solidFill>
                  <a:schemeClr val="dk1"/>
                </a:solidFill>
                <a:latin typeface="Lato"/>
                <a:ea typeface="Lato"/>
                <a:cs typeface="Lato"/>
                <a:sym typeface="Lato"/>
              </a:rPr>
              <a:t>Pensar nuevos dispositivos institucionales para el acompañamiento de trayectorias en función del diagnóstico presentado. </a:t>
            </a:r>
            <a:endParaRPr b="0" i="0" sz="2520" u="none" cap="none" strike="noStrike">
              <a:solidFill>
                <a:srgbClr val="FF0000"/>
              </a:solidFill>
              <a:latin typeface="Lato"/>
              <a:ea typeface="Lato"/>
              <a:cs typeface="Lato"/>
              <a:sym typeface="Lato"/>
            </a:endParaRPr>
          </a:p>
          <a:p>
            <a:pPr indent="0" lvl="0" marL="0" marR="0" rtl="0" algn="l">
              <a:lnSpc>
                <a:spcPct val="70000"/>
              </a:lnSpc>
              <a:spcBef>
                <a:spcPts val="1000"/>
              </a:spcBef>
              <a:spcAft>
                <a:spcPts val="0"/>
              </a:spcAft>
              <a:buClr>
                <a:schemeClr val="dk1"/>
              </a:buClr>
              <a:buSzPts val="1960"/>
              <a:buFont typeface="Arial"/>
              <a:buNone/>
            </a:pPr>
            <a:r>
              <a:t/>
            </a:r>
            <a:endParaRPr b="1" i="0" sz="1960" u="none" cap="none" strike="noStrike">
              <a:solidFill>
                <a:schemeClr val="dk1"/>
              </a:solidFill>
              <a:latin typeface="Calibri"/>
              <a:ea typeface="Calibri"/>
              <a:cs typeface="Calibri"/>
              <a:sym typeface="Calibri"/>
            </a:endParaRPr>
          </a:p>
          <a:p>
            <a:pPr indent="0" lvl="0" marL="0" marR="0" rtl="0" algn="ctr">
              <a:lnSpc>
                <a:spcPct val="70000"/>
              </a:lnSpc>
              <a:spcBef>
                <a:spcPts val="1000"/>
              </a:spcBef>
              <a:spcAft>
                <a:spcPts val="0"/>
              </a:spcAft>
              <a:buClr>
                <a:schemeClr val="dk1"/>
              </a:buClr>
              <a:buSzPts val="1960"/>
              <a:buFont typeface="Arial"/>
              <a:buNone/>
            </a:pPr>
            <a:r>
              <a:rPr b="1" i="0" lang="es-CL" sz="1960" u="none" cap="none" strike="noStrike">
                <a:solidFill>
                  <a:schemeClr val="dk1"/>
                </a:solidFill>
                <a:latin typeface="Calibri"/>
                <a:ea typeface="Calibri"/>
                <a:cs typeface="Calibri"/>
                <a:sym typeface="Calibri"/>
              </a:rPr>
              <a:t>                      </a:t>
            </a:r>
            <a:endParaRPr b="0" i="0" sz="1960" u="none" cap="none" strike="noStrike">
              <a:solidFill>
                <a:schemeClr val="dk1"/>
              </a:solidFill>
              <a:latin typeface="Calibri"/>
              <a:ea typeface="Calibri"/>
              <a:cs typeface="Calibri"/>
              <a:sym typeface="Calibri"/>
            </a:endParaRPr>
          </a:p>
        </p:txBody>
      </p:sp>
      <p:sp>
        <p:nvSpPr>
          <p:cNvPr id="99" name="Google Shape;99;p2"/>
          <p:cNvSpPr/>
          <p:nvPr/>
        </p:nvSpPr>
        <p:spPr>
          <a:xfrm>
            <a:off x="3155577" y="4883593"/>
            <a:ext cx="6096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s-CL" sz="1800" u="none" cap="none" strike="noStrike">
                <a:solidFill>
                  <a:srgbClr val="7F7F7F"/>
                </a:solidFill>
                <a:latin typeface="Lato"/>
                <a:ea typeface="Lato"/>
                <a:cs typeface="Lato"/>
                <a:sym typeface="Lato"/>
              </a:rPr>
              <a:t>ACTORES INSTITUCIONALES PARTICIPANTES: </a:t>
            </a:r>
            <a:endParaRPr/>
          </a:p>
          <a:p>
            <a:pPr indent="0" lvl="0" marL="0" marR="0" rtl="0" algn="ctr">
              <a:spcBef>
                <a:spcPts val="0"/>
              </a:spcBef>
              <a:spcAft>
                <a:spcPts val="0"/>
              </a:spcAft>
              <a:buNone/>
            </a:pPr>
            <a:r>
              <a:rPr b="0" i="1" lang="es-CL" sz="1800" u="none" cap="none" strike="noStrike">
                <a:solidFill>
                  <a:srgbClr val="7F7F7F"/>
                </a:solidFill>
                <a:latin typeface="Lato"/>
                <a:ea typeface="Lato"/>
                <a:cs typeface="Lato"/>
                <a:sym typeface="Lato"/>
              </a:rPr>
              <a:t>Equipos Directivos, docentes, prof. desarrollo motor - psicomotricistas – asesores psicopedagógicos,</a:t>
            </a:r>
            <a:endParaRPr/>
          </a:p>
        </p:txBody>
      </p:sp>
      <p:pic>
        <p:nvPicPr>
          <p:cNvPr descr="Saludo de la Feliz Año Nuevo 2021" id="100" name="Google Shape;100;p2"/>
          <p:cNvPicPr preferRelativeResize="0"/>
          <p:nvPr/>
        </p:nvPicPr>
        <p:blipFill rotWithShape="1">
          <a:blip r:embed="rId4">
            <a:alphaModFix/>
          </a:blip>
          <a:srcRect b="0" l="0" r="0" t="0"/>
          <a:stretch/>
        </p:blipFill>
        <p:spPr>
          <a:xfrm>
            <a:off x="4038601" y="268926"/>
            <a:ext cx="2139984" cy="1333723"/>
          </a:xfrm>
          <a:prstGeom prst="rect">
            <a:avLst/>
          </a:prstGeom>
          <a:noFill/>
          <a:ln>
            <a:noFill/>
          </a:ln>
        </p:spPr>
      </p:pic>
      <p:sp>
        <p:nvSpPr>
          <p:cNvPr id="101" name="Google Shape;101;p2"/>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3"/>
          <p:cNvPicPr preferRelativeResize="0"/>
          <p:nvPr>
            <p:ph idx="1" type="body"/>
          </p:nvPr>
        </p:nvPicPr>
        <p:blipFill rotWithShape="1">
          <a:blip r:embed="rId3">
            <a:alphaModFix/>
          </a:blip>
          <a:srcRect b="0" l="0" r="0" t="0"/>
          <a:stretch/>
        </p:blipFill>
        <p:spPr>
          <a:xfrm>
            <a:off x="1230942" y="5807016"/>
            <a:ext cx="9581271" cy="1082882"/>
          </a:xfrm>
          <a:prstGeom prst="rect">
            <a:avLst/>
          </a:prstGeom>
          <a:noFill/>
          <a:ln>
            <a:noFill/>
          </a:ln>
        </p:spPr>
      </p:pic>
      <p:sp>
        <p:nvSpPr>
          <p:cNvPr id="107" name="Google Shape;107;p3"/>
          <p:cNvSpPr txBox="1"/>
          <p:nvPr/>
        </p:nvSpPr>
        <p:spPr>
          <a:xfrm>
            <a:off x="1376081" y="4795337"/>
            <a:ext cx="10515600" cy="1106117"/>
          </a:xfrm>
          <a:prstGeom prst="rect">
            <a:avLst/>
          </a:prstGeom>
          <a:noFill/>
          <a:ln>
            <a:noFill/>
          </a:ln>
        </p:spPr>
        <p:txBody>
          <a:bodyPr anchorCtr="0" anchor="ctr" bIns="45700" lIns="91425" spcFirstLastPara="1" rIns="91425" wrap="square" tIns="45700">
            <a:noAutofit/>
          </a:bodyPr>
          <a:lstStyle/>
          <a:p>
            <a:pPr indent="0" lvl="0" marL="0" marR="0" rtl="0" algn="ctr">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graphicFrame>
        <p:nvGraphicFramePr>
          <p:cNvPr id="108" name="Google Shape;108;p3"/>
          <p:cNvGraphicFramePr/>
          <p:nvPr/>
        </p:nvGraphicFramePr>
        <p:xfrm>
          <a:off x="838201" y="189187"/>
          <a:ext cx="3000000" cy="3000000"/>
        </p:xfrm>
        <a:graphic>
          <a:graphicData uri="http://schemas.openxmlformats.org/drawingml/2006/table">
            <a:tbl>
              <a:tblPr bandRow="1" firstRow="1">
                <a:noFill/>
                <a:tableStyleId>{3CE9AB5F-D7D0-476D-A4AC-BAAA6B06029D}</a:tableStyleId>
              </a:tblPr>
              <a:tblGrid>
                <a:gridCol w="2015775"/>
                <a:gridCol w="3450150"/>
                <a:gridCol w="1699825"/>
                <a:gridCol w="3067600"/>
              </a:tblGrid>
              <a:tr h="377850">
                <a:tc gridSpan="2">
                  <a:txBody>
                    <a:bodyPr/>
                    <a:lstStyle/>
                    <a:p>
                      <a:pPr indent="0" lvl="0" marL="0" marR="0" rtl="0" algn="ctr">
                        <a:spcBef>
                          <a:spcPts val="0"/>
                        </a:spcBef>
                        <a:spcAft>
                          <a:spcPts val="0"/>
                        </a:spcAft>
                        <a:buNone/>
                      </a:pPr>
                      <a:r>
                        <a:rPr lang="es-CL" sz="1400" u="none" cap="none" strike="noStrike">
                          <a:solidFill>
                            <a:schemeClr val="lt1"/>
                          </a:solidFill>
                        </a:rPr>
                        <a:t>AGENDA DEL DÍA</a:t>
                      </a:r>
                      <a:endParaRPr sz="1400" u="none" cap="none" strike="noStrike">
                        <a:solidFill>
                          <a:schemeClr val="lt1"/>
                        </a:solidFill>
                      </a:endParaRPr>
                    </a:p>
                  </a:txBody>
                  <a:tcPr marT="25725" marB="25725" marR="51425" marL="51425"/>
                </a:tc>
                <a:tc hMerge="1"/>
                <a:tc>
                  <a:txBody>
                    <a:bodyPr/>
                    <a:lstStyle/>
                    <a:p>
                      <a:pPr indent="0" lvl="0" marL="0" marR="0" rtl="0" algn="ctr">
                        <a:lnSpc>
                          <a:spcPct val="100000"/>
                        </a:lnSpc>
                        <a:spcBef>
                          <a:spcPts val="0"/>
                        </a:spcBef>
                        <a:spcAft>
                          <a:spcPts val="0"/>
                        </a:spcAft>
                        <a:buClr>
                          <a:schemeClr val="dk1"/>
                        </a:buClr>
                        <a:buSzPts val="1400"/>
                        <a:buFont typeface="Calibri"/>
                        <a:buNone/>
                      </a:pPr>
                      <a:r>
                        <a:rPr lang="es-CL" sz="1400" u="none" cap="none" strike="noStrike"/>
                        <a:t>Tiempo</a:t>
                      </a:r>
                      <a:endParaRPr b="1" sz="1400" u="none" cap="none" strike="noStrike"/>
                    </a:p>
                  </a:txBody>
                  <a:tcPr marT="25725" marB="25725" marR="51425" marL="51425"/>
                </a:tc>
                <a:tc>
                  <a:txBody>
                    <a:bodyPr/>
                    <a:lstStyle/>
                    <a:p>
                      <a:pPr indent="0" lvl="0" marL="0" marR="0" rtl="0" algn="ctr">
                        <a:spcBef>
                          <a:spcPts val="0"/>
                        </a:spcBef>
                        <a:spcAft>
                          <a:spcPts val="0"/>
                        </a:spcAft>
                        <a:buNone/>
                      </a:pPr>
                      <a:r>
                        <a:rPr lang="es-CL" sz="1400" u="none" cap="none" strike="noStrike"/>
                        <a:t>Recursos</a:t>
                      </a:r>
                      <a:endParaRPr sz="1400" u="none" cap="none" strike="noStrike"/>
                    </a:p>
                  </a:txBody>
                  <a:tcPr marT="25725" marB="25725" marR="51425" marL="51425"/>
                </a:tc>
              </a:tr>
              <a:tr h="940875">
                <a:tc>
                  <a:txBody>
                    <a:bodyPr/>
                    <a:lstStyle/>
                    <a:p>
                      <a:pPr indent="0" lvl="0" marL="0" marR="0" rtl="0" algn="ctr">
                        <a:spcBef>
                          <a:spcPts val="0"/>
                        </a:spcBef>
                        <a:spcAft>
                          <a:spcPts val="0"/>
                        </a:spcAft>
                        <a:buNone/>
                      </a:pPr>
                      <a:r>
                        <a:t/>
                      </a:r>
                      <a:endParaRPr b="1" sz="1100" u="none" cap="none" strike="noStrike">
                        <a:solidFill>
                          <a:schemeClr val="dk1"/>
                        </a:solidFill>
                      </a:endParaRPr>
                    </a:p>
                  </a:txBody>
                  <a:tcPr marT="25725" marB="25725" marR="51425" marL="51425"/>
                </a:tc>
                <a:tc>
                  <a:txBody>
                    <a:bodyPr/>
                    <a:lstStyle/>
                    <a:p>
                      <a:pPr indent="0" lvl="0" marL="0" marR="0" rtl="0" algn="l">
                        <a:spcBef>
                          <a:spcPts val="0"/>
                        </a:spcBef>
                        <a:spcAft>
                          <a:spcPts val="0"/>
                        </a:spcAft>
                        <a:buNone/>
                      </a:pPr>
                      <a:r>
                        <a:rPr lang="es-CL" sz="1100" u="none" cap="none" strike="noStrike"/>
                        <a:t>    Dinámica del Encuentro:</a:t>
                      </a:r>
                      <a:endParaRPr sz="1100"/>
                    </a:p>
                    <a:p>
                      <a:pPr indent="0" lvl="0" marL="0" marR="0" rtl="0" algn="ctr">
                        <a:spcBef>
                          <a:spcPts val="0"/>
                        </a:spcBef>
                        <a:spcAft>
                          <a:spcPts val="0"/>
                        </a:spcAft>
                        <a:buNone/>
                      </a:pPr>
                      <a:r>
                        <a:rPr b="1" lang="es-CL" sz="1100">
                          <a:solidFill>
                            <a:srgbClr val="FF6600"/>
                          </a:solidFill>
                        </a:rPr>
                        <a:t>“LA</a:t>
                      </a:r>
                      <a:r>
                        <a:rPr b="1" lang="es-CL" sz="1100">
                          <a:solidFill>
                            <a:srgbClr val="FF6600"/>
                          </a:solidFill>
                        </a:rPr>
                        <a:t> CAJA MISTERIOSA”</a:t>
                      </a:r>
                      <a:endParaRPr sz="1100"/>
                    </a:p>
                    <a:p>
                      <a:pPr indent="0" lvl="0" marL="0" marR="0" rtl="0" algn="ctr">
                        <a:spcBef>
                          <a:spcPts val="0"/>
                        </a:spcBef>
                        <a:spcAft>
                          <a:spcPts val="0"/>
                        </a:spcAft>
                        <a:buNone/>
                      </a:pPr>
                      <a:r>
                        <a:t/>
                      </a:r>
                      <a:endParaRPr b="1" sz="1100"/>
                    </a:p>
                  </a:txBody>
                  <a:tcPr marT="25725" marB="25725" marR="51425" marL="51425"/>
                </a:tc>
                <a:tc>
                  <a:txBody>
                    <a:bodyPr/>
                    <a:lstStyle/>
                    <a:p>
                      <a:pPr indent="0" lvl="0" marL="0" marR="0" rtl="0" algn="ctr">
                        <a:spcBef>
                          <a:spcPts val="0"/>
                        </a:spcBef>
                        <a:spcAft>
                          <a:spcPts val="0"/>
                        </a:spcAft>
                        <a:buNone/>
                      </a:pPr>
                      <a:r>
                        <a:t/>
                      </a:r>
                      <a:endParaRPr sz="1000"/>
                    </a:p>
                    <a:p>
                      <a:pPr indent="0" lvl="0" marL="0" marR="0" rtl="0" algn="ctr">
                        <a:spcBef>
                          <a:spcPts val="0"/>
                        </a:spcBef>
                        <a:spcAft>
                          <a:spcPts val="0"/>
                        </a:spcAft>
                        <a:buNone/>
                      </a:pPr>
                      <a:r>
                        <a:rPr lang="es-CL" sz="1000"/>
                        <a:t> </a:t>
                      </a:r>
                      <a:endParaRPr/>
                    </a:p>
                    <a:p>
                      <a:pPr indent="0" lvl="0" marL="0" marR="0" rtl="0" algn="ctr">
                        <a:spcBef>
                          <a:spcPts val="0"/>
                        </a:spcBef>
                        <a:spcAft>
                          <a:spcPts val="0"/>
                        </a:spcAft>
                        <a:buNone/>
                      </a:pPr>
                      <a:r>
                        <a:rPr lang="es-CL" sz="1000"/>
                        <a:t>  20 minutos</a:t>
                      </a:r>
                      <a:endParaRPr b="1" sz="1000"/>
                    </a:p>
                  </a:txBody>
                  <a:tcPr marT="25725" marB="25725" marR="51425" marL="51425"/>
                </a:tc>
                <a:tc>
                  <a:txBody>
                    <a:bodyPr/>
                    <a:lstStyle/>
                    <a:p>
                      <a:pPr indent="0" lvl="0" marL="0" marR="0" rtl="0" algn="ctr">
                        <a:lnSpc>
                          <a:spcPct val="100000"/>
                        </a:lnSpc>
                        <a:spcBef>
                          <a:spcPts val="0"/>
                        </a:spcBef>
                        <a:spcAft>
                          <a:spcPts val="0"/>
                        </a:spcAft>
                        <a:buClr>
                          <a:schemeClr val="dk1"/>
                        </a:buClr>
                        <a:buSzPts val="1100"/>
                        <a:buFont typeface="Calibri"/>
                        <a:buNone/>
                      </a:pPr>
                      <a:r>
                        <a:rPr lang="es-CL" sz="1100"/>
                        <a:t> </a:t>
                      </a:r>
                      <a:endParaRPr/>
                    </a:p>
                    <a:p>
                      <a:pPr indent="0" lvl="0" marL="0" marR="0" rtl="0" algn="ctr">
                        <a:lnSpc>
                          <a:spcPct val="100000"/>
                        </a:lnSpc>
                        <a:spcBef>
                          <a:spcPts val="0"/>
                        </a:spcBef>
                        <a:spcAft>
                          <a:spcPts val="0"/>
                        </a:spcAft>
                        <a:buClr>
                          <a:schemeClr val="dk1"/>
                        </a:buClr>
                        <a:buSzPts val="1100"/>
                        <a:buFont typeface="Calibri"/>
                        <a:buNone/>
                      </a:pPr>
                      <a:r>
                        <a:rPr lang="es-CL" sz="1100"/>
                        <a:t>Tarjetas</a:t>
                      </a:r>
                      <a:r>
                        <a:rPr lang="es-CL" sz="1100"/>
                        <a:t> para dínámica</a:t>
                      </a:r>
                      <a:endParaRPr sz="1100"/>
                    </a:p>
                    <a:p>
                      <a:pPr indent="0" lvl="0" marL="0" marR="0" rtl="0" algn="ctr">
                        <a:lnSpc>
                          <a:spcPct val="100000"/>
                        </a:lnSpc>
                        <a:spcBef>
                          <a:spcPts val="0"/>
                        </a:spcBef>
                        <a:spcAft>
                          <a:spcPts val="0"/>
                        </a:spcAft>
                        <a:buClr>
                          <a:schemeClr val="dk1"/>
                        </a:buClr>
                        <a:buSzPts val="700"/>
                        <a:buFont typeface="Calibri"/>
                        <a:buNone/>
                      </a:pPr>
                      <a:r>
                        <a:t/>
                      </a:r>
                      <a:endParaRPr b="1" i="0" sz="700">
                        <a:solidFill>
                          <a:schemeClr val="dk1"/>
                        </a:solidFill>
                        <a:latin typeface="Lato"/>
                        <a:ea typeface="Lato"/>
                        <a:cs typeface="Lato"/>
                        <a:sym typeface="Lato"/>
                      </a:endParaRPr>
                    </a:p>
                  </a:txBody>
                  <a:tcPr marT="25725" marB="25725" marR="51425" marL="51425"/>
                </a:tc>
              </a:tr>
              <a:tr h="753775">
                <a:tc rowSpan="3">
                  <a:txBody>
                    <a:bodyPr/>
                    <a:lstStyle/>
                    <a:p>
                      <a:pPr indent="0" lvl="0" marL="0" marR="0" rtl="0" algn="ctr">
                        <a:spcBef>
                          <a:spcPts val="0"/>
                        </a:spcBef>
                        <a:spcAft>
                          <a:spcPts val="0"/>
                        </a:spcAft>
                        <a:buNone/>
                      </a:pPr>
                      <a:r>
                        <a:t/>
                      </a:r>
                      <a:endParaRPr sz="1100"/>
                    </a:p>
                    <a:p>
                      <a:pPr indent="0" lvl="0" marL="0" marR="0" rtl="0" algn="ctr">
                        <a:spcBef>
                          <a:spcPts val="0"/>
                        </a:spcBef>
                        <a:spcAft>
                          <a:spcPts val="0"/>
                        </a:spcAft>
                        <a:buNone/>
                      </a:pPr>
                      <a:r>
                        <a:t/>
                      </a:r>
                      <a:endParaRPr b="1" sz="1100"/>
                    </a:p>
                  </a:txBody>
                  <a:tcPr marT="25725" marB="25725" marR="51425" marL="51425"/>
                </a:tc>
                <a:tc rowSpan="3">
                  <a:txBody>
                    <a:bodyPr/>
                    <a:lstStyle/>
                    <a:p>
                      <a:pPr indent="0" lvl="0" marL="0" marR="0" rtl="0" algn="ctr">
                        <a:lnSpc>
                          <a:spcPct val="100000"/>
                        </a:lnSpc>
                        <a:spcBef>
                          <a:spcPts val="0"/>
                        </a:spcBef>
                        <a:spcAft>
                          <a:spcPts val="0"/>
                        </a:spcAft>
                        <a:buClr>
                          <a:schemeClr val="dk1"/>
                        </a:buClr>
                        <a:buSzPts val="1200"/>
                        <a:buFont typeface="Lato"/>
                        <a:buNone/>
                      </a:pPr>
                      <a:r>
                        <a:rPr b="0" lang="es-CL" sz="1200">
                          <a:solidFill>
                            <a:schemeClr val="dk1"/>
                          </a:solidFill>
                          <a:latin typeface="Lato"/>
                          <a:ea typeface="Lato"/>
                          <a:cs typeface="Lato"/>
                          <a:sym typeface="Lato"/>
                        </a:rPr>
                        <a:t>PRIMER MOMENTO DE ACTIVIDADES</a:t>
                      </a:r>
                      <a:endParaRPr/>
                    </a:p>
                    <a:p>
                      <a:pPr indent="0" lvl="0" marL="0" marR="0" rtl="0" algn="ctr">
                        <a:lnSpc>
                          <a:spcPct val="100000"/>
                        </a:lnSpc>
                        <a:spcBef>
                          <a:spcPts val="0"/>
                        </a:spcBef>
                        <a:spcAft>
                          <a:spcPts val="0"/>
                        </a:spcAft>
                        <a:buClr>
                          <a:srgbClr val="1E8C8C"/>
                        </a:buClr>
                        <a:buSzPts val="1200"/>
                        <a:buFont typeface="Lato"/>
                        <a:buNone/>
                      </a:pPr>
                      <a:r>
                        <a:rPr lang="es-CL" sz="1200">
                          <a:solidFill>
                            <a:srgbClr val="1E8C8C"/>
                          </a:solidFill>
                          <a:latin typeface="Lato"/>
                          <a:ea typeface="Lato"/>
                          <a:cs typeface="Lato"/>
                          <a:sym typeface="Lato"/>
                        </a:rPr>
                        <a:t>MIRAR CON NUEVOS OJOS</a:t>
                      </a:r>
                      <a:endParaRPr/>
                    </a:p>
                    <a:p>
                      <a:pPr indent="0" lvl="0" marL="0" marR="0" rtl="0" algn="ctr">
                        <a:lnSpc>
                          <a:spcPct val="100000"/>
                        </a:lnSpc>
                        <a:spcBef>
                          <a:spcPts val="0"/>
                        </a:spcBef>
                        <a:spcAft>
                          <a:spcPts val="0"/>
                        </a:spcAft>
                        <a:buClr>
                          <a:schemeClr val="dk1"/>
                        </a:buClr>
                        <a:buSzPts val="1200"/>
                        <a:buFont typeface="Lato"/>
                        <a:buNone/>
                      </a:pPr>
                      <a:r>
                        <a:rPr b="1" lang="es-CL" sz="1200">
                          <a:solidFill>
                            <a:schemeClr val="dk1"/>
                          </a:solidFill>
                          <a:latin typeface="Lato"/>
                          <a:ea typeface="Lato"/>
                          <a:cs typeface="Lato"/>
                          <a:sym typeface="Lato"/>
                        </a:rPr>
                        <a:t>La vuelta a clases en 2021</a:t>
                      </a:r>
                      <a:endParaRPr/>
                    </a:p>
                    <a:p>
                      <a:pPr indent="0" lvl="0" marL="0" marR="0" rtl="0" algn="ctr">
                        <a:lnSpc>
                          <a:spcPct val="100000"/>
                        </a:lnSpc>
                        <a:spcBef>
                          <a:spcPts val="0"/>
                        </a:spcBef>
                        <a:spcAft>
                          <a:spcPts val="0"/>
                        </a:spcAft>
                        <a:buClr>
                          <a:schemeClr val="dk1"/>
                        </a:buClr>
                        <a:buSzPts val="1200"/>
                        <a:buFont typeface="Lato"/>
                        <a:buNone/>
                      </a:pPr>
                      <a:r>
                        <a:rPr b="1" lang="es-CL" sz="1200" cap="none">
                          <a:solidFill>
                            <a:schemeClr val="dk1"/>
                          </a:solidFill>
                          <a:latin typeface="Lato"/>
                          <a:ea typeface="Lato"/>
                          <a:cs typeface="Lato"/>
                          <a:sym typeface="Lato"/>
                        </a:rPr>
                        <a:t>HOY…PENSAMOS JUNTOS…</a:t>
                      </a:r>
                      <a:r>
                        <a:rPr b="1" lang="es-CL" sz="1200">
                          <a:solidFill>
                            <a:schemeClr val="dk1"/>
                          </a:solidFill>
                          <a:latin typeface="Lato"/>
                          <a:ea typeface="Lato"/>
                          <a:cs typeface="Lato"/>
                          <a:sym typeface="Lato"/>
                        </a:rPr>
                        <a:t>Diagnóstico </a:t>
                      </a:r>
                      <a:endParaRPr b="1" sz="12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200"/>
                        <a:buFont typeface="Calibri"/>
                        <a:buNone/>
                      </a:pPr>
                      <a:r>
                        <a:t/>
                      </a:r>
                      <a:endParaRPr b="0" sz="1200">
                        <a:solidFill>
                          <a:srgbClr val="1E8C8C"/>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400"/>
                        <a:buFont typeface="Calibri"/>
                        <a:buNone/>
                      </a:pPr>
                      <a:r>
                        <a:t/>
                      </a:r>
                      <a:endParaRPr sz="1400">
                        <a:solidFill>
                          <a:srgbClr val="0070C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Calibri"/>
                        <a:buNone/>
                      </a:pPr>
                      <a:r>
                        <a:t/>
                      </a:r>
                      <a:endParaRPr sz="1400">
                        <a:solidFill>
                          <a:srgbClr val="0070C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Calibri"/>
                        <a:buNone/>
                      </a:pPr>
                      <a:r>
                        <a:t/>
                      </a:r>
                      <a:endParaRPr sz="1400">
                        <a:solidFill>
                          <a:srgbClr val="0070C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Lato"/>
                        <a:buNone/>
                      </a:pPr>
                      <a:r>
                        <a:rPr b="0" lang="es-CL" sz="1200">
                          <a:solidFill>
                            <a:schemeClr val="dk1"/>
                          </a:solidFill>
                          <a:latin typeface="Lato"/>
                          <a:ea typeface="Lato"/>
                          <a:cs typeface="Lato"/>
                          <a:sym typeface="Lato"/>
                        </a:rPr>
                        <a:t>SEGUNDO MOMENTO DE ACTIVIDADES</a:t>
                      </a:r>
                      <a:endParaRPr/>
                    </a:p>
                    <a:p>
                      <a:pPr indent="0" lvl="0" marL="0" marR="0" rtl="0" algn="ctr">
                        <a:lnSpc>
                          <a:spcPct val="100000"/>
                        </a:lnSpc>
                        <a:spcBef>
                          <a:spcPts val="0"/>
                        </a:spcBef>
                        <a:spcAft>
                          <a:spcPts val="0"/>
                        </a:spcAft>
                        <a:buClr>
                          <a:srgbClr val="1E8C8C"/>
                        </a:buClr>
                        <a:buSzPts val="1400"/>
                        <a:buFont typeface="Lato"/>
                        <a:buNone/>
                      </a:pPr>
                      <a:r>
                        <a:rPr b="1" lang="es-CL" sz="1400">
                          <a:solidFill>
                            <a:srgbClr val="1E8C8C"/>
                          </a:solidFill>
                          <a:latin typeface="Lato"/>
                          <a:ea typeface="Lato"/>
                          <a:cs typeface="Lato"/>
                          <a:sym typeface="Lato"/>
                        </a:rPr>
                        <a:t>CONTAMOS NUESTRO PROYECTO</a:t>
                      </a:r>
                      <a:endParaRPr/>
                    </a:p>
                    <a:p>
                      <a:pPr indent="0" lvl="0" marL="0" marR="0" rtl="0" algn="ctr">
                        <a:lnSpc>
                          <a:spcPct val="100000"/>
                        </a:lnSpc>
                        <a:spcBef>
                          <a:spcPts val="0"/>
                        </a:spcBef>
                        <a:spcAft>
                          <a:spcPts val="0"/>
                        </a:spcAft>
                        <a:buClr>
                          <a:schemeClr val="dk1"/>
                        </a:buClr>
                        <a:buSzPts val="1200"/>
                        <a:buFont typeface="Lato"/>
                        <a:buNone/>
                      </a:pPr>
                      <a:r>
                        <a:rPr b="0" lang="es-CL" sz="1200">
                          <a:solidFill>
                            <a:schemeClr val="dk1"/>
                          </a:solidFill>
                          <a:latin typeface="Lato"/>
                          <a:ea typeface="Lato"/>
                          <a:cs typeface="Lato"/>
                          <a:sym typeface="Lato"/>
                        </a:rPr>
                        <a:t>ACUERDOS INSTITUCIONALES </a:t>
                      </a:r>
                      <a:endParaRPr b="1" sz="1200">
                        <a:solidFill>
                          <a:srgbClr val="1E8C8C"/>
                        </a:solidFill>
                        <a:latin typeface="Lato"/>
                        <a:ea typeface="Lato"/>
                        <a:cs typeface="Lato"/>
                        <a:sym typeface="Lato"/>
                      </a:endParaRPr>
                    </a:p>
                    <a:p>
                      <a:pPr indent="0" lvl="0" marL="0" marR="0" rtl="0" algn="l">
                        <a:spcBef>
                          <a:spcPts val="0"/>
                        </a:spcBef>
                        <a:spcAft>
                          <a:spcPts val="0"/>
                        </a:spcAft>
                        <a:buNone/>
                      </a:pPr>
                      <a:r>
                        <a:t/>
                      </a:r>
                      <a:endParaRPr b="1" sz="1400"/>
                    </a:p>
                  </a:txBody>
                  <a:tcPr marT="25725" marB="25725" marR="51425" marL="51425"/>
                </a:tc>
                <a:tc>
                  <a:txBody>
                    <a:bodyPr/>
                    <a:lstStyle/>
                    <a:p>
                      <a:pPr indent="0" lvl="0" marL="0" marR="0" rtl="0" algn="ctr">
                        <a:spcBef>
                          <a:spcPts val="0"/>
                        </a:spcBef>
                        <a:spcAft>
                          <a:spcPts val="0"/>
                        </a:spcAft>
                        <a:buNone/>
                      </a:pPr>
                      <a:r>
                        <a:rPr lang="es-CL" sz="1000"/>
                        <a:t>   </a:t>
                      </a:r>
                      <a:endParaRPr/>
                    </a:p>
                    <a:p>
                      <a:pPr indent="0" lvl="0" marL="0" marR="0" rtl="0" algn="ctr">
                        <a:spcBef>
                          <a:spcPts val="0"/>
                        </a:spcBef>
                        <a:spcAft>
                          <a:spcPts val="0"/>
                        </a:spcAft>
                        <a:buNone/>
                      </a:pPr>
                      <a:r>
                        <a:t/>
                      </a:r>
                      <a:endParaRPr sz="1000"/>
                    </a:p>
                    <a:p>
                      <a:pPr indent="0" lvl="0" marL="0" marR="0" rtl="0" algn="ctr">
                        <a:spcBef>
                          <a:spcPts val="0"/>
                        </a:spcBef>
                        <a:spcAft>
                          <a:spcPts val="0"/>
                        </a:spcAft>
                        <a:buNone/>
                      </a:pPr>
                      <a:r>
                        <a:t/>
                      </a:r>
                      <a:endParaRPr sz="1000"/>
                    </a:p>
                    <a:p>
                      <a:pPr indent="0" lvl="0" marL="0" marR="0" rtl="0" algn="ctr">
                        <a:spcBef>
                          <a:spcPts val="0"/>
                        </a:spcBef>
                        <a:spcAft>
                          <a:spcPts val="0"/>
                        </a:spcAft>
                        <a:buNone/>
                      </a:pPr>
                      <a:r>
                        <a:rPr lang="es-CL" sz="1000"/>
                        <a:t> 1h</a:t>
                      </a:r>
                      <a:r>
                        <a:rPr lang="es-CL" sz="1000"/>
                        <a:t> 20 minutos</a:t>
                      </a:r>
                      <a:endParaRPr b="1" sz="1000"/>
                    </a:p>
                  </a:txBody>
                  <a:tcPr marT="25725" marB="25725" marR="51425" marL="51425"/>
                </a:tc>
                <a:tc>
                  <a:txBody>
                    <a:bodyPr/>
                    <a:lstStyle/>
                    <a:p>
                      <a:pPr indent="0" lvl="0" marL="0" marR="0" rtl="0" algn="ctr">
                        <a:spcBef>
                          <a:spcPts val="0"/>
                        </a:spcBef>
                        <a:spcAft>
                          <a:spcPts val="0"/>
                        </a:spcAft>
                        <a:buNone/>
                      </a:pPr>
                      <a:r>
                        <a:rPr b="1" lang="es-CL" sz="1100">
                          <a:latin typeface="Lato"/>
                          <a:ea typeface="Lato"/>
                          <a:cs typeface="Lato"/>
                          <a:sym typeface="Lato"/>
                        </a:rPr>
                        <a:t>Síntesis</a:t>
                      </a:r>
                      <a:r>
                        <a:rPr b="1" lang="es-CL" sz="1100">
                          <a:latin typeface="Lato"/>
                          <a:ea typeface="Lato"/>
                          <a:cs typeface="Lato"/>
                          <a:sym typeface="Lato"/>
                        </a:rPr>
                        <a:t> institucional 2020</a:t>
                      </a:r>
                      <a:endParaRPr/>
                    </a:p>
                    <a:p>
                      <a:pPr indent="0" lvl="0" marL="0" marR="0" rtl="0" algn="ctr">
                        <a:spcBef>
                          <a:spcPts val="0"/>
                        </a:spcBef>
                        <a:spcAft>
                          <a:spcPts val="0"/>
                        </a:spcAft>
                        <a:buNone/>
                      </a:pPr>
                      <a:r>
                        <a:rPr b="1" lang="es-CL" sz="1100">
                          <a:latin typeface="Lato"/>
                          <a:ea typeface="Lato"/>
                          <a:cs typeface="Lato"/>
                          <a:sym typeface="Lato"/>
                        </a:rPr>
                        <a:t>Material producido en jornadas 2021</a:t>
                      </a:r>
                      <a:endParaRPr/>
                    </a:p>
                    <a:p>
                      <a:pPr indent="0" lvl="0" marL="0" marR="0" rtl="0" algn="ctr">
                        <a:spcBef>
                          <a:spcPts val="0"/>
                        </a:spcBef>
                        <a:spcAft>
                          <a:spcPts val="0"/>
                        </a:spcAft>
                        <a:buNone/>
                      </a:pPr>
                      <a:r>
                        <a:rPr b="1" lang="es-CL" sz="1100">
                          <a:latin typeface="Lato"/>
                          <a:ea typeface="Lato"/>
                          <a:cs typeface="Lato"/>
                          <a:sym typeface="Lato"/>
                        </a:rPr>
                        <a:t>Registros GEM </a:t>
                      </a:r>
                      <a:endParaRPr/>
                    </a:p>
                    <a:p>
                      <a:pPr indent="0" lvl="0" marL="0" marR="0" rtl="0" algn="ctr">
                        <a:spcBef>
                          <a:spcPts val="0"/>
                        </a:spcBef>
                        <a:spcAft>
                          <a:spcPts val="0"/>
                        </a:spcAft>
                        <a:buNone/>
                      </a:pPr>
                      <a:r>
                        <a:rPr b="1" lang="es-CL" sz="1100">
                          <a:latin typeface="Lato"/>
                          <a:ea typeface="Lato"/>
                          <a:cs typeface="Lato"/>
                          <a:sym typeface="Lato"/>
                        </a:rPr>
                        <a:t>Texto DGE</a:t>
                      </a:r>
                      <a:endParaRPr b="1" sz="700">
                        <a:latin typeface="Lato"/>
                        <a:ea typeface="Lato"/>
                        <a:cs typeface="Lato"/>
                        <a:sym typeface="Lato"/>
                      </a:endParaRPr>
                    </a:p>
                  </a:txBody>
                  <a:tcPr marT="25725" marB="25725" marR="51425" marL="51425"/>
                </a:tc>
              </a:tr>
              <a:tr h="523500">
                <a:tc vMerge="1"/>
                <a:tc vMerge="1"/>
                <a:tc>
                  <a:txBody>
                    <a:bodyPr/>
                    <a:lstStyle/>
                    <a:p>
                      <a:pPr indent="0" lvl="0" marL="0" marR="0" rtl="0" algn="ctr">
                        <a:spcBef>
                          <a:spcPts val="0"/>
                        </a:spcBef>
                        <a:spcAft>
                          <a:spcPts val="0"/>
                        </a:spcAft>
                        <a:buNone/>
                      </a:pPr>
                      <a:r>
                        <a:t/>
                      </a:r>
                      <a:endParaRPr sz="1000"/>
                    </a:p>
                    <a:p>
                      <a:pPr indent="0" lvl="0" marL="0" marR="0" rtl="0" algn="ctr">
                        <a:spcBef>
                          <a:spcPts val="0"/>
                        </a:spcBef>
                        <a:spcAft>
                          <a:spcPts val="0"/>
                        </a:spcAft>
                        <a:buNone/>
                      </a:pPr>
                      <a:r>
                        <a:rPr lang="es-CL" sz="1000"/>
                        <a:t>15 minutos</a:t>
                      </a:r>
                      <a:endParaRPr b="1" sz="1000"/>
                    </a:p>
                  </a:txBody>
                  <a:tcPr marT="25725" marB="25725" marR="51425" marL="51425"/>
                </a:tc>
                <a:tc>
                  <a:txBody>
                    <a:bodyPr/>
                    <a:lstStyle/>
                    <a:p>
                      <a:pPr indent="0" lvl="0" marL="0" marR="0" rtl="0" algn="ctr">
                        <a:spcBef>
                          <a:spcPts val="0"/>
                        </a:spcBef>
                        <a:spcAft>
                          <a:spcPts val="0"/>
                        </a:spcAft>
                        <a:buNone/>
                      </a:pPr>
                      <a:r>
                        <a:rPr lang="es-CL" sz="1100">
                          <a:latin typeface="Lato"/>
                          <a:ea typeface="Lato"/>
                          <a:cs typeface="Lato"/>
                          <a:sym typeface="Lato"/>
                        </a:rPr>
                        <a:t>Mate</a:t>
                      </a:r>
                      <a:r>
                        <a:rPr lang="es-CL" sz="1100">
                          <a:latin typeface="Lato"/>
                          <a:ea typeface="Lato"/>
                          <a:cs typeface="Lato"/>
                          <a:sym typeface="Lato"/>
                        </a:rPr>
                        <a:t>, cafecito y </a:t>
                      </a:r>
                      <a:endParaRPr/>
                    </a:p>
                    <a:p>
                      <a:pPr indent="0" lvl="0" marL="0" marR="0" rtl="0" algn="ctr">
                        <a:spcBef>
                          <a:spcPts val="0"/>
                        </a:spcBef>
                        <a:spcAft>
                          <a:spcPts val="0"/>
                        </a:spcAft>
                        <a:buNone/>
                      </a:pPr>
                      <a:r>
                        <a:rPr lang="es-CL" sz="1100">
                          <a:latin typeface="Lato"/>
                          <a:ea typeface="Lato"/>
                          <a:cs typeface="Lato"/>
                          <a:sym typeface="Lato"/>
                        </a:rPr>
                        <a:t>algo rico</a:t>
                      </a:r>
                      <a:endParaRPr b="1" sz="1100">
                        <a:latin typeface="Lato"/>
                        <a:ea typeface="Lato"/>
                        <a:cs typeface="Lato"/>
                        <a:sym typeface="Lato"/>
                      </a:endParaRPr>
                    </a:p>
                    <a:p>
                      <a:pPr indent="0" lvl="0" marL="0" marR="0" rtl="0" algn="ctr">
                        <a:spcBef>
                          <a:spcPts val="0"/>
                        </a:spcBef>
                        <a:spcAft>
                          <a:spcPts val="0"/>
                        </a:spcAft>
                        <a:buNone/>
                      </a:pPr>
                      <a:r>
                        <a:t/>
                      </a:r>
                      <a:endParaRPr b="1" sz="1100">
                        <a:latin typeface="Lato"/>
                        <a:ea typeface="Lato"/>
                        <a:cs typeface="Lato"/>
                        <a:sym typeface="Lato"/>
                      </a:endParaRPr>
                    </a:p>
                  </a:txBody>
                  <a:tcPr marT="25725" marB="25725" marR="51425" marL="51425"/>
                </a:tc>
              </a:tr>
              <a:tr h="930075">
                <a:tc vMerge="1"/>
                <a:tc vMerge="1"/>
                <a:tc>
                  <a:txBody>
                    <a:bodyPr/>
                    <a:lstStyle/>
                    <a:p>
                      <a:pPr indent="0" lvl="0" marL="0" marR="0" rtl="0" algn="ctr">
                        <a:spcBef>
                          <a:spcPts val="0"/>
                        </a:spcBef>
                        <a:spcAft>
                          <a:spcPts val="0"/>
                        </a:spcAft>
                        <a:buNone/>
                      </a:pPr>
                      <a:r>
                        <a:rPr lang="es-CL" sz="1000"/>
                        <a:t>     </a:t>
                      </a:r>
                      <a:endParaRPr/>
                    </a:p>
                    <a:p>
                      <a:pPr indent="0" lvl="0" marL="0" marR="0" rtl="0" algn="ctr">
                        <a:spcBef>
                          <a:spcPts val="0"/>
                        </a:spcBef>
                        <a:spcAft>
                          <a:spcPts val="0"/>
                        </a:spcAft>
                        <a:buNone/>
                      </a:pPr>
                      <a:r>
                        <a:rPr lang="es-CL" sz="1000"/>
                        <a:t>1h</a:t>
                      </a:r>
                      <a:r>
                        <a:rPr lang="es-CL" sz="1000"/>
                        <a:t> 30</a:t>
                      </a:r>
                      <a:r>
                        <a:rPr lang="es-CL" sz="1000"/>
                        <a:t> minutos</a:t>
                      </a:r>
                      <a:endParaRPr b="1" sz="1000"/>
                    </a:p>
                  </a:txBody>
                  <a:tcPr marT="25725" marB="25725" marR="51425" marL="51425"/>
                </a:tc>
                <a:tc>
                  <a:txBody>
                    <a:bodyPr/>
                    <a:lstStyle/>
                    <a:p>
                      <a:pPr indent="0" lvl="0" marL="0" marR="0" rtl="0" algn="ctr">
                        <a:spcBef>
                          <a:spcPts val="0"/>
                        </a:spcBef>
                        <a:spcAft>
                          <a:spcPts val="0"/>
                        </a:spcAft>
                        <a:buNone/>
                      </a:pPr>
                      <a:r>
                        <a:t/>
                      </a:r>
                      <a:endParaRPr b="1" sz="1100">
                        <a:latin typeface="Lato"/>
                        <a:ea typeface="Lato"/>
                        <a:cs typeface="Lato"/>
                        <a:sym typeface="Lato"/>
                      </a:endParaRPr>
                    </a:p>
                    <a:p>
                      <a:pPr indent="0" lvl="0" marL="0" marR="0" rtl="0" algn="ctr">
                        <a:spcBef>
                          <a:spcPts val="0"/>
                        </a:spcBef>
                        <a:spcAft>
                          <a:spcPts val="0"/>
                        </a:spcAft>
                        <a:buNone/>
                      </a:pPr>
                      <a:r>
                        <a:rPr b="1" lang="es-CL" sz="1100">
                          <a:solidFill>
                            <a:schemeClr val="dk1"/>
                          </a:solidFill>
                          <a:latin typeface="Arial"/>
                          <a:ea typeface="Arial"/>
                          <a:cs typeface="Arial"/>
                          <a:sym typeface="Arial"/>
                        </a:rPr>
                        <a:t>TEXTO: “La vuelta a clases en 2021: preguntas, lecciones aprendidas y desafíos para el nuevo año escolar</a:t>
                      </a:r>
                      <a:endParaRPr b="1" sz="1100">
                        <a:latin typeface="Lato"/>
                        <a:ea typeface="Lato"/>
                        <a:cs typeface="Lato"/>
                        <a:sym typeface="Lato"/>
                      </a:endParaRPr>
                    </a:p>
                  </a:txBody>
                  <a:tcPr marT="25725" marB="25725" marR="51425" marL="51425"/>
                </a:tc>
              </a:tr>
              <a:tr h="924975">
                <a:tc>
                  <a:txBody>
                    <a:bodyPr/>
                    <a:lstStyle/>
                    <a:p>
                      <a:pPr indent="0" lvl="0" marL="0" marR="0" rtl="0" algn="ctr">
                        <a:spcBef>
                          <a:spcPts val="0"/>
                        </a:spcBef>
                        <a:spcAft>
                          <a:spcPts val="0"/>
                        </a:spcAft>
                        <a:buNone/>
                      </a:pPr>
                      <a:r>
                        <a:t/>
                      </a:r>
                      <a:endParaRPr b="1" sz="1100"/>
                    </a:p>
                  </a:txBody>
                  <a:tcPr marT="25725" marB="25725" marR="51425" marL="51425"/>
                </a:tc>
                <a:tc>
                  <a:txBody>
                    <a:bodyPr/>
                    <a:lstStyle/>
                    <a:p>
                      <a:pPr indent="0" lvl="0" marL="0" marR="0" rtl="0" algn="l">
                        <a:spcBef>
                          <a:spcPts val="0"/>
                        </a:spcBef>
                        <a:spcAft>
                          <a:spcPts val="0"/>
                        </a:spcAft>
                        <a:buNone/>
                      </a:pPr>
                      <a:r>
                        <a:rPr lang="es-CL" sz="1100"/>
                        <a:t>                                 </a:t>
                      </a:r>
                      <a:endParaRPr b="1" sz="1100"/>
                    </a:p>
                  </a:txBody>
                  <a:tcPr marT="25725" marB="25725" marR="51425" marL="51425"/>
                </a:tc>
                <a:tc>
                  <a:txBody>
                    <a:bodyPr/>
                    <a:lstStyle/>
                    <a:p>
                      <a:pPr indent="0" lvl="0" marL="0" marR="0" rtl="0" algn="ctr">
                        <a:spcBef>
                          <a:spcPts val="0"/>
                        </a:spcBef>
                        <a:spcAft>
                          <a:spcPts val="0"/>
                        </a:spcAft>
                        <a:buNone/>
                      </a:pPr>
                      <a:r>
                        <a:rPr lang="es-CL" sz="1000"/>
                        <a:t> </a:t>
                      </a:r>
                      <a:endParaRPr/>
                    </a:p>
                    <a:p>
                      <a:pPr indent="0" lvl="0" marL="0" marR="0" rtl="0" algn="ctr">
                        <a:spcBef>
                          <a:spcPts val="0"/>
                        </a:spcBef>
                        <a:spcAft>
                          <a:spcPts val="0"/>
                        </a:spcAft>
                        <a:buNone/>
                      </a:pPr>
                      <a:r>
                        <a:rPr lang="es-CL" sz="1000"/>
                        <a:t> </a:t>
                      </a:r>
                      <a:endParaRPr/>
                    </a:p>
                    <a:p>
                      <a:pPr indent="0" lvl="0" marL="0" marR="0" rtl="0" algn="ctr">
                        <a:spcBef>
                          <a:spcPts val="0"/>
                        </a:spcBef>
                        <a:spcAft>
                          <a:spcPts val="0"/>
                        </a:spcAft>
                        <a:buNone/>
                      </a:pPr>
                      <a:r>
                        <a:rPr lang="es-CL" sz="1000"/>
                        <a:t> 5 minutos</a:t>
                      </a:r>
                      <a:endParaRPr b="1" sz="1000"/>
                    </a:p>
                  </a:txBody>
                  <a:tcPr marT="25725" marB="25725" marR="51425" marL="51425"/>
                </a:tc>
                <a:tc>
                  <a:txBody>
                    <a:bodyPr/>
                    <a:lstStyle/>
                    <a:p>
                      <a:pPr indent="0" lvl="0" marL="0" marR="0" rtl="0" algn="ctr">
                        <a:lnSpc>
                          <a:spcPct val="100000"/>
                        </a:lnSpc>
                        <a:spcBef>
                          <a:spcPts val="0"/>
                        </a:spcBef>
                        <a:spcAft>
                          <a:spcPts val="0"/>
                        </a:spcAft>
                        <a:buClr>
                          <a:schemeClr val="dk1"/>
                        </a:buClr>
                        <a:buSzPts val="1100"/>
                        <a:buFont typeface="Lato"/>
                        <a:buNone/>
                      </a:pPr>
                      <a:r>
                        <a:rPr lang="es-CL" sz="1100">
                          <a:latin typeface="Lato"/>
                          <a:ea typeface="Lato"/>
                          <a:cs typeface="Lato"/>
                          <a:sym typeface="Lato"/>
                        </a:rPr>
                        <a:t>Vídeo:</a:t>
                      </a:r>
                      <a:endParaRPr/>
                    </a:p>
                    <a:p>
                      <a:pPr indent="0" lvl="0" marL="0" marR="0" rtl="0" algn="ctr">
                        <a:lnSpc>
                          <a:spcPct val="100000"/>
                        </a:lnSpc>
                        <a:spcBef>
                          <a:spcPts val="0"/>
                        </a:spcBef>
                        <a:spcAft>
                          <a:spcPts val="0"/>
                        </a:spcAft>
                        <a:buClr>
                          <a:srgbClr val="FF6600"/>
                        </a:buClr>
                        <a:buSzPts val="1100"/>
                        <a:buFont typeface="Lato"/>
                        <a:buNone/>
                      </a:pPr>
                      <a:r>
                        <a:rPr b="1" lang="es-CL" sz="1100">
                          <a:solidFill>
                            <a:srgbClr val="FF6600"/>
                          </a:solidFill>
                          <a:latin typeface="Lato"/>
                          <a:ea typeface="Lato"/>
                          <a:cs typeface="Lato"/>
                          <a:sym typeface="Lato"/>
                        </a:rPr>
                        <a:t>EMPEZAR DE NUEVO</a:t>
                      </a:r>
                      <a:br>
                        <a:rPr b="1" lang="es-CL" sz="1100">
                          <a:solidFill>
                            <a:srgbClr val="FF6600"/>
                          </a:solidFill>
                          <a:latin typeface="Lato"/>
                          <a:ea typeface="Lato"/>
                          <a:cs typeface="Lato"/>
                          <a:sym typeface="Lato"/>
                        </a:rPr>
                      </a:br>
                      <a:r>
                        <a:rPr b="1" lang="es-CL" sz="1100" u="sng">
                          <a:solidFill>
                            <a:schemeClr val="hlink"/>
                          </a:solidFill>
                          <a:latin typeface="Lato"/>
                          <a:ea typeface="Lato"/>
                          <a:cs typeface="Lato"/>
                          <a:sym typeface="Lato"/>
                          <a:hlinkClick r:id="rId4"/>
                        </a:rPr>
                        <a:t>https://www.youtube.com/watch?v=a38vXn5k4Ho</a:t>
                      </a:r>
                      <a:endParaRPr b="1" i="0" sz="1100">
                        <a:solidFill>
                          <a:schemeClr val="dk1"/>
                        </a:solidFill>
                        <a:latin typeface="Lato"/>
                        <a:ea typeface="Lato"/>
                        <a:cs typeface="Lato"/>
                        <a:sym typeface="Lato"/>
                      </a:endParaRPr>
                    </a:p>
                    <a:p>
                      <a:pPr indent="0" lvl="0" marL="0" marR="0" rtl="0" algn="ctr">
                        <a:spcBef>
                          <a:spcPts val="0"/>
                        </a:spcBef>
                        <a:spcAft>
                          <a:spcPts val="0"/>
                        </a:spcAft>
                        <a:buNone/>
                      </a:pPr>
                      <a:r>
                        <a:t/>
                      </a:r>
                      <a:endParaRPr b="1" sz="1200">
                        <a:latin typeface="Lato"/>
                        <a:ea typeface="Lato"/>
                        <a:cs typeface="Lato"/>
                        <a:sym typeface="Lato"/>
                      </a:endParaRPr>
                    </a:p>
                  </a:txBody>
                  <a:tcPr marT="25725" marB="25725" marR="51425" marL="51425"/>
                </a:tc>
              </a:tr>
              <a:tr h="924975">
                <a:tc>
                  <a:txBody>
                    <a:bodyPr/>
                    <a:lstStyle/>
                    <a:p>
                      <a:pPr indent="0" lvl="0" marL="0" marR="0" rtl="0" algn="ctr">
                        <a:spcBef>
                          <a:spcPts val="0"/>
                        </a:spcBef>
                        <a:spcAft>
                          <a:spcPts val="0"/>
                        </a:spcAft>
                        <a:buNone/>
                      </a:pPr>
                      <a:r>
                        <a:t/>
                      </a:r>
                      <a:endParaRPr b="1" sz="1100"/>
                    </a:p>
                  </a:txBody>
                  <a:tcPr marT="25725" marB="25725" marR="51425" marL="51425"/>
                </a:tc>
                <a:tc gridSpan="3">
                  <a:txBody>
                    <a:bodyPr/>
                    <a:lstStyle/>
                    <a:p>
                      <a:pPr indent="0" lvl="0" marL="0" marR="0" rtl="0" algn="ctr">
                        <a:spcBef>
                          <a:spcPts val="0"/>
                        </a:spcBef>
                        <a:spcAft>
                          <a:spcPts val="0"/>
                        </a:spcAft>
                        <a:buClr>
                          <a:schemeClr val="dk1"/>
                        </a:buClr>
                        <a:buSzPts val="1100"/>
                        <a:buFont typeface="Overlock"/>
                        <a:buNone/>
                      </a:pPr>
                      <a:r>
                        <a:rPr b="1" lang="es-CL" sz="1100">
                          <a:latin typeface="Overlock"/>
                          <a:ea typeface="Overlock"/>
                          <a:cs typeface="Overlock"/>
                          <a:sym typeface="Overlock"/>
                        </a:rPr>
                        <a:t>“Las preguntas educativas ¿Qué sabemos de educación? La vuelta a clases en 2021: preguntas, lecciones aprendidas y desafíos para el nuevo año escolar. </a:t>
                      </a:r>
                      <a:endParaRPr/>
                    </a:p>
                    <a:p>
                      <a:pPr indent="0" lvl="0" marL="0" marR="0" rtl="0" algn="ctr">
                        <a:spcBef>
                          <a:spcPts val="0"/>
                        </a:spcBef>
                        <a:spcAft>
                          <a:spcPts val="0"/>
                        </a:spcAft>
                        <a:buClr>
                          <a:schemeClr val="dk1"/>
                        </a:buClr>
                        <a:buSzPts val="1100"/>
                        <a:buFont typeface="Overlock"/>
                        <a:buNone/>
                      </a:pPr>
                      <a:r>
                        <a:rPr lang="es-CL" sz="1100">
                          <a:latin typeface="Overlock"/>
                          <a:ea typeface="Overlock"/>
                          <a:cs typeface="Overlock"/>
                          <a:sym typeface="Overlock"/>
                        </a:rPr>
                        <a:t>CIAESA – Centro de Investigación Aplicada en Educación San Andrés. </a:t>
                      </a:r>
                      <a:endParaRPr/>
                    </a:p>
                    <a:p>
                      <a:pPr indent="0" lvl="0" marL="0" marR="0" rtl="0" algn="l">
                        <a:spcBef>
                          <a:spcPts val="0"/>
                        </a:spcBef>
                        <a:spcAft>
                          <a:spcPts val="0"/>
                        </a:spcAft>
                        <a:buNone/>
                      </a:pPr>
                      <a:r>
                        <a:rPr lang="es-CL" sz="1100">
                          <a:latin typeface="Overlock"/>
                          <a:ea typeface="Overlock"/>
                          <a:cs typeface="Overlock"/>
                          <a:sym typeface="Overlock"/>
                        </a:rPr>
                        <a:t>Disponible en </a:t>
                      </a:r>
                      <a:r>
                        <a:rPr lang="es-CL" sz="1100" u="sng">
                          <a:solidFill>
                            <a:schemeClr val="hlink"/>
                          </a:solidFill>
                          <a:latin typeface="Overlock"/>
                          <a:ea typeface="Overlock"/>
                          <a:cs typeface="Overlock"/>
                          <a:sym typeface="Overlock"/>
                          <a:hlinkClick r:id="rId5"/>
                        </a:rPr>
                        <a:t>https://secureservercdn.net/198.71.233.106/rjh.422.myftpupload.com/wp-content/uploads/2020/12/14-Vuelta-2.pdf</a:t>
                      </a:r>
                      <a:endParaRPr sz="1100">
                        <a:latin typeface="Overlock"/>
                        <a:ea typeface="Overlock"/>
                        <a:cs typeface="Overlock"/>
                        <a:sym typeface="Overlock"/>
                      </a:endParaRPr>
                    </a:p>
                  </a:txBody>
                  <a:tcPr marT="25725" marB="25725" marR="51425" marL="51425"/>
                </a:tc>
                <a:tc hMerge="1"/>
                <a:tc hMerge="1"/>
              </a:tr>
            </a:tbl>
          </a:graphicData>
        </a:graphic>
      </p:graphicFrame>
      <p:pic>
        <p:nvPicPr>
          <p:cNvPr id="109" name="Google Shape;109;p3"/>
          <p:cNvPicPr preferRelativeResize="0"/>
          <p:nvPr/>
        </p:nvPicPr>
        <p:blipFill rotWithShape="1">
          <a:blip r:embed="rId6">
            <a:alphaModFix/>
          </a:blip>
          <a:srcRect b="-6291" l="0" r="68916" t="0"/>
          <a:stretch/>
        </p:blipFill>
        <p:spPr>
          <a:xfrm>
            <a:off x="1292231" y="173847"/>
            <a:ext cx="763246" cy="687066"/>
          </a:xfrm>
          <a:prstGeom prst="rect">
            <a:avLst/>
          </a:prstGeom>
          <a:noFill/>
          <a:ln>
            <a:noFill/>
          </a:ln>
        </p:spPr>
      </p:pic>
      <p:pic>
        <p:nvPicPr>
          <p:cNvPr descr="videoseps | Escuela Politécnica Superior" id="110" name="Google Shape;110;p3"/>
          <p:cNvPicPr preferRelativeResize="0"/>
          <p:nvPr/>
        </p:nvPicPr>
        <p:blipFill rotWithShape="1">
          <a:blip r:embed="rId7">
            <a:alphaModFix/>
          </a:blip>
          <a:srcRect b="0" l="0" r="0" t="0"/>
          <a:stretch/>
        </p:blipFill>
        <p:spPr>
          <a:xfrm>
            <a:off x="7661196" y="3978934"/>
            <a:ext cx="737830" cy="621127"/>
          </a:xfrm>
          <a:prstGeom prst="rect">
            <a:avLst/>
          </a:prstGeom>
          <a:noFill/>
          <a:ln>
            <a:noFill/>
          </a:ln>
          <a:effectLst>
            <a:outerShdw blurRad="292100" rotWithShape="0" algn="tl" dir="2700000" dist="139700">
              <a:srgbClr val="333333">
                <a:alpha val="64705"/>
              </a:srgbClr>
            </a:outerShdw>
          </a:effectLst>
        </p:spPr>
      </p:pic>
      <p:pic>
        <p:nvPicPr>
          <p:cNvPr id="111" name="Google Shape;111;p3"/>
          <p:cNvPicPr preferRelativeResize="0"/>
          <p:nvPr/>
        </p:nvPicPr>
        <p:blipFill rotWithShape="1">
          <a:blip r:embed="rId8">
            <a:alphaModFix/>
          </a:blip>
          <a:srcRect b="3009" l="14390" r="14928" t="29704"/>
          <a:stretch/>
        </p:blipFill>
        <p:spPr>
          <a:xfrm>
            <a:off x="2185094" y="828780"/>
            <a:ext cx="1524037" cy="471562"/>
          </a:xfrm>
          <a:prstGeom prst="rect">
            <a:avLst/>
          </a:prstGeom>
          <a:noFill/>
          <a:ln>
            <a:noFill/>
          </a:ln>
          <a:effectLst>
            <a:outerShdw blurRad="292100" rotWithShape="0" algn="tl" dir="2700000" dist="139700">
              <a:srgbClr val="333333">
                <a:alpha val="64705"/>
              </a:srgbClr>
            </a:outerShdw>
          </a:effectLst>
        </p:spPr>
      </p:pic>
      <p:pic>
        <p:nvPicPr>
          <p:cNvPr id="112" name="Google Shape;112;p3"/>
          <p:cNvPicPr preferRelativeResize="0"/>
          <p:nvPr/>
        </p:nvPicPr>
        <p:blipFill rotWithShape="1">
          <a:blip r:embed="rId9">
            <a:alphaModFix/>
          </a:blip>
          <a:srcRect b="0" l="0" r="0" t="0"/>
          <a:stretch/>
        </p:blipFill>
        <p:spPr>
          <a:xfrm>
            <a:off x="1340755" y="812179"/>
            <a:ext cx="714722" cy="835278"/>
          </a:xfrm>
          <a:prstGeom prst="rect">
            <a:avLst/>
          </a:prstGeom>
          <a:noFill/>
          <a:ln>
            <a:noFill/>
          </a:ln>
        </p:spPr>
      </p:pic>
      <p:pic>
        <p:nvPicPr>
          <p:cNvPr id="113" name="Google Shape;113;p3"/>
          <p:cNvPicPr preferRelativeResize="0"/>
          <p:nvPr/>
        </p:nvPicPr>
        <p:blipFill rotWithShape="1">
          <a:blip r:embed="rId10">
            <a:alphaModFix/>
          </a:blip>
          <a:srcRect b="0" l="0" r="0" t="0"/>
          <a:stretch/>
        </p:blipFill>
        <p:spPr>
          <a:xfrm>
            <a:off x="1331420" y="2067720"/>
            <a:ext cx="812398" cy="812398"/>
          </a:xfrm>
          <a:prstGeom prst="rect">
            <a:avLst/>
          </a:prstGeom>
          <a:noFill/>
          <a:ln>
            <a:noFill/>
          </a:ln>
        </p:spPr>
      </p:pic>
      <p:pic>
        <p:nvPicPr>
          <p:cNvPr id="114" name="Google Shape;114;p3"/>
          <p:cNvPicPr preferRelativeResize="0"/>
          <p:nvPr/>
        </p:nvPicPr>
        <p:blipFill rotWithShape="1">
          <a:blip r:embed="rId11">
            <a:alphaModFix/>
          </a:blip>
          <a:srcRect b="-371" l="0" r="7026" t="0"/>
          <a:stretch/>
        </p:blipFill>
        <p:spPr>
          <a:xfrm>
            <a:off x="1309772" y="3148777"/>
            <a:ext cx="738103" cy="848249"/>
          </a:xfrm>
          <a:prstGeom prst="rect">
            <a:avLst/>
          </a:prstGeom>
          <a:noFill/>
          <a:ln>
            <a:noFill/>
          </a:ln>
        </p:spPr>
      </p:pic>
      <p:pic>
        <p:nvPicPr>
          <p:cNvPr id="115" name="Google Shape;115;p3"/>
          <p:cNvPicPr preferRelativeResize="0"/>
          <p:nvPr/>
        </p:nvPicPr>
        <p:blipFill rotWithShape="1">
          <a:blip r:embed="rId12">
            <a:alphaModFix/>
          </a:blip>
          <a:srcRect b="2142" l="0" r="9995" t="1"/>
          <a:stretch/>
        </p:blipFill>
        <p:spPr>
          <a:xfrm>
            <a:off x="1450283" y="4899324"/>
            <a:ext cx="588067" cy="653752"/>
          </a:xfrm>
          <a:prstGeom prst="rect">
            <a:avLst/>
          </a:prstGeom>
          <a:noFill/>
          <a:ln>
            <a:noFill/>
          </a:ln>
        </p:spPr>
      </p:pic>
      <p:pic>
        <p:nvPicPr>
          <p:cNvPr descr="https://i.ebayimg.com/images/g/nrQAAOSwACpdaFaB/s-l300.jpg" id="116" name="Google Shape;116;p3"/>
          <p:cNvPicPr preferRelativeResize="0"/>
          <p:nvPr/>
        </p:nvPicPr>
        <p:blipFill rotWithShape="1">
          <a:blip r:embed="rId13">
            <a:alphaModFix/>
          </a:blip>
          <a:srcRect b="0" l="0" r="0" t="0"/>
          <a:stretch/>
        </p:blipFill>
        <p:spPr>
          <a:xfrm>
            <a:off x="5482225" y="766049"/>
            <a:ext cx="613340" cy="578584"/>
          </a:xfrm>
          <a:prstGeom prst="rect">
            <a:avLst/>
          </a:prstGeom>
          <a:noFill/>
          <a:ln>
            <a:noFill/>
          </a:ln>
          <a:effectLst>
            <a:outerShdw blurRad="292100" rotWithShape="0" algn="tl" dir="2700000" dist="139700">
              <a:srgbClr val="333333">
                <a:alpha val="64705"/>
              </a:srgbClr>
            </a:outerShdw>
          </a:effectLst>
        </p:spPr>
      </p:pic>
      <p:pic>
        <p:nvPicPr>
          <p:cNvPr descr="Hombre 3D Con La Libreta Y El Lápiz Stock de ilustración - Ilustración de  fico, pista: 38703947" id="117" name="Google Shape;117;p3"/>
          <p:cNvPicPr preferRelativeResize="0"/>
          <p:nvPr/>
        </p:nvPicPr>
        <p:blipFill rotWithShape="1">
          <a:blip r:embed="rId14">
            <a:alphaModFix/>
          </a:blip>
          <a:srcRect b="3999" l="13540" r="20549" t="2627"/>
          <a:stretch/>
        </p:blipFill>
        <p:spPr>
          <a:xfrm rot="534863">
            <a:off x="6200832" y="3368381"/>
            <a:ext cx="554574" cy="58923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18" name="Google Shape;118;p3"/>
          <p:cNvPicPr preferRelativeResize="0"/>
          <p:nvPr/>
        </p:nvPicPr>
        <p:blipFill rotWithShape="1">
          <a:blip r:embed="rId15">
            <a:alphaModFix/>
          </a:blip>
          <a:srcRect b="0" l="0" r="0" t="0"/>
          <a:stretch/>
        </p:blipFill>
        <p:spPr>
          <a:xfrm rot="-621618">
            <a:off x="2226263" y="1566191"/>
            <a:ext cx="796103" cy="602668"/>
          </a:xfrm>
          <a:prstGeom prst="rect">
            <a:avLst/>
          </a:prstGeom>
          <a:noFill/>
          <a:ln>
            <a:noFill/>
          </a:ln>
          <a:effectLst>
            <a:outerShdw blurRad="292100" rotWithShape="0" algn="tl" dir="2700000" dist="139700">
              <a:srgbClr val="333333">
                <a:alpha val="64705"/>
              </a:srgbClr>
            </a:outerShdw>
          </a:effectLst>
        </p:spPr>
      </p:pic>
      <p:pic>
        <p:nvPicPr>
          <p:cNvPr descr="321 Media Player APK para Android | Descargar Gratis" id="119" name="Google Shape;119;p3"/>
          <p:cNvPicPr preferRelativeResize="0"/>
          <p:nvPr/>
        </p:nvPicPr>
        <p:blipFill rotWithShape="1">
          <a:blip r:embed="rId16">
            <a:alphaModFix/>
          </a:blip>
          <a:srcRect b="0" l="0" r="0" t="0"/>
          <a:stretch/>
        </p:blipFill>
        <p:spPr>
          <a:xfrm rot="-562708">
            <a:off x="2425652" y="3003871"/>
            <a:ext cx="505494" cy="505494"/>
          </a:xfrm>
          <a:prstGeom prst="rect">
            <a:avLst/>
          </a:prstGeom>
          <a:noFill/>
          <a:ln>
            <a:noFill/>
          </a:ln>
          <a:effectLst>
            <a:outerShdw blurRad="292100" rotWithShape="0" algn="tl" dir="2700000" dist="139700">
              <a:srgbClr val="333333">
                <a:alpha val="64705"/>
              </a:srgbClr>
            </a:outerShdw>
          </a:effectLst>
        </p:spPr>
      </p:pic>
      <p:pic>
        <p:nvPicPr>
          <p:cNvPr id="120" name="Google Shape;120;p3"/>
          <p:cNvPicPr preferRelativeResize="0"/>
          <p:nvPr/>
        </p:nvPicPr>
        <p:blipFill rotWithShape="1">
          <a:blip r:embed="rId17">
            <a:alphaModFix/>
          </a:blip>
          <a:srcRect b="0" l="0" r="0" t="0"/>
          <a:stretch/>
        </p:blipFill>
        <p:spPr>
          <a:xfrm rot="530137">
            <a:off x="2699660" y="3471243"/>
            <a:ext cx="465152" cy="436961"/>
          </a:xfrm>
          <a:prstGeom prst="rect">
            <a:avLst/>
          </a:prstGeom>
          <a:noFill/>
          <a:ln>
            <a:noFill/>
          </a:ln>
          <a:effectLst>
            <a:outerShdw blurRad="292100" rotWithShape="0" algn="tl" dir="2700000" dist="139700">
              <a:srgbClr val="333333">
                <a:alpha val="64705"/>
              </a:srgbClr>
            </a:outerShdw>
          </a:effectLst>
        </p:spPr>
      </p:pic>
      <p:pic>
        <p:nvPicPr>
          <p:cNvPr id="121" name="Google Shape;121;p3"/>
          <p:cNvPicPr preferRelativeResize="0"/>
          <p:nvPr/>
        </p:nvPicPr>
        <p:blipFill rotWithShape="1">
          <a:blip r:embed="rId18">
            <a:alphaModFix/>
          </a:blip>
          <a:srcRect b="0" l="0" r="0" t="0"/>
          <a:stretch/>
        </p:blipFill>
        <p:spPr>
          <a:xfrm rot="-927133">
            <a:off x="4105733" y="2382826"/>
            <a:ext cx="822167" cy="565711"/>
          </a:xfrm>
          <a:prstGeom prst="rect">
            <a:avLst/>
          </a:prstGeom>
          <a:noFill/>
          <a:ln>
            <a:noFill/>
          </a:ln>
          <a:effectLst>
            <a:outerShdw blurRad="292100" rotWithShape="0" algn="tl" dir="2700000" dist="139700">
              <a:srgbClr val="333333">
                <a:alpha val="64705"/>
              </a:srgbClr>
            </a:outerShdw>
          </a:effectLst>
        </p:spPr>
      </p:pic>
      <p:pic>
        <p:nvPicPr>
          <p:cNvPr id="122" name="Google Shape;122;p3"/>
          <p:cNvPicPr preferRelativeResize="0"/>
          <p:nvPr/>
        </p:nvPicPr>
        <p:blipFill rotWithShape="1">
          <a:blip r:embed="rId19">
            <a:alphaModFix/>
          </a:blip>
          <a:srcRect b="0" l="0" r="0" t="0"/>
          <a:stretch/>
        </p:blipFill>
        <p:spPr>
          <a:xfrm>
            <a:off x="6047405" y="1242589"/>
            <a:ext cx="812027" cy="665032"/>
          </a:xfrm>
          <a:prstGeom prst="rect">
            <a:avLst/>
          </a:prstGeom>
          <a:noFill/>
          <a:ln>
            <a:noFill/>
          </a:ln>
        </p:spPr>
      </p:pic>
      <p:pic>
        <p:nvPicPr>
          <p:cNvPr id="123" name="Google Shape;123;p3"/>
          <p:cNvPicPr preferRelativeResize="0"/>
          <p:nvPr/>
        </p:nvPicPr>
        <p:blipFill rotWithShape="1">
          <a:blip r:embed="rId20">
            <a:alphaModFix/>
          </a:blip>
          <a:srcRect b="0" l="0" r="0" t="0"/>
          <a:stretch/>
        </p:blipFill>
        <p:spPr>
          <a:xfrm rot="473950">
            <a:off x="6777763" y="1188246"/>
            <a:ext cx="1235045" cy="711220"/>
          </a:xfrm>
          <a:prstGeom prst="rect">
            <a:avLst/>
          </a:prstGeom>
          <a:noFill/>
          <a:ln>
            <a:noFill/>
          </a:ln>
        </p:spPr>
      </p:pic>
      <p:pic>
        <p:nvPicPr>
          <p:cNvPr id="124" name="Google Shape;124;p3"/>
          <p:cNvPicPr preferRelativeResize="0"/>
          <p:nvPr/>
        </p:nvPicPr>
        <p:blipFill rotWithShape="1">
          <a:blip r:embed="rId21">
            <a:alphaModFix/>
          </a:blip>
          <a:srcRect b="-450" l="0" r="28452" t="0"/>
          <a:stretch/>
        </p:blipFill>
        <p:spPr>
          <a:xfrm rot="650837">
            <a:off x="3408194" y="3941336"/>
            <a:ext cx="1032948" cy="86079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25" name="Google Shape;125;p3"/>
          <p:cNvPicPr preferRelativeResize="0"/>
          <p:nvPr/>
        </p:nvPicPr>
        <p:blipFill rotWithShape="1">
          <a:blip r:embed="rId22">
            <a:alphaModFix/>
          </a:blip>
          <a:srcRect b="0" l="0" r="0" t="0"/>
          <a:stretch/>
        </p:blipFill>
        <p:spPr>
          <a:xfrm rot="-1072902">
            <a:off x="5023953" y="3962932"/>
            <a:ext cx="704888" cy="653131"/>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126" name="Google Shape;126;p3"/>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Resultado de imagen de encuentros en el faro" id="131" name="Google Shape;131;p4"/>
          <p:cNvPicPr preferRelativeResize="0"/>
          <p:nvPr/>
        </p:nvPicPr>
        <p:blipFill rotWithShape="1">
          <a:blip r:embed="rId3">
            <a:alphaModFix/>
          </a:blip>
          <a:srcRect b="8937" l="0" r="160" t="14443"/>
          <a:stretch/>
        </p:blipFill>
        <p:spPr>
          <a:xfrm>
            <a:off x="96579" y="91935"/>
            <a:ext cx="11904921" cy="5813565"/>
          </a:xfrm>
          <a:prstGeom prst="rect">
            <a:avLst/>
          </a:prstGeom>
          <a:noFill/>
          <a:ln>
            <a:noFill/>
          </a:ln>
        </p:spPr>
      </p:pic>
      <p:sp>
        <p:nvSpPr>
          <p:cNvPr id="132" name="Google Shape;132;p4"/>
          <p:cNvSpPr txBox="1"/>
          <p:nvPr>
            <p:ph type="title"/>
          </p:nvPr>
        </p:nvSpPr>
        <p:spPr>
          <a:xfrm>
            <a:off x="2439729" y="225285"/>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40"/>
              <a:buFont typeface="Aharoni"/>
              <a:buNone/>
            </a:pPr>
            <a:r>
              <a:rPr b="1" lang="es-CL" sz="3240">
                <a:solidFill>
                  <a:schemeClr val="lt1"/>
                </a:solidFill>
                <a:latin typeface="Aharoni"/>
                <a:ea typeface="Aharoni"/>
                <a:cs typeface="Aharoni"/>
                <a:sym typeface="Aharoni"/>
              </a:rPr>
              <a:t>SEAMOS FAROS </a:t>
            </a:r>
            <a:br>
              <a:rPr b="1" lang="es-CL" sz="3240">
                <a:solidFill>
                  <a:schemeClr val="lt1"/>
                </a:solidFill>
                <a:latin typeface="Aharoni"/>
                <a:ea typeface="Aharoni"/>
                <a:cs typeface="Aharoni"/>
                <a:sym typeface="Aharoni"/>
              </a:rPr>
            </a:br>
            <a:r>
              <a:rPr b="1" lang="es-CL" sz="3240">
                <a:solidFill>
                  <a:schemeClr val="lt1"/>
                </a:solidFill>
                <a:latin typeface="Aharoni"/>
                <a:ea typeface="Aharoni"/>
                <a:cs typeface="Aharoni"/>
                <a:sym typeface="Aharoni"/>
              </a:rPr>
              <a:t>Alumbrar un tiempo nuevo</a:t>
            </a:r>
            <a:br>
              <a:rPr lang="es-CL" sz="3959">
                <a:solidFill>
                  <a:schemeClr val="lt1"/>
                </a:solidFill>
              </a:rPr>
            </a:br>
            <a:endParaRPr sz="3959">
              <a:solidFill>
                <a:schemeClr val="lt1"/>
              </a:solidFill>
            </a:endParaRPr>
          </a:p>
        </p:txBody>
      </p:sp>
      <p:sp>
        <p:nvSpPr>
          <p:cNvPr id="133" name="Google Shape;133;p4"/>
          <p:cNvSpPr txBox="1"/>
          <p:nvPr>
            <p:ph idx="1" type="body"/>
          </p:nvPr>
        </p:nvSpPr>
        <p:spPr>
          <a:xfrm>
            <a:off x="495301" y="1130501"/>
            <a:ext cx="11315700" cy="435133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1700"/>
              <a:buNone/>
            </a:pPr>
            <a:r>
              <a:rPr b="1" lang="es-CL" sz="1700">
                <a:solidFill>
                  <a:schemeClr val="lt1"/>
                </a:solidFill>
              </a:rPr>
              <a:t>El año 2020 fue una montaña rusa de emociones e inéditos desafíos. Estamos en un tiempo especial, se despliega un momento bisagra para la humanidad, que recordaremos mucho cuando pasen los años. Todo lo que dábamos por seguro colapsó en cuestión de meses.</a:t>
            </a:r>
            <a:endParaRPr/>
          </a:p>
          <a:p>
            <a:pPr indent="0" lvl="0" marL="0" rtl="0" algn="ctr">
              <a:lnSpc>
                <a:spcPct val="100000"/>
              </a:lnSpc>
              <a:spcBef>
                <a:spcPts val="0"/>
              </a:spcBef>
              <a:spcAft>
                <a:spcPts val="0"/>
              </a:spcAft>
              <a:buClr>
                <a:schemeClr val="lt1"/>
              </a:buClr>
              <a:buSzPts val="1700"/>
              <a:buNone/>
            </a:pPr>
            <a:r>
              <a:rPr b="1" lang="es-CL" sz="1700">
                <a:solidFill>
                  <a:schemeClr val="lt1"/>
                </a:solidFill>
              </a:rPr>
              <a:t>Despertamos a algunas verdades cruciales: la comprensión de los vínculos como nuestro capital más confiable y verdadero, la convicción de que no “vivimos en la naturaleza” sino que </a:t>
            </a:r>
            <a:r>
              <a:rPr b="1" i="1" lang="es-CL" sz="1700">
                <a:solidFill>
                  <a:schemeClr val="lt1"/>
                </a:solidFill>
              </a:rPr>
              <a:t>SOMOS </a:t>
            </a:r>
            <a:r>
              <a:rPr b="1" lang="es-CL" sz="1700">
                <a:solidFill>
                  <a:schemeClr val="lt1"/>
                </a:solidFill>
              </a:rPr>
              <a:t>NATURALEZA, y que lo que sea que le hacemos a cualquiera de sus expresiones, nos hacemos a nosotr@s mismos.</a:t>
            </a:r>
            <a:endParaRPr/>
          </a:p>
          <a:p>
            <a:pPr indent="0" lvl="0" marL="0" rtl="0" algn="ctr">
              <a:lnSpc>
                <a:spcPct val="100000"/>
              </a:lnSpc>
              <a:spcBef>
                <a:spcPts val="0"/>
              </a:spcBef>
              <a:spcAft>
                <a:spcPts val="0"/>
              </a:spcAft>
              <a:buClr>
                <a:schemeClr val="lt1"/>
              </a:buClr>
              <a:buSzPts val="1700"/>
              <a:buNone/>
            </a:pPr>
            <a:r>
              <a:rPr b="1" lang="es-CL" sz="1700">
                <a:solidFill>
                  <a:schemeClr val="lt1"/>
                </a:solidFill>
              </a:rPr>
              <a:t>Lo positivo es que estamos mejor equipados para la tarea que nos espera: reconstruir el mundo de abajo hacia arriba, con una mirada humana y compasiva, ni egocéntrica ni etnocéntrica sino mundocéntrica, inspirada en el respeto por la dignidad de todos los seres, incluyendo el mundo más que humano.  </a:t>
            </a:r>
            <a:endParaRPr/>
          </a:p>
          <a:p>
            <a:pPr indent="0" lvl="0" marL="0" rtl="0" algn="ctr">
              <a:lnSpc>
                <a:spcPct val="100000"/>
              </a:lnSpc>
              <a:spcBef>
                <a:spcPts val="0"/>
              </a:spcBef>
              <a:spcAft>
                <a:spcPts val="0"/>
              </a:spcAft>
              <a:buClr>
                <a:schemeClr val="dk1"/>
              </a:buClr>
              <a:buSzPts val="1700"/>
              <a:buNone/>
            </a:pPr>
            <a:r>
              <a:t/>
            </a:r>
            <a:endParaRPr b="1" sz="1700">
              <a:solidFill>
                <a:schemeClr val="lt1"/>
              </a:solidFill>
            </a:endParaRPr>
          </a:p>
          <a:p>
            <a:pPr indent="0" lvl="0" marL="0" rtl="0" algn="ctr">
              <a:lnSpc>
                <a:spcPct val="100000"/>
              </a:lnSpc>
              <a:spcBef>
                <a:spcPts val="0"/>
              </a:spcBef>
              <a:spcAft>
                <a:spcPts val="0"/>
              </a:spcAft>
              <a:buClr>
                <a:schemeClr val="lt1"/>
              </a:buClr>
              <a:buSzPts val="1700"/>
              <a:buNone/>
            </a:pPr>
            <a:r>
              <a:rPr b="1" lang="es-CL" sz="1700">
                <a:solidFill>
                  <a:schemeClr val="lt1"/>
                </a:solidFill>
              </a:rPr>
              <a:t>REENCONTRARNOS HOY es una oportunidad única, y una hermosa invitación, que requerirá LO MEJOR DE CADA UNO: cada persona irradiando su luz, de todas las formas posibles. El trabajo se verá potenciado por la interacción dinámica y comprometida con el grupo, que hace de espejo, medida y apoyo continuo.</a:t>
            </a:r>
            <a:endParaRPr/>
          </a:p>
          <a:p>
            <a:pPr indent="0" lvl="0" marL="0" rtl="0" algn="ctr">
              <a:lnSpc>
                <a:spcPct val="100000"/>
              </a:lnSpc>
              <a:spcBef>
                <a:spcPts val="0"/>
              </a:spcBef>
              <a:spcAft>
                <a:spcPts val="0"/>
              </a:spcAft>
              <a:buClr>
                <a:srgbClr val="FFFF00"/>
              </a:buClr>
              <a:buSzPts val="1700"/>
              <a:buNone/>
            </a:pPr>
            <a:r>
              <a:rPr b="1" lang="es-CL" sz="1700">
                <a:solidFill>
                  <a:srgbClr val="FFFF00"/>
                </a:solidFill>
              </a:rPr>
              <a:t>SER FAROS, todos y cada uno, es acompañarnos en el camino de brillar cada día un poco más alto, más largo, con más potencia y osadía; compartiendo  las posibilidades que tenemos como seres humanos alienándonos en el impulso a la VIDA que late en todos los seres vivos.</a:t>
            </a:r>
            <a:r>
              <a:rPr lang="es-CL" sz="1700">
                <a:solidFill>
                  <a:srgbClr val="FFFF00"/>
                </a:solidFill>
              </a:rPr>
              <a:t> </a:t>
            </a:r>
            <a:r>
              <a:rPr b="1" lang="es-CL" sz="1700">
                <a:solidFill>
                  <a:srgbClr val="FFFF00"/>
                </a:solidFill>
              </a:rPr>
              <a:t>A avivar LA LUZ QUE SOMOS, con nuestras historias, aciertos y miedos. Toda una comunidad nos necesita. </a:t>
            </a:r>
            <a:r>
              <a:rPr b="1" lang="es-CL" sz="1700">
                <a:solidFill>
                  <a:schemeClr val="lt1"/>
                </a:solidFill>
              </a:rPr>
              <a:t>FABIANA FONDEVILA</a:t>
            </a:r>
            <a:endParaRPr sz="1700">
              <a:solidFill>
                <a:schemeClr val="lt1"/>
              </a:solidFill>
            </a:endParaRPr>
          </a:p>
          <a:p>
            <a:pPr indent="-127000" lvl="0" marL="228600" rtl="0" algn="ctr">
              <a:lnSpc>
                <a:spcPct val="90000"/>
              </a:lnSpc>
              <a:spcBef>
                <a:spcPts val="1000"/>
              </a:spcBef>
              <a:spcAft>
                <a:spcPts val="0"/>
              </a:spcAft>
              <a:buClr>
                <a:schemeClr val="dk1"/>
              </a:buClr>
              <a:buSzPts val="1600"/>
              <a:buNone/>
            </a:pPr>
            <a:r>
              <a:t/>
            </a:r>
            <a:endParaRPr sz="1600">
              <a:solidFill>
                <a:schemeClr val="lt1"/>
              </a:solidFill>
            </a:endParaRPr>
          </a:p>
        </p:txBody>
      </p:sp>
      <p:pic>
        <p:nvPicPr>
          <p:cNvPr id="134" name="Google Shape;134;p4"/>
          <p:cNvPicPr preferRelativeResize="0"/>
          <p:nvPr/>
        </p:nvPicPr>
        <p:blipFill rotWithShape="1">
          <a:blip r:embed="rId4">
            <a:alphaModFix/>
          </a:blip>
          <a:srcRect b="10854" l="0" r="1121" t="0"/>
          <a:stretch/>
        </p:blipFill>
        <p:spPr>
          <a:xfrm>
            <a:off x="2077779" y="5952356"/>
            <a:ext cx="8514021" cy="867544"/>
          </a:xfrm>
          <a:prstGeom prst="rect">
            <a:avLst/>
          </a:prstGeom>
          <a:noFill/>
          <a:ln>
            <a:noFill/>
          </a:ln>
        </p:spPr>
      </p:pic>
      <p:sp>
        <p:nvSpPr>
          <p:cNvPr id="135" name="Google Shape;135;p4"/>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3880588" y="1114205"/>
            <a:ext cx="633423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E8C8C"/>
              </a:buClr>
              <a:buSzPts val="4400"/>
              <a:buFont typeface="Lato"/>
              <a:buNone/>
            </a:pPr>
            <a:r>
              <a:rPr b="1" lang="es-CL" cap="none">
                <a:solidFill>
                  <a:srgbClr val="1E8C8C"/>
                </a:solidFill>
                <a:latin typeface="Lato"/>
                <a:ea typeface="Lato"/>
                <a:cs typeface="Lato"/>
                <a:sym typeface="Lato"/>
              </a:rPr>
              <a:t>LA CAJA MISTERIOSA</a:t>
            </a:r>
            <a:endParaRPr b="1">
              <a:solidFill>
                <a:srgbClr val="1E8C8C"/>
              </a:solidFill>
              <a:latin typeface="Lato"/>
              <a:ea typeface="Lato"/>
              <a:cs typeface="Lato"/>
              <a:sym typeface="Lato"/>
            </a:endParaRPr>
          </a:p>
        </p:txBody>
      </p:sp>
      <p:pic>
        <p:nvPicPr>
          <p:cNvPr id="141" name="Google Shape;141;p5"/>
          <p:cNvPicPr preferRelativeResize="0"/>
          <p:nvPr>
            <p:ph idx="1" type="body"/>
          </p:nvPr>
        </p:nvPicPr>
        <p:blipFill rotWithShape="1">
          <a:blip r:embed="rId3">
            <a:alphaModFix/>
          </a:blip>
          <a:srcRect b="0" l="0" r="0" t="0"/>
          <a:stretch/>
        </p:blipFill>
        <p:spPr>
          <a:xfrm>
            <a:off x="838200" y="5602624"/>
            <a:ext cx="10515600" cy="1188481"/>
          </a:xfrm>
          <a:prstGeom prst="rect">
            <a:avLst/>
          </a:prstGeom>
          <a:noFill/>
          <a:ln>
            <a:noFill/>
          </a:ln>
        </p:spPr>
      </p:pic>
      <p:sp>
        <p:nvSpPr>
          <p:cNvPr id="142" name="Google Shape;142;p5"/>
          <p:cNvSpPr txBox="1"/>
          <p:nvPr/>
        </p:nvSpPr>
        <p:spPr>
          <a:xfrm>
            <a:off x="925748" y="1290198"/>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Calibri"/>
              <a:buNone/>
            </a:pPr>
            <a:r>
              <a:t/>
            </a:r>
            <a:endParaRPr b="1" i="1" sz="2800" u="none" cap="none" strike="noStrike">
              <a:solidFill>
                <a:srgbClr val="757070"/>
              </a:solidFill>
              <a:latin typeface="Lato"/>
              <a:ea typeface="Lato"/>
              <a:cs typeface="Lato"/>
              <a:sym typeface="Lato"/>
            </a:endParaRPr>
          </a:p>
        </p:txBody>
      </p:sp>
      <p:sp>
        <p:nvSpPr>
          <p:cNvPr id="143" name="Google Shape;143;p5"/>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sp>
        <p:nvSpPr>
          <p:cNvPr id="144" name="Google Shape;144;p5"/>
          <p:cNvSpPr txBox="1"/>
          <p:nvPr/>
        </p:nvSpPr>
        <p:spPr>
          <a:xfrm>
            <a:off x="102631" y="2025674"/>
            <a:ext cx="10677427" cy="428961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000"/>
              <a:buFont typeface="Calibri"/>
              <a:buNone/>
            </a:pPr>
            <a:r>
              <a:t/>
            </a:r>
            <a:endParaRPr b="0" i="1" sz="3000" u="none" cap="none" strike="noStrike">
              <a:solidFill>
                <a:srgbClr val="595959"/>
              </a:solidFill>
              <a:latin typeface="Lato"/>
              <a:ea typeface="Lato"/>
              <a:cs typeface="Lato"/>
              <a:sym typeface="Lato"/>
            </a:endParaRPr>
          </a:p>
        </p:txBody>
      </p:sp>
      <p:sp>
        <p:nvSpPr>
          <p:cNvPr id="145" name="Google Shape;145;p5"/>
          <p:cNvSpPr txBox="1"/>
          <p:nvPr/>
        </p:nvSpPr>
        <p:spPr>
          <a:xfrm>
            <a:off x="4459422" y="579305"/>
            <a:ext cx="5327739" cy="660725"/>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E8C8C"/>
              </a:buClr>
              <a:buSzPts val="3000"/>
              <a:buFont typeface="Lato"/>
              <a:buNone/>
            </a:pPr>
            <a:r>
              <a:rPr b="1" i="0" lang="es-CL" sz="3000" u="none" cap="none" strike="noStrike">
                <a:solidFill>
                  <a:srgbClr val="1E8C8C"/>
                </a:solidFill>
                <a:latin typeface="Lato"/>
                <a:ea typeface="Lato"/>
                <a:cs typeface="Lato"/>
                <a:sym typeface="Lato"/>
              </a:rPr>
              <a:t>Dinámica del Encuentro</a:t>
            </a:r>
            <a:endParaRPr b="1" i="0" sz="3000" u="none" cap="none" strike="noStrike">
              <a:solidFill>
                <a:srgbClr val="1E8C8C"/>
              </a:solidFill>
              <a:latin typeface="Lato"/>
              <a:ea typeface="Lato"/>
              <a:cs typeface="Lato"/>
              <a:sym typeface="Lato"/>
            </a:endParaRPr>
          </a:p>
        </p:txBody>
      </p:sp>
      <p:pic>
        <p:nvPicPr>
          <p:cNvPr descr="https://i.ebayimg.com/images/g/nrQAAOSwACpdaFaB/s-l300.jpg" id="146" name="Google Shape;146;p5"/>
          <p:cNvPicPr preferRelativeResize="0"/>
          <p:nvPr/>
        </p:nvPicPr>
        <p:blipFill rotWithShape="1">
          <a:blip r:embed="rId4">
            <a:alphaModFix/>
          </a:blip>
          <a:srcRect b="0" l="0" r="0" t="0"/>
          <a:stretch/>
        </p:blipFill>
        <p:spPr>
          <a:xfrm>
            <a:off x="457857" y="208792"/>
            <a:ext cx="2857500" cy="2418157"/>
          </a:xfrm>
          <a:prstGeom prst="rect">
            <a:avLst/>
          </a:prstGeom>
          <a:noFill/>
          <a:ln>
            <a:noFill/>
          </a:ln>
          <a:effectLst>
            <a:outerShdw blurRad="292100" rotWithShape="0" algn="tl" dir="2700000" dist="139700">
              <a:srgbClr val="333333">
                <a:alpha val="64705"/>
              </a:srgbClr>
            </a:outerShdw>
          </a:effectLst>
        </p:spPr>
      </p:pic>
      <p:sp>
        <p:nvSpPr>
          <p:cNvPr id="147" name="Google Shape;147;p5"/>
          <p:cNvSpPr txBox="1"/>
          <p:nvPr/>
        </p:nvSpPr>
        <p:spPr>
          <a:xfrm>
            <a:off x="581142" y="2660049"/>
            <a:ext cx="11204812" cy="4351338"/>
          </a:xfrm>
          <a:prstGeom prst="rect">
            <a:avLst/>
          </a:prstGeom>
          <a:noFill/>
          <a:ln>
            <a:noFill/>
          </a:ln>
        </p:spPr>
        <p:txBody>
          <a:bodyPr anchorCtr="0" anchor="t" bIns="45700" lIns="91425" spcFirstLastPara="1" rIns="91425" wrap="square" tIns="45700">
            <a:normAutofit/>
          </a:bodyPr>
          <a:lstStyle/>
          <a:p>
            <a:pPr indent="-228600" lvl="0" marL="228600" marR="0" rtl="0" algn="just">
              <a:lnSpc>
                <a:spcPct val="90000"/>
              </a:lnSpc>
              <a:spcBef>
                <a:spcPts val="0"/>
              </a:spcBef>
              <a:spcAft>
                <a:spcPts val="0"/>
              </a:spcAft>
              <a:buClr>
                <a:srgbClr val="7F7F7F"/>
              </a:buClr>
              <a:buSzPts val="2400"/>
              <a:buFont typeface="Arial"/>
              <a:buChar char="•"/>
            </a:pPr>
            <a:r>
              <a:rPr b="0" i="1" lang="es-CL" sz="2400" u="none" cap="none" strike="noStrike">
                <a:solidFill>
                  <a:srgbClr val="7F7F7F"/>
                </a:solidFill>
                <a:latin typeface="Lato"/>
                <a:ea typeface="Lato"/>
                <a:cs typeface="Lato"/>
                <a:sym typeface="Lato"/>
              </a:rPr>
              <a:t>Ubicación: Todos los docentes se colocan en círculo (respetando la distancia requerida). En el centro se coloca la caja con las tarjetas. </a:t>
            </a:r>
            <a:endParaRPr/>
          </a:p>
          <a:p>
            <a:pPr indent="-228600" lvl="0" marL="228600" marR="0" rtl="0" algn="just">
              <a:lnSpc>
                <a:spcPct val="90000"/>
              </a:lnSpc>
              <a:spcBef>
                <a:spcPts val="1000"/>
              </a:spcBef>
              <a:spcAft>
                <a:spcPts val="0"/>
              </a:spcAft>
              <a:buClr>
                <a:srgbClr val="7F7F7F"/>
              </a:buClr>
              <a:buSzPts val="2400"/>
              <a:buFont typeface="Arial"/>
              <a:buChar char="•"/>
            </a:pPr>
            <a:r>
              <a:rPr b="0" i="1" lang="es-CL" sz="2400" u="none" cap="none" strike="noStrike">
                <a:solidFill>
                  <a:srgbClr val="7F7F7F"/>
                </a:solidFill>
                <a:latin typeface="Lato"/>
                <a:ea typeface="Lato"/>
                <a:cs typeface="Lato"/>
                <a:sym typeface="Lato"/>
              </a:rPr>
              <a:t>Por turno, cada participante, retira una tarjeta, y desde su lugar la lee y responde (Tiempo: tres minutos).</a:t>
            </a:r>
            <a:endParaRPr/>
          </a:p>
          <a:p>
            <a:pPr indent="-228600" lvl="0" marL="228600" marR="0" rtl="0" algn="just">
              <a:lnSpc>
                <a:spcPct val="90000"/>
              </a:lnSpc>
              <a:spcBef>
                <a:spcPts val="1000"/>
              </a:spcBef>
              <a:spcAft>
                <a:spcPts val="0"/>
              </a:spcAft>
              <a:buClr>
                <a:srgbClr val="7F7F7F"/>
              </a:buClr>
              <a:buSzPts val="2400"/>
              <a:buFont typeface="Arial"/>
              <a:buChar char="•"/>
            </a:pPr>
            <a:r>
              <a:rPr b="0" i="1" lang="es-CL" sz="2400" u="none" cap="none" strike="noStrike">
                <a:solidFill>
                  <a:srgbClr val="7F7F7F"/>
                </a:solidFill>
                <a:latin typeface="Lato"/>
                <a:ea typeface="Lato"/>
                <a:cs typeface="Lato"/>
                <a:sym typeface="Lato"/>
              </a:rPr>
              <a:t>La dinámica finaliza cuando se respondieron todas las tarjetas.</a:t>
            </a:r>
            <a:endParaRPr/>
          </a:p>
          <a:p>
            <a:pPr indent="0" lvl="0" marL="0" marR="0" rtl="0" algn="just">
              <a:lnSpc>
                <a:spcPct val="90000"/>
              </a:lnSpc>
              <a:spcBef>
                <a:spcPts val="1000"/>
              </a:spcBef>
              <a:spcAft>
                <a:spcPts val="0"/>
              </a:spcAft>
              <a:buClr>
                <a:srgbClr val="7F7F7F"/>
              </a:buClr>
              <a:buSzPts val="2400"/>
              <a:buFont typeface="Arial"/>
              <a:buNone/>
            </a:pPr>
            <a:r>
              <a:rPr b="0" i="1" lang="es-CL" sz="2400" u="none" cap="none" strike="noStrike">
                <a:solidFill>
                  <a:srgbClr val="7F7F7F"/>
                </a:solidFill>
                <a:latin typeface="Lato"/>
                <a:ea typeface="Lato"/>
                <a:cs typeface="Lato"/>
                <a:sym typeface="Lato"/>
              </a:rPr>
              <a:t>Observación. Si la cantidad de participantes excede 18, se necesitarán dos juegos de tarjetas</a:t>
            </a:r>
            <a:r>
              <a:rPr b="0" i="1" lang="es-CL" sz="1800" u="none" cap="none" strike="noStrike">
                <a:solidFill>
                  <a:srgbClr val="7F7F7F"/>
                </a:solidFill>
                <a:latin typeface="Lato"/>
                <a:ea typeface="Lato"/>
                <a:cs typeface="Lato"/>
                <a:sym typeface="Lato"/>
              </a:rPr>
              <a:t>. </a:t>
            </a:r>
            <a:endParaRPr b="0" i="1" sz="1800" u="none" cap="none" strike="noStrike">
              <a:solidFill>
                <a:srgbClr val="7F7F7F"/>
              </a:solidFill>
              <a:latin typeface="Lato"/>
              <a:ea typeface="Lato"/>
              <a:cs typeface="Lato"/>
              <a:sym typeface="Lato"/>
            </a:endParaRPr>
          </a:p>
        </p:txBody>
      </p:sp>
      <p:sp>
        <p:nvSpPr>
          <p:cNvPr id="148" name="Google Shape;148;p5"/>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sp>
        <p:nvSpPr>
          <p:cNvPr id="154" name="Google Shape;154;p6"/>
          <p:cNvSpPr/>
          <p:nvPr/>
        </p:nvSpPr>
        <p:spPr>
          <a:xfrm>
            <a:off x="395786" y="123736"/>
            <a:ext cx="11491414" cy="1000796"/>
          </a:xfrm>
          <a:prstGeom prst="roundRect">
            <a:avLst>
              <a:gd fmla="val 16667"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800" u="none" cap="none" strike="noStrike">
                <a:solidFill>
                  <a:srgbClr val="1E8C8C"/>
                </a:solidFill>
                <a:latin typeface="Libre Franklin Thin"/>
                <a:ea typeface="Libre Franklin Thin"/>
                <a:cs typeface="Libre Franklin Thin"/>
                <a:sym typeface="Libre Franklin Thin"/>
              </a:rPr>
              <a:t>DINÁMICA DEL ENCUENTRO</a:t>
            </a:r>
            <a:endParaRPr/>
          </a:p>
          <a:p>
            <a:pPr indent="0" lvl="0" marL="0" marR="0" rtl="0" algn="ctr">
              <a:spcBef>
                <a:spcPts val="0"/>
              </a:spcBef>
              <a:spcAft>
                <a:spcPts val="0"/>
              </a:spcAft>
              <a:buNone/>
            </a:pPr>
            <a:r>
              <a:rPr b="0" i="0" lang="es-CL" sz="2800" u="none" cap="none" strike="noStrike">
                <a:solidFill>
                  <a:srgbClr val="1E8C8C"/>
                </a:solidFill>
                <a:latin typeface="Libre Franklin Thin"/>
                <a:ea typeface="Libre Franklin Thin"/>
                <a:cs typeface="Libre Franklin Thin"/>
                <a:sym typeface="Libre Franklin Thin"/>
              </a:rPr>
              <a:t>_ MATERIAL IMPRIMIBLE PARA TARJETAS DE “LA CAJA MISTERIOSA”_ </a:t>
            </a:r>
            <a:endParaRPr b="0" i="0" sz="2800" u="none" cap="none" strike="noStrike">
              <a:solidFill>
                <a:srgbClr val="1E8C8C"/>
              </a:solidFill>
              <a:latin typeface="Libre Franklin Thin"/>
              <a:ea typeface="Libre Franklin Thin"/>
              <a:cs typeface="Libre Franklin Thin"/>
              <a:sym typeface="Libre Franklin Thin"/>
            </a:endParaRPr>
          </a:p>
        </p:txBody>
      </p:sp>
      <p:pic>
        <p:nvPicPr>
          <p:cNvPr id="155" name="Google Shape;155;p6"/>
          <p:cNvPicPr preferRelativeResize="0"/>
          <p:nvPr/>
        </p:nvPicPr>
        <p:blipFill rotWithShape="1">
          <a:blip r:embed="rId3">
            <a:alphaModFix/>
          </a:blip>
          <a:srcRect b="0" l="0" r="0" t="0"/>
          <a:stretch/>
        </p:blipFill>
        <p:spPr>
          <a:xfrm>
            <a:off x="1011264" y="1180372"/>
            <a:ext cx="10342535" cy="4783699"/>
          </a:xfrm>
          <a:prstGeom prst="rect">
            <a:avLst/>
          </a:prstGeom>
          <a:noFill/>
          <a:ln>
            <a:noFill/>
          </a:ln>
        </p:spPr>
      </p:pic>
      <p:sp>
        <p:nvSpPr>
          <p:cNvPr id="156" name="Google Shape;156;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57" name="Google Shape;157;p6"/>
          <p:cNvPicPr preferRelativeResize="0"/>
          <p:nvPr/>
        </p:nvPicPr>
        <p:blipFill rotWithShape="1">
          <a:blip r:embed="rId4">
            <a:alphaModFix/>
          </a:blip>
          <a:srcRect b="15615" l="0" r="1156" t="8593"/>
          <a:stretch/>
        </p:blipFill>
        <p:spPr>
          <a:xfrm>
            <a:off x="899045" y="5896592"/>
            <a:ext cx="10393907" cy="900753"/>
          </a:xfrm>
          <a:prstGeom prst="rect">
            <a:avLst/>
          </a:prstGeom>
          <a:noFill/>
          <a:ln>
            <a:noFill/>
          </a:ln>
        </p:spPr>
      </p:pic>
      <p:sp>
        <p:nvSpPr>
          <p:cNvPr id="158" name="Google Shape;158;p6"/>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p:nvPr/>
        </p:nvSpPr>
        <p:spPr>
          <a:xfrm>
            <a:off x="395786" y="123736"/>
            <a:ext cx="11491414" cy="1000796"/>
          </a:xfrm>
          <a:prstGeom prst="roundRect">
            <a:avLst>
              <a:gd fmla="val 16667"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CL" sz="2800" u="none" cap="none" strike="noStrike">
                <a:solidFill>
                  <a:srgbClr val="1E8C8C"/>
                </a:solidFill>
                <a:latin typeface="Libre Franklin Thin"/>
                <a:ea typeface="Libre Franklin Thin"/>
                <a:cs typeface="Libre Franklin Thin"/>
                <a:sym typeface="Libre Franklin Thin"/>
              </a:rPr>
              <a:t>DINÁMICA DEL ENCUENTRO</a:t>
            </a:r>
            <a:endParaRPr/>
          </a:p>
          <a:p>
            <a:pPr indent="0" lvl="0" marL="0" marR="0" rtl="0" algn="ctr">
              <a:spcBef>
                <a:spcPts val="0"/>
              </a:spcBef>
              <a:spcAft>
                <a:spcPts val="0"/>
              </a:spcAft>
              <a:buNone/>
            </a:pPr>
            <a:r>
              <a:rPr b="0" i="0" lang="es-CL" sz="2800" u="none" cap="none" strike="noStrike">
                <a:solidFill>
                  <a:srgbClr val="1E8C8C"/>
                </a:solidFill>
                <a:latin typeface="Libre Franklin Thin"/>
                <a:ea typeface="Libre Franklin Thin"/>
                <a:cs typeface="Libre Franklin Thin"/>
                <a:sym typeface="Libre Franklin Thin"/>
              </a:rPr>
              <a:t>_ MATERIAL IMPRIMIBLE PARA TARJETAS DE “LA CAJA MISTERIOSA”_ </a:t>
            </a:r>
            <a:endParaRPr b="0" i="0" sz="2800" u="none" cap="none" strike="noStrike">
              <a:solidFill>
                <a:srgbClr val="1E8C8C"/>
              </a:solidFill>
              <a:latin typeface="Libre Franklin Thin"/>
              <a:ea typeface="Libre Franklin Thin"/>
              <a:cs typeface="Libre Franklin Thin"/>
              <a:sym typeface="Libre Franklin Thin"/>
            </a:endParaRPr>
          </a:p>
        </p:txBody>
      </p:sp>
      <p:pic>
        <p:nvPicPr>
          <p:cNvPr id="164" name="Google Shape;164;p7"/>
          <p:cNvPicPr preferRelativeResize="0"/>
          <p:nvPr/>
        </p:nvPicPr>
        <p:blipFill rotWithShape="1">
          <a:blip r:embed="rId3">
            <a:alphaModFix/>
          </a:blip>
          <a:srcRect b="15615" l="0" r="1156" t="8593"/>
          <a:stretch/>
        </p:blipFill>
        <p:spPr>
          <a:xfrm>
            <a:off x="899045" y="5896592"/>
            <a:ext cx="10393907" cy="900753"/>
          </a:xfrm>
          <a:prstGeom prst="rect">
            <a:avLst/>
          </a:prstGeom>
          <a:noFill/>
          <a:ln>
            <a:noFill/>
          </a:ln>
        </p:spPr>
      </p:pic>
      <p:pic>
        <p:nvPicPr>
          <p:cNvPr id="165" name="Google Shape;165;p7"/>
          <p:cNvPicPr preferRelativeResize="0"/>
          <p:nvPr/>
        </p:nvPicPr>
        <p:blipFill rotWithShape="1">
          <a:blip r:embed="rId4">
            <a:alphaModFix/>
          </a:blip>
          <a:srcRect b="0" l="0" r="0" t="0"/>
          <a:stretch/>
        </p:blipFill>
        <p:spPr>
          <a:xfrm>
            <a:off x="1354679" y="1190916"/>
            <a:ext cx="9573627" cy="4639292"/>
          </a:xfrm>
          <a:prstGeom prst="rect">
            <a:avLst/>
          </a:prstGeom>
          <a:noFill/>
          <a:ln>
            <a:noFill/>
          </a:ln>
        </p:spPr>
      </p:pic>
      <p:sp>
        <p:nvSpPr>
          <p:cNvPr id="166" name="Google Shape;166;p7"/>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8"/>
          <p:cNvPicPr preferRelativeResize="0"/>
          <p:nvPr>
            <p:ph idx="1" type="body"/>
          </p:nvPr>
        </p:nvPicPr>
        <p:blipFill rotWithShape="1">
          <a:blip r:embed="rId3">
            <a:alphaModFix/>
          </a:blip>
          <a:srcRect b="0" l="0" r="0" t="0"/>
          <a:stretch/>
        </p:blipFill>
        <p:spPr>
          <a:xfrm>
            <a:off x="838200" y="5602624"/>
            <a:ext cx="10515600" cy="1188481"/>
          </a:xfrm>
          <a:prstGeom prst="rect">
            <a:avLst/>
          </a:prstGeom>
          <a:noFill/>
          <a:ln>
            <a:noFill/>
          </a:ln>
        </p:spPr>
      </p:pic>
      <p:sp>
        <p:nvSpPr>
          <p:cNvPr id="172" name="Google Shape;172;p8"/>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pic>
        <p:nvPicPr>
          <p:cNvPr id="173" name="Google Shape;173;p8"/>
          <p:cNvPicPr preferRelativeResize="0"/>
          <p:nvPr/>
        </p:nvPicPr>
        <p:blipFill rotWithShape="1">
          <a:blip r:embed="rId4">
            <a:alphaModFix/>
          </a:blip>
          <a:srcRect b="0" l="0" r="0" t="0"/>
          <a:stretch/>
        </p:blipFill>
        <p:spPr>
          <a:xfrm rot="-621618">
            <a:off x="434044" y="1278388"/>
            <a:ext cx="4218608" cy="3193579"/>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
        <p:nvSpPr>
          <p:cNvPr id="174" name="Google Shape;174;p8"/>
          <p:cNvSpPr txBox="1"/>
          <p:nvPr/>
        </p:nvSpPr>
        <p:spPr>
          <a:xfrm>
            <a:off x="4373642" y="448690"/>
            <a:ext cx="7637085" cy="49708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E8C8C"/>
              </a:buClr>
              <a:buSzPts val="3600"/>
              <a:buFont typeface="Arial"/>
              <a:buNone/>
            </a:pPr>
            <a:r>
              <a:rPr b="1" i="0" lang="es-CL" sz="3600" u="none" cap="none" strike="noStrike">
                <a:solidFill>
                  <a:srgbClr val="1E8C8C"/>
                </a:solidFill>
                <a:latin typeface="Lato"/>
                <a:ea typeface="Lato"/>
                <a:cs typeface="Lato"/>
                <a:sym typeface="Lato"/>
              </a:rPr>
              <a:t>Mirar con nuevos ojos</a:t>
            </a:r>
            <a:r>
              <a:rPr b="0" i="0" lang="es-CL" sz="3600" u="none" cap="none" strike="noStrike">
                <a:solidFill>
                  <a:schemeClr val="dk1"/>
                </a:solidFill>
                <a:latin typeface="Lato"/>
                <a:ea typeface="Lato"/>
                <a:cs typeface="Lato"/>
                <a:sym typeface="Lato"/>
              </a:rPr>
              <a:t> es un intento de ampliar y diversificar nuestra percepción y comprensión del mundo y de nosotros mismos en él, gracias a la multiplicidad y movilidad de los puntos de vista que simultáneamente aumentan la potencia del saber y la conciencia de sus límites.</a:t>
            </a:r>
            <a:endParaRPr/>
          </a:p>
          <a:p>
            <a:pPr indent="0" lvl="0" marL="0" marR="0" rtl="0" algn="ctr">
              <a:lnSpc>
                <a:spcPct val="90000"/>
              </a:lnSpc>
              <a:spcBef>
                <a:spcPts val="1000"/>
              </a:spcBef>
              <a:spcAft>
                <a:spcPts val="0"/>
              </a:spcAft>
              <a:buClr>
                <a:schemeClr val="dk1"/>
              </a:buClr>
              <a:buSzPts val="2000"/>
              <a:buFont typeface="Arial"/>
              <a:buNone/>
            </a:pPr>
            <a:r>
              <a:rPr b="0" i="0" lang="es-CL" sz="2000" u="none" cap="none" strike="noStrike">
                <a:solidFill>
                  <a:schemeClr val="dk1"/>
                </a:solidFill>
                <a:latin typeface="Lato"/>
                <a:ea typeface="Lato"/>
                <a:cs typeface="Lato"/>
                <a:sym typeface="Lato"/>
              </a:rPr>
              <a:t>Denise Najmanovich</a:t>
            </a:r>
            <a:endParaRPr b="1" i="0" sz="2000" u="none" cap="none" strike="noStrike">
              <a:solidFill>
                <a:schemeClr val="lt1"/>
              </a:solidFill>
              <a:latin typeface="Lato"/>
              <a:ea typeface="Lato"/>
              <a:cs typeface="Lato"/>
              <a:sym typeface="Lato"/>
            </a:endParaRPr>
          </a:p>
          <a:p>
            <a:pPr indent="0" lvl="0" marL="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8"/>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i="0" lang="es-CL" sz="1365" u="none" cap="none" strike="noStrike">
                <a:solidFill>
                  <a:srgbClr val="1E8C8C"/>
                </a:solidFill>
                <a:latin typeface="Lato"/>
                <a:ea typeface="Lato"/>
                <a:cs typeface="Lato"/>
                <a:sym typeface="Lato"/>
              </a:rPr>
              <a:t>DIRECCIÓN DE EDUCACIÓN INICIAL</a:t>
            </a:r>
            <a:endParaRPr b="1" i="0" sz="1365" u="none" cap="none" strike="noStrike">
              <a:solidFill>
                <a:srgbClr val="1E8C8C"/>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ph idx="1" type="body"/>
          </p:nvPr>
        </p:nvPicPr>
        <p:blipFill rotWithShape="1">
          <a:blip r:embed="rId3">
            <a:alphaModFix/>
          </a:blip>
          <a:srcRect b="15616" l="0" r="897" t="7445"/>
          <a:stretch/>
        </p:blipFill>
        <p:spPr>
          <a:xfrm>
            <a:off x="1027386" y="5902862"/>
            <a:ext cx="9718913" cy="852779"/>
          </a:xfrm>
          <a:prstGeom prst="rect">
            <a:avLst/>
          </a:prstGeom>
          <a:noFill/>
          <a:ln>
            <a:noFill/>
          </a:ln>
        </p:spPr>
      </p:pic>
      <p:sp>
        <p:nvSpPr>
          <p:cNvPr id="181" name="Google Shape;181;p9"/>
          <p:cNvSpPr txBox="1"/>
          <p:nvPr/>
        </p:nvSpPr>
        <p:spPr>
          <a:xfrm>
            <a:off x="838199" y="2941788"/>
            <a:ext cx="10515600" cy="1106117"/>
          </a:xfrm>
          <a:prstGeom prst="rect">
            <a:avLst/>
          </a:prstGeom>
          <a:no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Clr>
                <a:schemeClr val="dk1"/>
              </a:buClr>
              <a:buSzPts val="2400"/>
              <a:buFont typeface="Calibri"/>
              <a:buNone/>
            </a:pPr>
            <a:r>
              <a:t/>
            </a:r>
            <a:endParaRPr b="0" i="1" sz="2400" u="none" cap="none" strike="noStrike">
              <a:solidFill>
                <a:srgbClr val="757070"/>
              </a:solidFill>
              <a:latin typeface="Lato"/>
              <a:ea typeface="Lato"/>
              <a:cs typeface="Lato"/>
              <a:sym typeface="Lato"/>
            </a:endParaRPr>
          </a:p>
        </p:txBody>
      </p:sp>
      <p:sp>
        <p:nvSpPr>
          <p:cNvPr id="182" name="Google Shape;182;p9"/>
          <p:cNvSpPr/>
          <p:nvPr/>
        </p:nvSpPr>
        <p:spPr>
          <a:xfrm>
            <a:off x="3156733" y="200453"/>
            <a:ext cx="5878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s-CL" sz="1800" u="none" cap="none" strike="noStrike">
                <a:solidFill>
                  <a:srgbClr val="7F7F7F"/>
                </a:solidFill>
                <a:latin typeface="Lato"/>
                <a:ea typeface="Lato"/>
                <a:cs typeface="Lato"/>
                <a:sym typeface="Lato"/>
              </a:rPr>
              <a:t>Síntesis Institucional (en reemplazo de esta diapositiva)</a:t>
            </a:r>
            <a:endParaRPr i="1" sz="1800">
              <a:solidFill>
                <a:srgbClr val="7F7F7F"/>
              </a:solidFill>
              <a:latin typeface="Lato"/>
              <a:ea typeface="Lato"/>
              <a:cs typeface="Lato"/>
              <a:sym typeface="Lato"/>
            </a:endParaRPr>
          </a:p>
        </p:txBody>
      </p:sp>
      <p:sp>
        <p:nvSpPr>
          <p:cNvPr id="183" name="Google Shape;183;p9"/>
          <p:cNvSpPr txBox="1"/>
          <p:nvPr/>
        </p:nvSpPr>
        <p:spPr>
          <a:xfrm>
            <a:off x="218364" y="1436268"/>
            <a:ext cx="8800891" cy="36804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F7F7F"/>
              </a:buClr>
              <a:buSzPts val="2000"/>
              <a:buFont typeface="Lato"/>
              <a:buNone/>
            </a:pPr>
            <a:r>
              <a:rPr b="0" i="1" lang="es-CL" sz="2000" u="none">
                <a:solidFill>
                  <a:srgbClr val="7F7F7F"/>
                </a:solidFill>
                <a:latin typeface="Lato"/>
                <a:ea typeface="Lato"/>
                <a:cs typeface="Lato"/>
                <a:sym typeface="Lato"/>
              </a:rPr>
              <a:t>El equipo directivo: </a:t>
            </a:r>
            <a:endParaRPr/>
          </a:p>
          <a:p>
            <a:pPr indent="-285750" lvl="0" marL="285750" marR="0" rtl="0" algn="ctr">
              <a:lnSpc>
                <a:spcPct val="100000"/>
              </a:lnSpc>
              <a:spcBef>
                <a:spcPts val="600"/>
              </a:spcBef>
              <a:spcAft>
                <a:spcPts val="0"/>
              </a:spcAft>
              <a:buClr>
                <a:srgbClr val="7F7F7F"/>
              </a:buClr>
              <a:buSzPts val="2000"/>
              <a:buFont typeface="Arial"/>
              <a:buChar char="•"/>
            </a:pPr>
            <a:r>
              <a:rPr b="0" i="1" lang="es-CL" sz="2000" u="none">
                <a:solidFill>
                  <a:srgbClr val="7F7F7F"/>
                </a:solidFill>
                <a:latin typeface="Lato"/>
                <a:ea typeface="Lato"/>
                <a:cs typeface="Lato"/>
                <a:sym typeface="Lato"/>
              </a:rPr>
              <a:t>Organizar una síntesis del material   producido en la Jornada de Autoevaluación _diciembre 2020_ GEM (Registro de Trayectoria y Rúbrica)</a:t>
            </a:r>
            <a:endParaRPr/>
          </a:p>
          <a:p>
            <a:pPr indent="-285750" lvl="0" marL="285750" marR="0" rtl="0" algn="ctr">
              <a:lnSpc>
                <a:spcPct val="100000"/>
              </a:lnSpc>
              <a:spcBef>
                <a:spcPts val="600"/>
              </a:spcBef>
              <a:spcAft>
                <a:spcPts val="0"/>
              </a:spcAft>
              <a:buClr>
                <a:srgbClr val="7F7F7F"/>
              </a:buClr>
              <a:buSzPts val="2000"/>
              <a:buFont typeface="Arial"/>
              <a:buChar char="•"/>
            </a:pPr>
            <a:r>
              <a:rPr b="0" i="1" lang="es-CL" sz="2000" u="none">
                <a:solidFill>
                  <a:srgbClr val="7F7F7F"/>
                </a:solidFill>
                <a:latin typeface="Lato"/>
                <a:ea typeface="Lato"/>
                <a:cs typeface="Lato"/>
                <a:sym typeface="Lato"/>
              </a:rPr>
              <a:t> Nos preguntamos: </a:t>
            </a:r>
            <a:r>
              <a:rPr b="0" lang="es-CL" sz="2000" u="none">
                <a:solidFill>
                  <a:srgbClr val="7F7F7F"/>
                </a:solidFill>
                <a:latin typeface="Lato"/>
                <a:ea typeface="Lato"/>
                <a:cs typeface="Lato"/>
                <a:sym typeface="Lato"/>
              </a:rPr>
              <a:t>¿Qué fortalezas podemos rescatar? Horizontes, fronteras, aprendizajes, miradas, oportunidades…  ¿Qué desafíos nos planteamos? ¿Qué necesidades tenemos como grupo de trabajo? ¿Cómo avanzaremos? ¿Qué cambios gestaremos? </a:t>
            </a:r>
            <a:endParaRPr b="0" sz="2000" u="none">
              <a:solidFill>
                <a:srgbClr val="7F7F7F"/>
              </a:solidFill>
              <a:latin typeface="Lato"/>
              <a:ea typeface="Lato"/>
              <a:cs typeface="Lato"/>
              <a:sym typeface="Lato"/>
            </a:endParaRPr>
          </a:p>
          <a:p>
            <a:pPr indent="-158750" lvl="0" marL="285750" marR="0" rtl="0" algn="ctr">
              <a:lnSpc>
                <a:spcPct val="100000"/>
              </a:lnSpc>
              <a:spcBef>
                <a:spcPts val="600"/>
              </a:spcBef>
              <a:spcAft>
                <a:spcPts val="0"/>
              </a:spcAft>
              <a:buClr>
                <a:schemeClr val="dk1"/>
              </a:buClr>
              <a:buSzPts val="2000"/>
              <a:buFont typeface="Arial"/>
              <a:buNone/>
            </a:pPr>
            <a:r>
              <a:t/>
            </a:r>
            <a:endParaRPr b="0" i="1" sz="2000" u="none">
              <a:solidFill>
                <a:srgbClr val="7F7F7F"/>
              </a:solidFill>
              <a:latin typeface="Lato"/>
              <a:ea typeface="Lato"/>
              <a:cs typeface="Lato"/>
              <a:sym typeface="Lato"/>
            </a:endParaRPr>
          </a:p>
          <a:p>
            <a:pPr indent="-285750" lvl="0" marL="285750" marR="0" rtl="0" algn="ctr">
              <a:lnSpc>
                <a:spcPct val="100000"/>
              </a:lnSpc>
              <a:spcBef>
                <a:spcPts val="600"/>
              </a:spcBef>
              <a:spcAft>
                <a:spcPts val="0"/>
              </a:spcAft>
              <a:buClr>
                <a:srgbClr val="7F7F7F"/>
              </a:buClr>
              <a:buSzPts val="2000"/>
              <a:buFont typeface="Arial"/>
              <a:buChar char="•"/>
            </a:pPr>
            <a:r>
              <a:rPr b="0" i="1" lang="es-CL" sz="2000" u="none">
                <a:solidFill>
                  <a:srgbClr val="7F7F7F"/>
                </a:solidFill>
                <a:latin typeface="Lato"/>
                <a:ea typeface="Lato"/>
                <a:cs typeface="Lato"/>
                <a:sym typeface="Lato"/>
              </a:rPr>
              <a:t>Diseñar “UNA o DOS” diapositivas e insertarla “aquí”</a:t>
            </a:r>
            <a:endParaRPr/>
          </a:p>
          <a:p>
            <a:pPr indent="-158750" lvl="0" marL="285750" marR="0" rtl="0" algn="ctr">
              <a:lnSpc>
                <a:spcPct val="100000"/>
              </a:lnSpc>
              <a:spcBef>
                <a:spcPts val="600"/>
              </a:spcBef>
              <a:spcAft>
                <a:spcPts val="0"/>
              </a:spcAft>
              <a:buClr>
                <a:schemeClr val="dk1"/>
              </a:buClr>
              <a:buSzPts val="2000"/>
              <a:buFont typeface="Arial"/>
              <a:buNone/>
            </a:pPr>
            <a:r>
              <a:t/>
            </a:r>
            <a:endParaRPr b="0" i="1" sz="2000" u="none">
              <a:solidFill>
                <a:srgbClr val="7F7F7F"/>
              </a:solidFill>
              <a:latin typeface="Lato"/>
              <a:ea typeface="Lato"/>
              <a:cs typeface="Lato"/>
              <a:sym typeface="Lato"/>
            </a:endParaRPr>
          </a:p>
          <a:p>
            <a:pPr indent="-158750" lvl="0" marL="285750" marR="0" rtl="0" algn="ctr">
              <a:lnSpc>
                <a:spcPct val="100000"/>
              </a:lnSpc>
              <a:spcBef>
                <a:spcPts val="600"/>
              </a:spcBef>
              <a:spcAft>
                <a:spcPts val="0"/>
              </a:spcAft>
              <a:buClr>
                <a:schemeClr val="dk1"/>
              </a:buClr>
              <a:buSzPts val="2000"/>
              <a:buFont typeface="Arial"/>
              <a:buNone/>
            </a:pPr>
            <a:r>
              <a:t/>
            </a:r>
            <a:endParaRPr b="0" sz="2000" u="none">
              <a:solidFill>
                <a:srgbClr val="FF0066"/>
              </a:solidFill>
              <a:latin typeface="Overlock"/>
              <a:ea typeface="Overlock"/>
              <a:cs typeface="Overlock"/>
              <a:sym typeface="Overlock"/>
            </a:endParaRPr>
          </a:p>
        </p:txBody>
      </p:sp>
      <p:pic>
        <p:nvPicPr>
          <p:cNvPr id="184" name="Google Shape;184;p9"/>
          <p:cNvPicPr preferRelativeResize="0"/>
          <p:nvPr/>
        </p:nvPicPr>
        <p:blipFill rotWithShape="1">
          <a:blip r:embed="rId4">
            <a:alphaModFix/>
          </a:blip>
          <a:srcRect b="0" l="0" r="0" t="0"/>
          <a:stretch/>
        </p:blipFill>
        <p:spPr>
          <a:xfrm rot="-908768">
            <a:off x="9751542" y="446864"/>
            <a:ext cx="1989514" cy="777330"/>
          </a:xfrm>
          <a:prstGeom prst="rect">
            <a:avLst/>
          </a:prstGeom>
          <a:noFill/>
          <a:ln>
            <a:noFill/>
          </a:ln>
          <a:effectLst>
            <a:outerShdw blurRad="292100" rotWithShape="0" algn="tl" dir="2700000" dist="139700">
              <a:srgbClr val="333333">
                <a:alpha val="64705"/>
              </a:srgbClr>
            </a:outerShdw>
          </a:effectLst>
        </p:spPr>
      </p:pic>
      <p:pic>
        <p:nvPicPr>
          <p:cNvPr id="185" name="Google Shape;185;p9"/>
          <p:cNvPicPr preferRelativeResize="0"/>
          <p:nvPr/>
        </p:nvPicPr>
        <p:blipFill rotWithShape="1">
          <a:blip r:embed="rId5">
            <a:alphaModFix/>
          </a:blip>
          <a:srcRect b="0" l="0" r="0" t="0"/>
          <a:stretch/>
        </p:blipFill>
        <p:spPr>
          <a:xfrm rot="667663">
            <a:off x="9620871" y="1017589"/>
            <a:ext cx="1397179" cy="922049"/>
          </a:xfrm>
          <a:prstGeom prst="rect">
            <a:avLst/>
          </a:prstGeom>
          <a:noFill/>
          <a:ln>
            <a:noFill/>
          </a:ln>
          <a:effectLst>
            <a:outerShdw blurRad="292100" rotWithShape="0" algn="tl" dir="2700000" dist="139700">
              <a:srgbClr val="333333">
                <a:alpha val="64705"/>
              </a:srgbClr>
            </a:outerShdw>
          </a:effectLst>
        </p:spPr>
      </p:pic>
      <p:pic>
        <p:nvPicPr>
          <p:cNvPr id="186" name="Google Shape;186;p9"/>
          <p:cNvPicPr preferRelativeResize="0"/>
          <p:nvPr/>
        </p:nvPicPr>
        <p:blipFill rotWithShape="1">
          <a:blip r:embed="rId6">
            <a:alphaModFix/>
          </a:blip>
          <a:srcRect b="0" l="0" r="0" t="0"/>
          <a:stretch/>
        </p:blipFill>
        <p:spPr>
          <a:xfrm rot="1321933">
            <a:off x="10794592" y="2726375"/>
            <a:ext cx="1118414" cy="1066596"/>
          </a:xfrm>
          <a:prstGeom prst="rect">
            <a:avLst/>
          </a:prstGeom>
          <a:noFill/>
          <a:ln>
            <a:noFill/>
          </a:ln>
        </p:spPr>
      </p:pic>
      <p:pic>
        <p:nvPicPr>
          <p:cNvPr id="187" name="Google Shape;187;p9"/>
          <p:cNvPicPr preferRelativeResize="0"/>
          <p:nvPr/>
        </p:nvPicPr>
        <p:blipFill rotWithShape="1">
          <a:blip r:embed="rId7">
            <a:alphaModFix/>
          </a:blip>
          <a:srcRect b="0" l="0" r="0" t="0"/>
          <a:stretch/>
        </p:blipFill>
        <p:spPr>
          <a:xfrm rot="-417677">
            <a:off x="9417528" y="1961633"/>
            <a:ext cx="1552470" cy="1025216"/>
          </a:xfrm>
          <a:prstGeom prst="rect">
            <a:avLst/>
          </a:prstGeom>
          <a:noFill/>
          <a:ln>
            <a:noFill/>
          </a:ln>
        </p:spPr>
      </p:pic>
      <p:pic>
        <p:nvPicPr>
          <p:cNvPr id="188" name="Google Shape;188;p9"/>
          <p:cNvPicPr preferRelativeResize="0"/>
          <p:nvPr/>
        </p:nvPicPr>
        <p:blipFill rotWithShape="1">
          <a:blip r:embed="rId8">
            <a:alphaModFix/>
          </a:blip>
          <a:srcRect b="0" l="0" r="0" t="0"/>
          <a:stretch/>
        </p:blipFill>
        <p:spPr>
          <a:xfrm rot="828904">
            <a:off x="11132592" y="1686536"/>
            <a:ext cx="870375" cy="954849"/>
          </a:xfrm>
          <a:prstGeom prst="rect">
            <a:avLst/>
          </a:prstGeom>
          <a:noFill/>
          <a:ln>
            <a:noFill/>
          </a:ln>
          <a:effectLst>
            <a:outerShdw blurRad="292100" rotWithShape="0" algn="tl" dir="2700000" dist="139700">
              <a:srgbClr val="333333">
                <a:alpha val="64705"/>
              </a:srgbClr>
            </a:outerShdw>
          </a:effectLst>
        </p:spPr>
      </p:pic>
      <p:pic>
        <p:nvPicPr>
          <p:cNvPr id="189" name="Google Shape;189;p9"/>
          <p:cNvPicPr preferRelativeResize="0"/>
          <p:nvPr/>
        </p:nvPicPr>
        <p:blipFill rotWithShape="1">
          <a:blip r:embed="rId9">
            <a:alphaModFix/>
          </a:blip>
          <a:srcRect b="1847" l="1120" r="1272" t="-1"/>
          <a:stretch/>
        </p:blipFill>
        <p:spPr>
          <a:xfrm rot="-555131">
            <a:off x="8737138" y="3373484"/>
            <a:ext cx="2411411" cy="1186954"/>
          </a:xfrm>
          <a:prstGeom prst="rect">
            <a:avLst/>
          </a:prstGeom>
          <a:noFill/>
          <a:ln>
            <a:noFill/>
          </a:ln>
        </p:spPr>
      </p:pic>
      <p:pic>
        <p:nvPicPr>
          <p:cNvPr id="190" name="Google Shape;190;p9"/>
          <p:cNvPicPr preferRelativeResize="0"/>
          <p:nvPr/>
        </p:nvPicPr>
        <p:blipFill rotWithShape="1">
          <a:blip r:embed="rId10">
            <a:alphaModFix/>
          </a:blip>
          <a:srcRect b="0" l="0" r="0" t="0"/>
          <a:stretch/>
        </p:blipFill>
        <p:spPr>
          <a:xfrm rot="631129">
            <a:off x="9635896" y="4628744"/>
            <a:ext cx="2154256" cy="1193782"/>
          </a:xfrm>
          <a:prstGeom prst="rect">
            <a:avLst/>
          </a:prstGeom>
          <a:noFill/>
          <a:ln>
            <a:noFill/>
          </a:ln>
        </p:spPr>
      </p:pic>
      <p:sp>
        <p:nvSpPr>
          <p:cNvPr id="191" name="Google Shape;191;p9"/>
          <p:cNvSpPr txBox="1"/>
          <p:nvPr/>
        </p:nvSpPr>
        <p:spPr>
          <a:xfrm>
            <a:off x="4522142" y="6290692"/>
            <a:ext cx="3312886" cy="273504"/>
          </a:xfrm>
          <a:prstGeom prst="rect">
            <a:avLst/>
          </a:prstGeom>
          <a:noFill/>
          <a:ln>
            <a:noFill/>
          </a:ln>
        </p:spPr>
        <p:txBody>
          <a:bodyPr anchorCtr="0" anchor="b" bIns="45700" lIns="91425" spcFirstLastPara="1" rIns="91425" wrap="square" tIns="45700">
            <a:normAutofit/>
          </a:bodyPr>
          <a:lstStyle/>
          <a:p>
            <a:pPr indent="0" lvl="0" marL="0" marR="0" rtl="0" algn="ctr">
              <a:lnSpc>
                <a:spcPct val="80000"/>
              </a:lnSpc>
              <a:spcBef>
                <a:spcPts val="0"/>
              </a:spcBef>
              <a:spcAft>
                <a:spcPts val="0"/>
              </a:spcAft>
              <a:buClr>
                <a:srgbClr val="1E8C8C"/>
              </a:buClr>
              <a:buSzPts val="1365"/>
              <a:buFont typeface="Lato"/>
              <a:buNone/>
            </a:pPr>
            <a:r>
              <a:rPr b="1" lang="es-CL" sz="1365" u="none">
                <a:solidFill>
                  <a:srgbClr val="1E8C8C"/>
                </a:solidFill>
                <a:latin typeface="Lato"/>
                <a:ea typeface="Lato"/>
                <a:cs typeface="Lato"/>
                <a:sym typeface="Lato"/>
              </a:rPr>
              <a:t>DIRECCIÓN DE EDUCACIÓN INICIAL</a:t>
            </a:r>
            <a:endParaRPr b="1" sz="1365" u="none">
              <a:solidFill>
                <a:srgbClr val="1E8C8C"/>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OLORES DGE">
      <a:dk1>
        <a:srgbClr val="000000"/>
      </a:dk1>
      <a:lt1>
        <a:srgbClr val="FFFFFF"/>
      </a:lt1>
      <a:dk2>
        <a:srgbClr val="007F90"/>
      </a:dk2>
      <a:lt2>
        <a:srgbClr val="E7E6E6"/>
      </a:lt2>
      <a:accent1>
        <a:srgbClr val="4472C4"/>
      </a:accent1>
      <a:accent2>
        <a:srgbClr val="ED7D31"/>
      </a:accent2>
      <a:accent3>
        <a:srgbClr val="A5A5A5"/>
      </a:accent3>
      <a:accent4>
        <a:srgbClr val="FFC000"/>
      </a:accent4>
      <a:accent5>
        <a:srgbClr val="81D0F4"/>
      </a:accent5>
      <a:accent6>
        <a:srgbClr val="93C36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2020-01-17T18:13:47Z</dcterms:created>
  <dc:creator>Usuario de Microsoft Office</dc:creator>
</cp:coreProperties>
</file>