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lcS6rakof7kyq0v6NlLyfXsJe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F548D6-607E-4B50-8B68-B5B02DBD7CC8}">
  <a:tblStyle styleId="{ABF548D6-607E-4B50-8B68-B5B02DBD7CC8}" styleName="Table_0">
    <a:wholeTbl>
      <a:tcTxStyle b="off" i="off">
        <a:font>
          <a:latin typeface="Arial"/>
          <a:ea typeface="Arial"/>
          <a:cs typeface="Aria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12.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hyperlink" Target="https://www.youtube.com/watch?v=sm-psAXCSlA" TargetMode="External"/><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hyperlink" Target="http://www.portaldelasescuelas.org/wp-content/uploads/2016/03/2_Como_acompanar_las_trayectorias_escolares.pdf" TargetMode="External"/><Relationship Id="rId5" Type="http://schemas.openxmlformats.org/officeDocument/2006/relationships/hyperlink" Target="http://www.unesdoc.unesco.org/ark:/48223/pf0000374029" TargetMode="External"/><Relationship Id="rId6" Type="http://schemas.openxmlformats.org/officeDocument/2006/relationships/hyperlink" Target="https://bit.ly/JornadasSetiembre202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hyperlink" Target="https://www.youtube.com/watch?v=W1dSEPhOOps&amp;feature=youtu.be" TargetMode="External"/><Relationship Id="rId5" Type="http://schemas.openxmlformats.org/officeDocument/2006/relationships/hyperlink" Target="https://drive.google.com/drive/u/2/folders/1TWB8t3umHXMzMxf86DaT2dU3a47YIn3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85" name="Google Shape;85;p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86" name="Google Shape;86;p1"/>
          <p:cNvSpPr txBox="1"/>
          <p:nvPr/>
        </p:nvSpPr>
        <p:spPr>
          <a:xfrm>
            <a:off x="0" y="1632067"/>
            <a:ext cx="9144000" cy="106832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6000"/>
              <a:buFont typeface="Lato"/>
              <a:buNone/>
            </a:pPr>
            <a:r>
              <a:rPr b="1" i="0" lang="en-US" sz="6000" u="none" cap="none" strike="noStrike">
                <a:solidFill>
                  <a:schemeClr val="lt1"/>
                </a:solidFill>
                <a:latin typeface="Lato"/>
                <a:ea typeface="Lato"/>
                <a:cs typeface="Lato"/>
                <a:sym typeface="Lato"/>
              </a:rPr>
              <a:t>Jornada Institucional</a:t>
            </a:r>
            <a:endParaRPr b="1" i="0" sz="6000" u="none" cap="none" strike="noStrike">
              <a:solidFill>
                <a:schemeClr val="lt1"/>
              </a:solidFill>
              <a:latin typeface="Lato"/>
              <a:ea typeface="Lato"/>
              <a:cs typeface="Lato"/>
              <a:sym typeface="Lato"/>
            </a:endParaRPr>
          </a:p>
        </p:txBody>
      </p:sp>
      <p:sp>
        <p:nvSpPr>
          <p:cNvPr id="87" name="Google Shape;87;p1"/>
          <p:cNvSpPr txBox="1"/>
          <p:nvPr>
            <p:ph idx="1" type="subTitle"/>
          </p:nvPr>
        </p:nvSpPr>
        <p:spPr>
          <a:xfrm>
            <a:off x="0" y="2918798"/>
            <a:ext cx="9144000" cy="189304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b="1" i="1" lang="en-US">
                <a:solidFill>
                  <a:schemeClr val="lt1"/>
                </a:solidFill>
                <a:latin typeface="Lato"/>
                <a:ea typeface="Lato"/>
                <a:cs typeface="Lato"/>
                <a:sym typeface="Lato"/>
              </a:rPr>
              <a:t>Febrero 2021</a:t>
            </a:r>
            <a:endParaRPr/>
          </a:p>
          <a:p>
            <a:pPr indent="0" lvl="0" marL="0" rtl="0" algn="ctr">
              <a:lnSpc>
                <a:spcPct val="90000"/>
              </a:lnSpc>
              <a:spcBef>
                <a:spcPts val="0"/>
              </a:spcBef>
              <a:spcAft>
                <a:spcPts val="0"/>
              </a:spcAft>
              <a:buClr>
                <a:schemeClr val="lt1"/>
              </a:buClr>
              <a:buSzPts val="2400"/>
              <a:buNone/>
            </a:pPr>
            <a:r>
              <a:t/>
            </a:r>
            <a:endParaRPr b="1" i="1">
              <a:solidFill>
                <a:schemeClr val="lt1"/>
              </a:solidFill>
              <a:latin typeface="Lato"/>
              <a:ea typeface="Lato"/>
              <a:cs typeface="Lato"/>
              <a:sym typeface="Lato"/>
            </a:endParaRPr>
          </a:p>
          <a:p>
            <a:pPr indent="0" lvl="0" marL="0" rtl="0" algn="ctr">
              <a:lnSpc>
                <a:spcPct val="90000"/>
              </a:lnSpc>
              <a:spcBef>
                <a:spcPts val="0"/>
              </a:spcBef>
              <a:spcAft>
                <a:spcPts val="0"/>
              </a:spcAft>
              <a:buClr>
                <a:schemeClr val="lt1"/>
              </a:buClr>
              <a:buSzPts val="2400"/>
              <a:buNone/>
            </a:pPr>
            <a:r>
              <a:rPr b="1" i="1" lang="en-US">
                <a:solidFill>
                  <a:schemeClr val="lt1"/>
                </a:solidFill>
                <a:latin typeface="Lato"/>
                <a:ea typeface="Lato"/>
                <a:cs typeface="Lato"/>
                <a:sym typeface="Lato"/>
              </a:rPr>
              <a:t>Día 2: </a:t>
            </a:r>
            <a:endParaRPr/>
          </a:p>
          <a:p>
            <a:pPr indent="0" lvl="0" marL="0" rtl="0" algn="ctr">
              <a:lnSpc>
                <a:spcPct val="90000"/>
              </a:lnSpc>
              <a:spcBef>
                <a:spcPts val="0"/>
              </a:spcBef>
              <a:spcAft>
                <a:spcPts val="0"/>
              </a:spcAft>
              <a:buClr>
                <a:schemeClr val="lt1"/>
              </a:buClr>
              <a:buSzPts val="2400"/>
              <a:buNone/>
            </a:pPr>
            <a:r>
              <a:rPr b="1" i="1" lang="en-US">
                <a:solidFill>
                  <a:schemeClr val="lt1"/>
                </a:solidFill>
                <a:latin typeface="Lato"/>
                <a:ea typeface="Lato"/>
                <a:cs typeface="Lato"/>
                <a:sym typeface="Lato"/>
              </a:rPr>
              <a:t>“Estrategias para gestionar aulas heterogéneas: </a:t>
            </a:r>
            <a:endParaRPr/>
          </a:p>
          <a:p>
            <a:pPr indent="0" lvl="0" marL="0" rtl="0" algn="ctr">
              <a:lnSpc>
                <a:spcPct val="90000"/>
              </a:lnSpc>
              <a:spcBef>
                <a:spcPts val="0"/>
              </a:spcBef>
              <a:spcAft>
                <a:spcPts val="0"/>
              </a:spcAft>
              <a:buClr>
                <a:schemeClr val="lt1"/>
              </a:buClr>
              <a:buSzPts val="2400"/>
              <a:buNone/>
            </a:pPr>
            <a:r>
              <a:rPr b="1" i="1" lang="en-US">
                <a:solidFill>
                  <a:schemeClr val="lt1"/>
                </a:solidFill>
                <a:latin typeface="Lato"/>
                <a:ea typeface="Lato"/>
                <a:cs typeface="Lato"/>
                <a:sym typeface="Lato"/>
              </a:rPr>
              <a:t>AGRUPAMIENTOS FLEXIBLES”</a:t>
            </a:r>
            <a:endParaRPr b="1" i="1">
              <a:solidFill>
                <a:schemeClr val="lt1"/>
              </a:solidFill>
              <a:latin typeface="Lato"/>
              <a:ea typeface="Lato"/>
              <a:cs typeface="Lato"/>
              <a:sym typeface="Lato"/>
            </a:endParaRPr>
          </a:p>
        </p:txBody>
      </p:sp>
      <p:sp>
        <p:nvSpPr>
          <p:cNvPr id="88" name="Google Shape;88;p1"/>
          <p:cNvSpPr/>
          <p:nvPr/>
        </p:nvSpPr>
        <p:spPr>
          <a:xfrm>
            <a:off x="3886200" y="6030511"/>
            <a:ext cx="195996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r>
              <a:rPr b="0" i="0" lang="en-US" sz="1400" u="none" cap="none" strike="noStrike">
                <a:solidFill>
                  <a:schemeClr val="dk2"/>
                </a:solidFill>
                <a:latin typeface="Arial"/>
                <a:ea typeface="Arial"/>
                <a:cs typeface="Arial"/>
                <a:sym typeface="Arial"/>
              </a:rPr>
              <a:t>DIRECCIÓN DE </a:t>
            </a:r>
            <a:endParaRPr/>
          </a:p>
          <a:p>
            <a:pPr indent="0" lvl="0" marL="0" marR="0" rtl="0" algn="ctr">
              <a:lnSpc>
                <a:spcPct val="100000"/>
              </a:lnSpc>
              <a:spcBef>
                <a:spcPts val="0"/>
              </a:spcBef>
              <a:spcAft>
                <a:spcPts val="0"/>
              </a:spcAft>
              <a:buNone/>
            </a:pPr>
            <a:r>
              <a:rPr b="0" i="0" lang="en-US" sz="1400" u="none" cap="none" strike="noStrike">
                <a:solidFill>
                  <a:schemeClr val="dk2"/>
                </a:solidFill>
                <a:latin typeface="Arial"/>
                <a:ea typeface="Arial"/>
                <a:cs typeface="Arial"/>
                <a:sym typeface="Arial"/>
              </a:rPr>
              <a:t>EDUCACION INICIAL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180" name="Google Shape;180;p2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1" name="Google Shape;181;p24"/>
          <p:cNvSpPr txBox="1"/>
          <p:nvPr/>
        </p:nvSpPr>
        <p:spPr>
          <a:xfrm>
            <a:off x="494675" y="557196"/>
            <a:ext cx="8154649" cy="4766872"/>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sp>
        <p:nvSpPr>
          <p:cNvPr id="182" name="Google Shape;182;p24"/>
          <p:cNvSpPr txBox="1"/>
          <p:nvPr/>
        </p:nvSpPr>
        <p:spPr>
          <a:xfrm>
            <a:off x="849581" y="660568"/>
            <a:ext cx="459185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dk2"/>
                </a:solidFill>
                <a:latin typeface="Lato"/>
                <a:ea typeface="Lato"/>
                <a:cs typeface="Lato"/>
                <a:sym typeface="Lato"/>
              </a:rPr>
              <a:t>Agrupar con criterios flexibles e </a:t>
            </a:r>
            <a:endParaRPr/>
          </a:p>
          <a:p>
            <a:pPr indent="0" lvl="0" marL="0" marR="0" rtl="0" algn="l">
              <a:lnSpc>
                <a:spcPct val="100000"/>
              </a:lnSpc>
              <a:spcBef>
                <a:spcPts val="0"/>
              </a:spcBef>
              <a:spcAft>
                <a:spcPts val="0"/>
              </a:spcAft>
              <a:buNone/>
            </a:pPr>
            <a:r>
              <a:rPr b="1" i="0" lang="en-US" sz="2400" u="none" cap="none" strike="noStrike">
                <a:solidFill>
                  <a:schemeClr val="dk2"/>
                </a:solidFill>
                <a:latin typeface="Lato"/>
                <a:ea typeface="Lato"/>
                <a:cs typeface="Lato"/>
                <a:sym typeface="Lato"/>
              </a:rPr>
              <a:t>intencionalidad pedagógica </a:t>
            </a:r>
            <a:endParaRPr b="1" i="0" sz="2000" u="none" cap="none" strike="noStrike">
              <a:solidFill>
                <a:schemeClr val="dk2"/>
              </a:solidFill>
              <a:latin typeface="Lato"/>
              <a:ea typeface="Lato"/>
              <a:cs typeface="Lato"/>
              <a:sym typeface="Lato"/>
            </a:endParaRPr>
          </a:p>
        </p:txBody>
      </p:sp>
      <p:sp>
        <p:nvSpPr>
          <p:cNvPr id="183" name="Google Shape;183;p24"/>
          <p:cNvSpPr txBox="1"/>
          <p:nvPr/>
        </p:nvSpPr>
        <p:spPr>
          <a:xfrm>
            <a:off x="849581" y="1740303"/>
            <a:ext cx="2403285" cy="1554272"/>
          </a:xfrm>
          <a:prstGeom prst="rect">
            <a:avLst/>
          </a:prstGeom>
          <a:solidFill>
            <a:srgbClr val="EDEDED"/>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900" u="none" cap="none" strike="noStrike">
                <a:solidFill>
                  <a:srgbClr val="000000"/>
                </a:solidFill>
                <a:latin typeface="Lato"/>
                <a:ea typeface="Lato"/>
                <a:cs typeface="Lato"/>
                <a:sym typeface="Lato"/>
              </a:rPr>
              <a:t>¿Cuál suele ser el criterio que se usa para los agrupamientos en la escuela?</a:t>
            </a:r>
            <a:endParaRPr/>
          </a:p>
        </p:txBody>
      </p:sp>
      <p:sp>
        <p:nvSpPr>
          <p:cNvPr id="184" name="Google Shape;184;p24"/>
          <p:cNvSpPr txBox="1"/>
          <p:nvPr/>
        </p:nvSpPr>
        <p:spPr>
          <a:xfrm>
            <a:off x="3582649" y="1740303"/>
            <a:ext cx="440710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Lato"/>
                <a:ea typeface="Lato"/>
                <a:cs typeface="Lato"/>
                <a:sym typeface="Lato"/>
              </a:rPr>
              <a:t>El valor de AGRUPAR, en el marco de la enseñanza diversificada </a:t>
            </a:r>
            <a:endParaRPr b="1" i="0" sz="1800" u="none" cap="none" strike="noStrike">
              <a:solidFill>
                <a:srgbClr val="000000"/>
              </a:solidFill>
              <a:latin typeface="Lato"/>
              <a:ea typeface="Lato"/>
              <a:cs typeface="Lato"/>
              <a:sym typeface="Lato"/>
            </a:endParaRPr>
          </a:p>
        </p:txBody>
      </p:sp>
      <p:sp>
        <p:nvSpPr>
          <p:cNvPr id="185" name="Google Shape;185;p24"/>
          <p:cNvSpPr txBox="1"/>
          <p:nvPr/>
        </p:nvSpPr>
        <p:spPr>
          <a:xfrm>
            <a:off x="3443990" y="3164998"/>
            <a:ext cx="5014209" cy="2062103"/>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Se trata de agrupamientos </a:t>
            </a:r>
            <a:r>
              <a:rPr b="1" i="0" lang="en-US" sz="1600" u="none" cap="none" strike="noStrike">
                <a:solidFill>
                  <a:srgbClr val="000000"/>
                </a:solidFill>
                <a:latin typeface="Lato"/>
                <a:ea typeface="Lato"/>
                <a:cs typeface="Lato"/>
                <a:sym typeface="Lato"/>
              </a:rPr>
              <a:t>planificados</a:t>
            </a:r>
            <a:r>
              <a:rPr b="0" i="0" lang="en-US" sz="1600" u="none" cap="none" strike="noStrike">
                <a:solidFill>
                  <a:srgbClr val="000000"/>
                </a:solidFill>
                <a:latin typeface="Lato"/>
                <a:ea typeface="Lato"/>
                <a:cs typeface="Lato"/>
                <a:sym typeface="Lato"/>
              </a:rPr>
              <a:t> en función de </a:t>
            </a:r>
            <a:r>
              <a:rPr b="1" i="0" lang="en-US" sz="1600" u="none" cap="none" strike="noStrike">
                <a:solidFill>
                  <a:srgbClr val="000000"/>
                </a:solidFill>
                <a:latin typeface="Lato"/>
                <a:ea typeface="Lato"/>
                <a:cs typeface="Lato"/>
                <a:sym typeface="Lato"/>
              </a:rPr>
              <a:t>objetivos de aprendizaje precisos</a:t>
            </a:r>
            <a:r>
              <a:rPr b="0" i="0" lang="en-US" sz="1600" u="none" cap="none" strike="noStrike">
                <a:solidFill>
                  <a:srgbClr val="000000"/>
                </a:solidFill>
                <a:latin typeface="Lato"/>
                <a:ea typeface="Lato"/>
                <a:cs typeface="Lato"/>
                <a:sym typeface="Lato"/>
              </a:rPr>
              <a:t>,  y son de carácter </a:t>
            </a:r>
            <a:r>
              <a:rPr b="1" i="0" lang="en-US" sz="1600" u="none" cap="none" strike="noStrike">
                <a:solidFill>
                  <a:srgbClr val="000000"/>
                </a:solidFill>
                <a:latin typeface="Lato"/>
                <a:ea typeface="Lato"/>
                <a:cs typeface="Lato"/>
                <a:sym typeface="Lato"/>
              </a:rPr>
              <a:t>temporal y móvil (</a:t>
            </a:r>
            <a:r>
              <a:rPr b="0" i="0" lang="en-US" sz="1600" u="none" cap="none" strike="noStrike">
                <a:solidFill>
                  <a:srgbClr val="000000"/>
                </a:solidFill>
                <a:latin typeface="Lato"/>
                <a:ea typeface="Lato"/>
                <a:cs typeface="Lato"/>
                <a:sym typeface="Lato"/>
              </a:rPr>
              <a:t> de allí a denominación </a:t>
            </a:r>
            <a:r>
              <a:rPr b="0" i="1" lang="en-US" sz="1600" u="none" cap="none" strike="noStrike">
                <a:solidFill>
                  <a:srgbClr val="000000"/>
                </a:solidFill>
                <a:latin typeface="Lato"/>
                <a:ea typeface="Lato"/>
                <a:cs typeface="Lato"/>
                <a:sym typeface="Lato"/>
              </a:rPr>
              <a:t>flexible) </a:t>
            </a:r>
            <a:r>
              <a:rPr b="0" i="0" lang="en-US"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Este tipo de agrupamientos conforman </a:t>
            </a:r>
            <a:r>
              <a:rPr b="0" i="0" lang="en-US" sz="1600" u="none" cap="none" strike="noStrike">
                <a:solidFill>
                  <a:srgbClr val="C00000"/>
                </a:solidFill>
                <a:latin typeface="Lato"/>
                <a:ea typeface="Lato"/>
                <a:cs typeface="Lato"/>
                <a:sym typeface="Lato"/>
              </a:rPr>
              <a:t>el</a:t>
            </a:r>
            <a:r>
              <a:rPr b="0" i="0" lang="en-US" sz="1600" u="none" cap="none" strike="noStrike">
                <a:solidFill>
                  <a:srgbClr val="000000"/>
                </a:solidFill>
                <a:latin typeface="Lato"/>
                <a:ea typeface="Lato"/>
                <a:cs typeface="Lato"/>
                <a:sym typeface="Lato"/>
              </a:rPr>
              <a:t> </a:t>
            </a:r>
            <a:r>
              <a:rPr b="1" i="0" lang="en-US" sz="1600" u="none" cap="none" strike="noStrike">
                <a:solidFill>
                  <a:srgbClr val="C00000"/>
                </a:solidFill>
                <a:latin typeface="Lato"/>
                <a:ea typeface="Lato"/>
                <a:cs typeface="Lato"/>
                <a:sym typeface="Lato"/>
              </a:rPr>
              <a:t>corazón de la práctica diversificada </a:t>
            </a:r>
            <a:r>
              <a:rPr b="0" i="0" lang="en-US" sz="1600" u="none" cap="none" strike="noStrike">
                <a:solidFill>
                  <a:srgbClr val="000000"/>
                </a:solidFill>
                <a:latin typeface="Lato"/>
                <a:ea typeface="Lato"/>
                <a:cs typeface="Lato"/>
                <a:sym typeface="Lato"/>
              </a:rPr>
              <a:t>ya que brinda a los alumnos la posibilidad de integrar diferentes grupos de trabajo, favoreciendo el desarrollo de habilidades de cooperación.</a:t>
            </a:r>
            <a:endParaRPr b="0" i="0" sz="1600" u="none" cap="none" strike="noStrike">
              <a:solidFill>
                <a:srgbClr val="000000"/>
              </a:solidFill>
              <a:latin typeface="Lato"/>
              <a:ea typeface="Lato"/>
              <a:cs typeface="Lato"/>
              <a:sym typeface="Lato"/>
            </a:endParaRPr>
          </a:p>
        </p:txBody>
      </p:sp>
      <p:sp>
        <p:nvSpPr>
          <p:cNvPr id="186" name="Google Shape;186;p24"/>
          <p:cNvSpPr/>
          <p:nvPr/>
        </p:nvSpPr>
        <p:spPr>
          <a:xfrm>
            <a:off x="5561350" y="2444995"/>
            <a:ext cx="389744" cy="661641"/>
          </a:xfrm>
          <a:prstGeom prst="downArrow">
            <a:avLst>
              <a:gd fmla="val 50000" name="adj1"/>
              <a:gd fmla="val 53846" name="adj2"/>
            </a:avLst>
          </a:prstGeom>
          <a:solidFill>
            <a:srgbClr val="FFFF0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87" name="Google Shape;187;p24"/>
          <p:cNvPicPr preferRelativeResize="0"/>
          <p:nvPr/>
        </p:nvPicPr>
        <p:blipFill rotWithShape="1">
          <a:blip r:embed="rId4">
            <a:alphaModFix/>
          </a:blip>
          <a:srcRect b="0" l="0" r="0" t="0"/>
          <a:stretch/>
        </p:blipFill>
        <p:spPr>
          <a:xfrm>
            <a:off x="685799" y="3429000"/>
            <a:ext cx="2676525"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193" name="Google Shape;193;p2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4" name="Google Shape;194;p25"/>
          <p:cNvSpPr txBox="1"/>
          <p:nvPr/>
        </p:nvSpPr>
        <p:spPr>
          <a:xfrm>
            <a:off x="494675" y="512749"/>
            <a:ext cx="8154649" cy="4766872"/>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sp>
        <p:nvSpPr>
          <p:cNvPr id="195" name="Google Shape;195;p25"/>
          <p:cNvSpPr txBox="1"/>
          <p:nvPr/>
        </p:nvSpPr>
        <p:spPr>
          <a:xfrm>
            <a:off x="849580" y="660568"/>
            <a:ext cx="655556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dk2"/>
                </a:solidFill>
                <a:latin typeface="Lato"/>
                <a:ea typeface="Lato"/>
                <a:cs typeface="Lato"/>
                <a:sym typeface="Lato"/>
              </a:rPr>
              <a:t>El valor de FLUIR</a:t>
            </a:r>
            <a:endParaRPr/>
          </a:p>
        </p:txBody>
      </p:sp>
      <p:sp>
        <p:nvSpPr>
          <p:cNvPr id="196" name="Google Shape;196;p25"/>
          <p:cNvSpPr txBox="1"/>
          <p:nvPr/>
        </p:nvSpPr>
        <p:spPr>
          <a:xfrm>
            <a:off x="712032" y="1301283"/>
            <a:ext cx="5786204" cy="1200329"/>
          </a:xfrm>
          <a:prstGeom prst="rect">
            <a:avLst/>
          </a:prstGeom>
          <a:solidFill>
            <a:srgbClr val="EDEDED"/>
          </a:solid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0000"/>
              </a:buClr>
              <a:buSzPts val="1800"/>
              <a:buFont typeface="Noto Sans Symbols"/>
              <a:buChar char="✔"/>
            </a:pPr>
            <a:r>
              <a:rPr b="0" i="0" lang="en-US" sz="1800" u="none" cap="none" strike="noStrike">
                <a:solidFill>
                  <a:srgbClr val="000000"/>
                </a:solidFill>
                <a:latin typeface="Lato"/>
                <a:ea typeface="Lato"/>
                <a:cs typeface="Lato"/>
                <a:sym typeface="Lato"/>
              </a:rPr>
              <a:t>Carol Tomlinson utiliza la palabra “fluir” para describir la movilidad de los estudiantes al interior de los grupos de trabajo en un aula que reconoce y valora la heterogeneidad.</a:t>
            </a:r>
            <a:endParaRPr b="0" i="0" sz="2400" u="none" cap="none" strike="noStrike">
              <a:solidFill>
                <a:srgbClr val="000000"/>
              </a:solidFill>
              <a:latin typeface="Lato"/>
              <a:ea typeface="Lato"/>
              <a:cs typeface="Lato"/>
              <a:sym typeface="Lato"/>
            </a:endParaRPr>
          </a:p>
        </p:txBody>
      </p:sp>
      <p:sp>
        <p:nvSpPr>
          <p:cNvPr id="197" name="Google Shape;197;p25"/>
          <p:cNvSpPr/>
          <p:nvPr/>
        </p:nvSpPr>
        <p:spPr>
          <a:xfrm>
            <a:off x="2755555" y="4507099"/>
            <a:ext cx="684688" cy="303623"/>
          </a:xfrm>
          <a:prstGeom prst="stripedRightArrow">
            <a:avLst>
              <a:gd fmla="val 50000" name="adj1"/>
              <a:gd fmla="val 50000" name="adj2"/>
            </a:avLst>
          </a:prstGeom>
          <a:gradFill>
            <a:gsLst>
              <a:gs pos="0">
                <a:srgbClr val="FFD300"/>
              </a:gs>
              <a:gs pos="100000">
                <a:srgbClr val="FFEF63"/>
              </a:gs>
            </a:gsLst>
            <a:lin ang="16200000" scaled="0"/>
          </a:gradFill>
          <a:ln cap="flat" cmpd="sng" w="9525">
            <a:solidFill>
              <a:srgbClr val="FFBE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8" name="Google Shape;198;p25"/>
          <p:cNvSpPr txBox="1"/>
          <p:nvPr/>
        </p:nvSpPr>
        <p:spPr>
          <a:xfrm>
            <a:off x="1535710" y="2712996"/>
            <a:ext cx="6959184" cy="923330"/>
          </a:xfrm>
          <a:prstGeom prst="rect">
            <a:avLst/>
          </a:prstGeom>
          <a:solidFill>
            <a:srgbClr val="EDEDED"/>
          </a:solid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0000"/>
              </a:buClr>
              <a:buSzPts val="1800"/>
              <a:buFont typeface="Noto Sans Symbols"/>
              <a:buChar char="✔"/>
            </a:pPr>
            <a:r>
              <a:rPr b="0" i="0" lang="en-US" sz="1800" u="none" cap="none" strike="noStrike">
                <a:solidFill>
                  <a:srgbClr val="000000"/>
                </a:solidFill>
                <a:latin typeface="Lato"/>
                <a:ea typeface="Lato"/>
                <a:cs typeface="Lato"/>
                <a:sym typeface="Lato"/>
              </a:rPr>
              <a:t>Ese “fluir” </a:t>
            </a:r>
            <a:r>
              <a:rPr b="1" i="0" lang="en-US" sz="1800" u="none" cap="none" strike="noStrike">
                <a:solidFill>
                  <a:srgbClr val="000000"/>
                </a:solidFill>
                <a:latin typeface="Lato"/>
                <a:ea typeface="Lato"/>
                <a:cs typeface="Lato"/>
                <a:sym typeface="Lato"/>
              </a:rPr>
              <a:t>es consciente</a:t>
            </a:r>
            <a:r>
              <a:rPr b="0" i="0" lang="en-US" sz="1800" u="none" cap="none" strike="noStrike">
                <a:solidFill>
                  <a:srgbClr val="000000"/>
                </a:solidFill>
                <a:latin typeface="Lato"/>
                <a:ea typeface="Lato"/>
                <a:cs typeface="Lato"/>
                <a:sym typeface="Lato"/>
              </a:rPr>
              <a:t> y observado;  </a:t>
            </a:r>
            <a:r>
              <a:rPr b="1" i="0" lang="en-US" sz="1800" u="none" cap="none" strike="noStrike">
                <a:solidFill>
                  <a:srgbClr val="000000"/>
                </a:solidFill>
                <a:latin typeface="Lato"/>
                <a:ea typeface="Lato"/>
                <a:cs typeface="Lato"/>
                <a:sym typeface="Lato"/>
              </a:rPr>
              <a:t>responde a la </a:t>
            </a:r>
            <a:r>
              <a:rPr b="1" i="0" lang="en-US" sz="1800" u="none" cap="none" strike="noStrike">
                <a:solidFill>
                  <a:srgbClr val="FF0000"/>
                </a:solidFill>
                <a:latin typeface="Lato"/>
                <a:ea typeface="Lato"/>
                <a:cs typeface="Lato"/>
                <a:sym typeface="Lato"/>
              </a:rPr>
              <a:t>planificación</a:t>
            </a:r>
            <a:r>
              <a:rPr b="1" i="0" lang="en-US" sz="1800" u="none" cap="none" strike="noStrike">
                <a:solidFill>
                  <a:srgbClr val="000000"/>
                </a:solidFill>
                <a:latin typeface="Lato"/>
                <a:ea typeface="Lato"/>
                <a:cs typeface="Lato"/>
                <a:sym typeface="Lato"/>
              </a:rPr>
              <a:t> del docente,</a:t>
            </a:r>
            <a:r>
              <a:rPr b="0" i="0" lang="en-US" sz="1800" u="none" cap="none" strike="noStrike">
                <a:solidFill>
                  <a:srgbClr val="000000"/>
                </a:solidFill>
                <a:latin typeface="Lato"/>
                <a:ea typeface="Lato"/>
                <a:cs typeface="Lato"/>
                <a:sym typeface="Lato"/>
              </a:rPr>
              <a:t> en función de la </a:t>
            </a:r>
            <a:r>
              <a:rPr b="1" i="0" lang="en-US" sz="1800" u="none" cap="none" strike="noStrike">
                <a:solidFill>
                  <a:srgbClr val="FF0000"/>
                </a:solidFill>
                <a:latin typeface="Lato"/>
                <a:ea typeface="Lato"/>
                <a:cs typeface="Lato"/>
                <a:sym typeface="Lato"/>
              </a:rPr>
              <a:t>evaluación continua y formativa</a:t>
            </a:r>
            <a:r>
              <a:rPr b="1" i="0" lang="en-US" sz="1800" u="none" cap="none" strike="noStrike">
                <a:solidFill>
                  <a:srgbClr val="000000"/>
                </a:solidFill>
                <a:latin typeface="Lato"/>
                <a:ea typeface="Lato"/>
                <a:cs typeface="Lato"/>
                <a:sym typeface="Lato"/>
              </a:rPr>
              <a:t> </a:t>
            </a:r>
            <a:r>
              <a:rPr b="0" i="0" lang="en-US" sz="1800" u="none" cap="none" strike="noStrike">
                <a:solidFill>
                  <a:srgbClr val="000000"/>
                </a:solidFill>
                <a:latin typeface="Lato"/>
                <a:ea typeface="Lato"/>
                <a:cs typeface="Lato"/>
                <a:sym typeface="Lato"/>
              </a:rPr>
              <a:t>de los aprendizajes que propone a sus estudiantes.</a:t>
            </a:r>
            <a:endParaRPr b="0" i="0" sz="1800" u="none" cap="none" strike="noStrike">
              <a:solidFill>
                <a:srgbClr val="000000"/>
              </a:solidFill>
              <a:latin typeface="Lato"/>
              <a:ea typeface="Lato"/>
              <a:cs typeface="Lato"/>
              <a:sym typeface="Lato"/>
            </a:endParaRPr>
          </a:p>
        </p:txBody>
      </p:sp>
      <p:sp>
        <p:nvSpPr>
          <p:cNvPr id="199" name="Google Shape;199;p25"/>
          <p:cNvSpPr txBox="1"/>
          <p:nvPr/>
        </p:nvSpPr>
        <p:spPr>
          <a:xfrm>
            <a:off x="4127360" y="3709211"/>
            <a:ext cx="4320915" cy="1477328"/>
          </a:xfrm>
          <a:prstGeom prst="rect">
            <a:avLst/>
          </a:prstGeom>
          <a:solidFill>
            <a:srgbClr val="B5F7F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t/>
            </a:r>
            <a:endParaRPr b="1" i="0" sz="1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None/>
            </a:pPr>
            <a:r>
              <a:rPr b="1" i="0" lang="en-US" sz="1800" u="none" cap="none" strike="noStrike">
                <a:solidFill>
                  <a:srgbClr val="000000"/>
                </a:solidFill>
                <a:latin typeface="Lato"/>
                <a:ea typeface="Lato"/>
                <a:cs typeface="Lato"/>
                <a:sym typeface="Lato"/>
              </a:rPr>
              <a:t>La diagramación de los agrupamientos es una decisión consciente y ajustada a la planificación, es decir vinculada a una INTENCIONALIDAD</a:t>
            </a:r>
            <a:endParaRPr b="1" i="0" sz="1800" u="none" cap="none" strike="noStrike">
              <a:solidFill>
                <a:srgbClr val="000000"/>
              </a:solidFill>
              <a:latin typeface="Lato"/>
              <a:ea typeface="Lato"/>
              <a:cs typeface="Lato"/>
              <a:sym typeface="Lato"/>
            </a:endParaRPr>
          </a:p>
        </p:txBody>
      </p:sp>
      <p:pic>
        <p:nvPicPr>
          <p:cNvPr id="200" name="Google Shape;200;p25"/>
          <p:cNvPicPr preferRelativeResize="0"/>
          <p:nvPr/>
        </p:nvPicPr>
        <p:blipFill rotWithShape="1">
          <a:blip r:embed="rId4">
            <a:alphaModFix/>
          </a:blip>
          <a:srcRect b="8089" l="0" r="0" t="16450"/>
          <a:stretch/>
        </p:blipFill>
        <p:spPr>
          <a:xfrm>
            <a:off x="-3343919" y="1036962"/>
            <a:ext cx="3002892" cy="1521749"/>
          </a:xfrm>
          <a:prstGeom prst="rect">
            <a:avLst/>
          </a:prstGeom>
          <a:noFill/>
          <a:ln>
            <a:noFill/>
          </a:ln>
        </p:spPr>
      </p:pic>
      <p:pic>
        <p:nvPicPr>
          <p:cNvPr id="201" name="Google Shape;201;p25"/>
          <p:cNvPicPr preferRelativeResize="0"/>
          <p:nvPr/>
        </p:nvPicPr>
        <p:blipFill rotWithShape="1">
          <a:blip r:embed="rId5">
            <a:alphaModFix/>
          </a:blip>
          <a:srcRect b="0" l="0" r="0" t="0"/>
          <a:stretch/>
        </p:blipFill>
        <p:spPr>
          <a:xfrm>
            <a:off x="849580" y="3784294"/>
            <a:ext cx="2670112" cy="13812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207" name="Google Shape;207;p2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8" name="Google Shape;208;p26"/>
          <p:cNvSpPr txBox="1"/>
          <p:nvPr/>
        </p:nvSpPr>
        <p:spPr>
          <a:xfrm>
            <a:off x="849580" y="660568"/>
            <a:ext cx="65555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2"/>
                </a:solidFill>
                <a:latin typeface="Lato"/>
                <a:ea typeface="Lato"/>
                <a:cs typeface="Lato"/>
                <a:sym typeface="Lato"/>
              </a:rPr>
              <a:t>El valor de FLUIR</a:t>
            </a:r>
            <a:endParaRPr/>
          </a:p>
        </p:txBody>
      </p:sp>
      <p:grpSp>
        <p:nvGrpSpPr>
          <p:cNvPr id="209" name="Google Shape;209;p26"/>
          <p:cNvGrpSpPr/>
          <p:nvPr/>
        </p:nvGrpSpPr>
        <p:grpSpPr>
          <a:xfrm>
            <a:off x="352269" y="404734"/>
            <a:ext cx="8439462" cy="5216577"/>
            <a:chOff x="374755" y="374754"/>
            <a:chExt cx="8439462" cy="5216577"/>
          </a:xfrm>
        </p:grpSpPr>
        <p:sp>
          <p:nvSpPr>
            <p:cNvPr id="210" name="Google Shape;210;p26"/>
            <p:cNvSpPr txBox="1"/>
            <p:nvPr/>
          </p:nvSpPr>
          <p:spPr>
            <a:xfrm>
              <a:off x="374755" y="374754"/>
              <a:ext cx="8439462" cy="5216577"/>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pic>
          <p:nvPicPr>
            <p:cNvPr descr="https://lh6.googleusercontent.com/WhWkvwAnXzTod5T0OvnijXqWwa5GznstsFRLu0FQUGLD7u2zXnAlKHdxjjL6Tr3H2ZdKPPRs-MFCsBOps5807bDybjiLsz74zBgNbVA84hcmSKZlCn8TSgBs5oKCvFy4AQn34MJQ" id="211" name="Google Shape;211;p26"/>
            <p:cNvPicPr preferRelativeResize="0"/>
            <p:nvPr/>
          </p:nvPicPr>
          <p:blipFill rotWithShape="1">
            <a:blip r:embed="rId4">
              <a:alphaModFix/>
            </a:blip>
            <a:srcRect b="0" l="0" r="0" t="0"/>
            <a:stretch/>
          </p:blipFill>
          <p:spPr>
            <a:xfrm>
              <a:off x="1476218" y="374754"/>
              <a:ext cx="6776764" cy="5076944"/>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217" name="Google Shape;217;p2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8" name="Google Shape;218;p27"/>
          <p:cNvSpPr txBox="1"/>
          <p:nvPr/>
        </p:nvSpPr>
        <p:spPr>
          <a:xfrm>
            <a:off x="849580" y="660568"/>
            <a:ext cx="65555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2"/>
                </a:solidFill>
                <a:latin typeface="Lato"/>
                <a:ea typeface="Lato"/>
                <a:cs typeface="Lato"/>
                <a:sym typeface="Lato"/>
              </a:rPr>
              <a:t>El valor de FLUIR</a:t>
            </a:r>
            <a:endParaRPr/>
          </a:p>
        </p:txBody>
      </p:sp>
      <p:sp>
        <p:nvSpPr>
          <p:cNvPr id="219" name="Google Shape;219;p27"/>
          <p:cNvSpPr txBox="1"/>
          <p:nvPr/>
        </p:nvSpPr>
        <p:spPr>
          <a:xfrm>
            <a:off x="352269" y="345775"/>
            <a:ext cx="8439462" cy="5216577"/>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sp>
        <p:nvSpPr>
          <p:cNvPr id="220" name="Google Shape;220;p27"/>
          <p:cNvSpPr txBox="1"/>
          <p:nvPr/>
        </p:nvSpPr>
        <p:spPr>
          <a:xfrm>
            <a:off x="672890" y="883158"/>
            <a:ext cx="2291620"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dk2"/>
                </a:solidFill>
                <a:latin typeface="Lato"/>
                <a:ea typeface="Lato"/>
                <a:cs typeface="Lato"/>
                <a:sym typeface="Lato"/>
              </a:rPr>
              <a:t>El valor del TIEMPO</a:t>
            </a:r>
            <a:endParaRPr b="1" i="0" sz="3200" u="none" cap="none" strike="noStrike">
              <a:solidFill>
                <a:schemeClr val="dk2"/>
              </a:solidFill>
              <a:latin typeface="Lato"/>
              <a:ea typeface="Lato"/>
              <a:cs typeface="Lato"/>
              <a:sym typeface="Lato"/>
            </a:endParaRPr>
          </a:p>
        </p:txBody>
      </p:sp>
      <p:sp>
        <p:nvSpPr>
          <p:cNvPr id="221" name="Google Shape;221;p27"/>
          <p:cNvSpPr txBox="1"/>
          <p:nvPr/>
        </p:nvSpPr>
        <p:spPr>
          <a:xfrm>
            <a:off x="3206022" y="570890"/>
            <a:ext cx="5051686" cy="1631216"/>
          </a:xfrm>
          <a:prstGeom prst="rect">
            <a:avLst/>
          </a:prstGeom>
          <a:solidFill>
            <a:srgbClr val="E3F5FD"/>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Lato"/>
                <a:ea typeface="Lato"/>
                <a:cs typeface="Lato"/>
                <a:sym typeface="Lato"/>
              </a:rPr>
              <a:t>Rediagramar </a:t>
            </a:r>
            <a:r>
              <a:rPr b="1" i="0" lang="en-US" sz="2000" u="none" cap="none" strike="noStrike">
                <a:solidFill>
                  <a:srgbClr val="FF0000"/>
                </a:solidFill>
                <a:latin typeface="Lato"/>
                <a:ea typeface="Lato"/>
                <a:cs typeface="Lato"/>
                <a:sym typeface="Lato"/>
              </a:rPr>
              <a:t>los tiempos de la presencialidad </a:t>
            </a:r>
            <a:r>
              <a:rPr b="0" i="0" lang="en-US" sz="2000" u="none" cap="none" strike="noStrike">
                <a:solidFill>
                  <a:srgbClr val="000000"/>
                </a:solidFill>
                <a:latin typeface="Lato"/>
                <a:ea typeface="Lato"/>
                <a:cs typeface="Lato"/>
                <a:sym typeface="Lato"/>
              </a:rPr>
              <a:t>y </a:t>
            </a:r>
            <a:r>
              <a:rPr b="1" i="0" lang="en-US" sz="2000" u="none" cap="none" strike="noStrike">
                <a:solidFill>
                  <a:srgbClr val="FF0000"/>
                </a:solidFill>
                <a:latin typeface="Lato"/>
                <a:ea typeface="Lato"/>
                <a:cs typeface="Lato"/>
                <a:sym typeface="Lato"/>
              </a:rPr>
              <a:t>no presencialidad </a:t>
            </a:r>
            <a:r>
              <a:rPr b="0" i="0" lang="en-US" sz="2000" u="none" cap="none" strike="noStrike">
                <a:solidFill>
                  <a:srgbClr val="000000"/>
                </a:solidFill>
                <a:latin typeface="Lato"/>
                <a:ea typeface="Lato"/>
                <a:cs typeface="Lato"/>
                <a:sym typeface="Lato"/>
              </a:rPr>
              <a:t>de los estudiantes y la flexibilización de agrupamientos en función de </a:t>
            </a:r>
            <a:r>
              <a:rPr b="1" i="0" lang="en-US" sz="2000" u="none" cap="none" strike="noStrike">
                <a:solidFill>
                  <a:srgbClr val="FF0000"/>
                </a:solidFill>
                <a:latin typeface="Lato"/>
                <a:ea typeface="Lato"/>
                <a:cs typeface="Lato"/>
                <a:sym typeface="Lato"/>
              </a:rPr>
              <a:t>tiempos</a:t>
            </a:r>
            <a:r>
              <a:rPr b="0" i="0" lang="en-US" sz="2000" u="none" cap="none" strike="noStrike">
                <a:solidFill>
                  <a:srgbClr val="000000"/>
                </a:solidFill>
                <a:latin typeface="Lato"/>
                <a:ea typeface="Lato"/>
                <a:cs typeface="Lato"/>
                <a:sym typeface="Lato"/>
              </a:rPr>
              <a:t> y </a:t>
            </a:r>
            <a:r>
              <a:rPr b="1" i="0" lang="en-US" sz="2000" u="none" cap="none" strike="noStrike">
                <a:solidFill>
                  <a:srgbClr val="FF0000"/>
                </a:solidFill>
                <a:latin typeface="Lato"/>
                <a:ea typeface="Lato"/>
                <a:cs typeface="Lato"/>
                <a:sym typeface="Lato"/>
              </a:rPr>
              <a:t>necesidades</a:t>
            </a:r>
            <a:r>
              <a:rPr b="0" i="0" lang="en-US" sz="2000" u="none" cap="none" strike="noStrike">
                <a:solidFill>
                  <a:srgbClr val="000000"/>
                </a:solidFill>
                <a:latin typeface="Lato"/>
                <a:ea typeface="Lato"/>
                <a:cs typeface="Lato"/>
                <a:sym typeface="Lato"/>
              </a:rPr>
              <a:t> de aprendizaje.</a:t>
            </a:r>
            <a:endParaRPr b="0" i="0" sz="2000" u="none" cap="none" strike="noStrike">
              <a:solidFill>
                <a:srgbClr val="000000"/>
              </a:solidFill>
              <a:latin typeface="Lato"/>
              <a:ea typeface="Lato"/>
              <a:cs typeface="Lato"/>
              <a:sym typeface="Lato"/>
            </a:endParaRPr>
          </a:p>
        </p:txBody>
      </p:sp>
      <p:pic>
        <p:nvPicPr>
          <p:cNvPr id="222" name="Google Shape;222;p27"/>
          <p:cNvPicPr preferRelativeResize="0"/>
          <p:nvPr/>
        </p:nvPicPr>
        <p:blipFill rotWithShape="1">
          <a:blip r:embed="rId4">
            <a:alphaModFix/>
          </a:blip>
          <a:srcRect b="0" l="25121" r="24187" t="0"/>
          <a:stretch/>
        </p:blipFill>
        <p:spPr>
          <a:xfrm>
            <a:off x="527848" y="2861640"/>
            <a:ext cx="2678174" cy="2592294"/>
          </a:xfrm>
          <a:prstGeom prst="rect">
            <a:avLst/>
          </a:prstGeom>
          <a:noFill/>
          <a:ln>
            <a:noFill/>
          </a:ln>
        </p:spPr>
      </p:pic>
      <p:sp>
        <p:nvSpPr>
          <p:cNvPr id="223" name="Google Shape;223;p27"/>
          <p:cNvSpPr txBox="1"/>
          <p:nvPr/>
        </p:nvSpPr>
        <p:spPr>
          <a:xfrm>
            <a:off x="3381601" y="2206073"/>
            <a:ext cx="5299373" cy="156966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r>
              <a:rPr b="0" i="0" lang="en-US" sz="2400" u="none" cap="none" strike="noStrike">
                <a:solidFill>
                  <a:srgbClr val="000000"/>
                </a:solidFill>
                <a:latin typeface="Lato"/>
                <a:ea typeface="Lato"/>
                <a:cs typeface="Lato"/>
                <a:sym typeface="Lato"/>
              </a:rPr>
              <a:t>Diversificar estrategias de trabajo para asegurar a todos los estudiantes el tiempo y tareas adecuadas a su necesidad</a:t>
            </a:r>
            <a:endParaRPr b="0" i="0" sz="1400" u="none" cap="none" strike="noStrike">
              <a:solidFill>
                <a:srgbClr val="000000"/>
              </a:solidFill>
              <a:latin typeface="Lato"/>
              <a:ea typeface="Lato"/>
              <a:cs typeface="Lato"/>
              <a:sym typeface="Lato"/>
            </a:endParaRPr>
          </a:p>
        </p:txBody>
      </p:sp>
      <p:graphicFrame>
        <p:nvGraphicFramePr>
          <p:cNvPr id="224" name="Google Shape;224;p27"/>
          <p:cNvGraphicFramePr/>
          <p:nvPr/>
        </p:nvGraphicFramePr>
        <p:xfrm>
          <a:off x="4009470" y="4061436"/>
          <a:ext cx="3000000" cy="3000000"/>
        </p:xfrm>
        <a:graphic>
          <a:graphicData uri="http://schemas.openxmlformats.org/drawingml/2006/table">
            <a:tbl>
              <a:tblPr bandRow="1" firstRow="1">
                <a:noFill/>
                <a:tableStyleId>{ABF548D6-607E-4B50-8B68-B5B02DBD7CC8}</a:tableStyleId>
              </a:tblPr>
              <a:tblGrid>
                <a:gridCol w="1326275"/>
                <a:gridCol w="1326275"/>
                <a:gridCol w="1326275"/>
              </a:tblGrid>
              <a:tr h="637900">
                <a:tc>
                  <a:txBody>
                    <a:bodyPr/>
                    <a:lstStyle/>
                    <a:p>
                      <a:pPr indent="0" lvl="0" marL="0" marR="0" rtl="0" algn="ctr">
                        <a:lnSpc>
                          <a:spcPct val="100000"/>
                        </a:lnSpc>
                        <a:spcBef>
                          <a:spcPts val="0"/>
                        </a:spcBef>
                        <a:spcAft>
                          <a:spcPts val="0"/>
                        </a:spcAft>
                        <a:buNone/>
                      </a:pPr>
                      <a:r>
                        <a:rPr lang="en-US" sz="1400" u="none" cap="none" strike="noStrike"/>
                        <a:t>Presencial</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Remoto sincrónico</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Remoto asincrónico</a:t>
                      </a:r>
                      <a:endParaRPr sz="1400" u="none" cap="none" strike="noStrike"/>
                    </a:p>
                  </a:txBody>
                  <a:tcPr marT="45725" marB="45725" marR="91450" marL="91450" anchor="ctr"/>
                </a:tc>
              </a:tr>
              <a:tr h="637900">
                <a:tc>
                  <a:txBody>
                    <a:bodyPr/>
                    <a:lstStyle/>
                    <a:p>
                      <a:pPr indent="0" lvl="0" marL="0" marR="0" rtl="0" algn="ctr">
                        <a:lnSpc>
                          <a:spcPct val="100000"/>
                        </a:lnSpc>
                        <a:spcBef>
                          <a:spcPts val="0"/>
                        </a:spcBef>
                        <a:spcAft>
                          <a:spcPts val="0"/>
                        </a:spcAft>
                        <a:buNone/>
                      </a:pPr>
                      <a:r>
                        <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p>
                  </a:txBody>
                  <a:tcPr marT="45725" marB="45725" marR="91450" marL="91450"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230" name="Google Shape;230;p2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1" name="Google Shape;231;p28"/>
          <p:cNvSpPr txBox="1"/>
          <p:nvPr/>
        </p:nvSpPr>
        <p:spPr>
          <a:xfrm>
            <a:off x="849580" y="660568"/>
            <a:ext cx="65555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2"/>
                </a:solidFill>
                <a:latin typeface="Lato"/>
                <a:ea typeface="Lato"/>
                <a:cs typeface="Lato"/>
                <a:sym typeface="Lato"/>
              </a:rPr>
              <a:t>El valor de FLUIR</a:t>
            </a:r>
            <a:endParaRPr/>
          </a:p>
        </p:txBody>
      </p:sp>
      <p:sp>
        <p:nvSpPr>
          <p:cNvPr id="232" name="Google Shape;232;p28"/>
          <p:cNvSpPr txBox="1"/>
          <p:nvPr/>
        </p:nvSpPr>
        <p:spPr>
          <a:xfrm>
            <a:off x="352269" y="388317"/>
            <a:ext cx="8439462" cy="5216577"/>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sp>
        <p:nvSpPr>
          <p:cNvPr id="233" name="Google Shape;233;p28"/>
          <p:cNvSpPr txBox="1"/>
          <p:nvPr/>
        </p:nvSpPr>
        <p:spPr>
          <a:xfrm>
            <a:off x="648737" y="674349"/>
            <a:ext cx="2819467"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dk2"/>
                </a:solidFill>
                <a:latin typeface="Lato"/>
                <a:ea typeface="Lato"/>
                <a:cs typeface="Lato"/>
                <a:sym typeface="Lato"/>
              </a:rPr>
              <a:t>El valor de la AUTONOMÍA</a:t>
            </a:r>
            <a:endParaRPr/>
          </a:p>
        </p:txBody>
      </p:sp>
      <p:sp>
        <p:nvSpPr>
          <p:cNvPr id="234" name="Google Shape;234;p28"/>
          <p:cNvSpPr txBox="1"/>
          <p:nvPr/>
        </p:nvSpPr>
        <p:spPr>
          <a:xfrm>
            <a:off x="3801735" y="586548"/>
            <a:ext cx="4832600" cy="1200329"/>
          </a:xfrm>
          <a:prstGeom prst="rect">
            <a:avLst/>
          </a:prstGeom>
          <a:solidFill>
            <a:srgbClr val="E3F5FD"/>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Lato"/>
                <a:ea typeface="Lato"/>
                <a:cs typeface="Lato"/>
                <a:sym typeface="Lato"/>
              </a:rPr>
              <a:t>Cuando el estudiante, en interacción con otros, puede tomar decisiones acerca de su propio proceso de aprendizaje, y cómo orientarlo, hablamos de APRENDIZAJE AUTÓNOMO</a:t>
            </a:r>
            <a:endParaRPr b="0" i="0" sz="1800" u="none" cap="none" strike="noStrike">
              <a:solidFill>
                <a:srgbClr val="000000"/>
              </a:solidFill>
              <a:latin typeface="Lato"/>
              <a:ea typeface="Lato"/>
              <a:cs typeface="Lato"/>
              <a:sym typeface="Lato"/>
            </a:endParaRPr>
          </a:p>
        </p:txBody>
      </p:sp>
      <p:sp>
        <p:nvSpPr>
          <p:cNvPr id="235" name="Google Shape;235;p28"/>
          <p:cNvSpPr txBox="1"/>
          <p:nvPr/>
        </p:nvSpPr>
        <p:spPr>
          <a:xfrm>
            <a:off x="464842" y="2014512"/>
            <a:ext cx="3673355" cy="1754326"/>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800" u="none" cap="none" strike="noStrike">
                <a:solidFill>
                  <a:srgbClr val="002060"/>
                </a:solidFill>
                <a:latin typeface="Lato"/>
                <a:ea typeface="Lato"/>
                <a:cs typeface="Lato"/>
                <a:sym typeface="Lato"/>
              </a:rPr>
              <a:t>¿Qué podemos hacer los docentes para favorecer el desarrollo de la autonomía en nuestros estudiantes?</a:t>
            </a:r>
            <a:endParaRPr/>
          </a:p>
          <a:p>
            <a:pPr indent="0" lvl="0" marL="0" marR="0" rtl="0" algn="ctr">
              <a:lnSpc>
                <a:spcPct val="100000"/>
              </a:lnSpc>
              <a:spcBef>
                <a:spcPts val="0"/>
              </a:spcBef>
              <a:spcAft>
                <a:spcPts val="0"/>
              </a:spcAft>
              <a:buNone/>
            </a:pPr>
            <a:r>
              <a:t/>
            </a:r>
            <a:endParaRPr b="1" i="0" sz="1800" u="none" cap="none" strike="noStrike">
              <a:solidFill>
                <a:srgbClr val="FF0000"/>
              </a:solidFill>
              <a:latin typeface="Lato"/>
              <a:ea typeface="Lato"/>
              <a:cs typeface="Lato"/>
              <a:sym typeface="Lato"/>
            </a:endParaRPr>
          </a:p>
        </p:txBody>
      </p:sp>
      <p:pic>
        <p:nvPicPr>
          <p:cNvPr id="236" name="Google Shape;236;p28"/>
          <p:cNvPicPr preferRelativeResize="0"/>
          <p:nvPr/>
        </p:nvPicPr>
        <p:blipFill rotWithShape="1">
          <a:blip r:embed="rId4">
            <a:alphaModFix/>
          </a:blip>
          <a:srcRect b="0" l="0" r="0" t="0"/>
          <a:stretch/>
        </p:blipFill>
        <p:spPr>
          <a:xfrm>
            <a:off x="459278" y="3638006"/>
            <a:ext cx="3618048" cy="1817931"/>
          </a:xfrm>
          <a:prstGeom prst="rect">
            <a:avLst/>
          </a:prstGeom>
          <a:noFill/>
          <a:ln>
            <a:noFill/>
          </a:ln>
        </p:spPr>
      </p:pic>
      <p:pic>
        <p:nvPicPr>
          <p:cNvPr id="237" name="Google Shape;237;p28"/>
          <p:cNvPicPr preferRelativeResize="0"/>
          <p:nvPr/>
        </p:nvPicPr>
        <p:blipFill rotWithShape="1">
          <a:blip r:embed="rId5">
            <a:alphaModFix/>
          </a:blip>
          <a:srcRect b="0" l="3269" r="9716" t="0"/>
          <a:stretch/>
        </p:blipFill>
        <p:spPr>
          <a:xfrm>
            <a:off x="7316095" y="2175194"/>
            <a:ext cx="1342996" cy="906039"/>
          </a:xfrm>
          <a:prstGeom prst="rect">
            <a:avLst/>
          </a:prstGeom>
          <a:noFill/>
          <a:ln>
            <a:noFill/>
          </a:ln>
        </p:spPr>
      </p:pic>
      <p:sp>
        <p:nvSpPr>
          <p:cNvPr id="238" name="Google Shape;238;p28"/>
          <p:cNvSpPr txBox="1"/>
          <p:nvPr/>
        </p:nvSpPr>
        <p:spPr>
          <a:xfrm>
            <a:off x="4277451" y="1894370"/>
            <a:ext cx="3207895" cy="1384995"/>
          </a:xfrm>
          <a:prstGeom prst="rect">
            <a:avLst/>
          </a:prstGeom>
          <a:solidFill>
            <a:srgbClr val="FAFDD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¿Cómo podemos incorporar en nuestras propuestas</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ESTRATEGIAS DE PLANIFICACIÓN Y BÚSQUEDA, MONITOREO Y EVALUACIÓN DE LA PROPIA TAREA?</a:t>
            </a:r>
            <a:endParaRPr b="0" i="0" sz="1400" u="none" cap="none" strike="noStrike">
              <a:solidFill>
                <a:srgbClr val="000000"/>
              </a:solidFill>
              <a:latin typeface="Arial"/>
              <a:ea typeface="Arial"/>
              <a:cs typeface="Arial"/>
              <a:sym typeface="Arial"/>
            </a:endParaRPr>
          </a:p>
        </p:txBody>
      </p:sp>
      <p:sp>
        <p:nvSpPr>
          <p:cNvPr id="239" name="Google Shape;239;p28"/>
          <p:cNvSpPr txBox="1"/>
          <p:nvPr/>
        </p:nvSpPr>
        <p:spPr>
          <a:xfrm>
            <a:off x="4223025" y="3429000"/>
            <a:ext cx="4362136" cy="1384995"/>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Afirma Vigotsky que la cognición se inicia en situaciones sociales en las que el niño comparte responsabilidad con el adulto en la ejecución de una tarea. El apoyo, intenso al principio, se va replegando mientras aumenta la capacidad del niño de desempeñarse más autónomamente</a:t>
            </a:r>
            <a:endParaRPr b="0" i="0" sz="1400" u="none" cap="none" strike="noStrike">
              <a:solidFill>
                <a:srgbClr val="000000"/>
              </a:solidFill>
              <a:latin typeface="Arial"/>
              <a:ea typeface="Arial"/>
              <a:cs typeface="Arial"/>
              <a:sym typeface="Arial"/>
            </a:endParaRPr>
          </a:p>
        </p:txBody>
      </p:sp>
      <p:sp>
        <p:nvSpPr>
          <p:cNvPr id="240" name="Google Shape;240;p28"/>
          <p:cNvSpPr txBox="1"/>
          <p:nvPr/>
        </p:nvSpPr>
        <p:spPr>
          <a:xfrm>
            <a:off x="4175820" y="4972130"/>
            <a:ext cx="4517417" cy="30777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LA AUTONOMÍA FAVORECE LA DIVERSIFICACIÓN</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246" name="Google Shape;246;p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7" name="Google Shape;247;p29"/>
          <p:cNvSpPr txBox="1"/>
          <p:nvPr/>
        </p:nvSpPr>
        <p:spPr>
          <a:xfrm>
            <a:off x="849580" y="660568"/>
            <a:ext cx="65555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2"/>
                </a:solidFill>
                <a:latin typeface="Lato"/>
                <a:ea typeface="Lato"/>
                <a:cs typeface="Lato"/>
                <a:sym typeface="Lato"/>
              </a:rPr>
              <a:t>El valor de FLUIR</a:t>
            </a:r>
            <a:endParaRPr/>
          </a:p>
        </p:txBody>
      </p:sp>
      <p:sp>
        <p:nvSpPr>
          <p:cNvPr id="248" name="Google Shape;248;p29"/>
          <p:cNvSpPr txBox="1"/>
          <p:nvPr/>
        </p:nvSpPr>
        <p:spPr>
          <a:xfrm>
            <a:off x="371006" y="468099"/>
            <a:ext cx="8401987" cy="505068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pic>
        <p:nvPicPr>
          <p:cNvPr descr="https://lh5.googleusercontent.com/5UQjqPW_GwrytXxx_aG-KQWiEhl8W8cgDjj8g43Ur1qn8LAIcBGKCsFswQswQr4wN8VKwGrXoeSnLwq6tRsJuKhDvZCwD_mOTJucdB_sjH8tXXUgaLfaMdCb-wNGHaANikSFZ4uT" id="249" name="Google Shape;249;p29"/>
          <p:cNvPicPr preferRelativeResize="0"/>
          <p:nvPr/>
        </p:nvPicPr>
        <p:blipFill rotWithShape="1">
          <a:blip r:embed="rId4">
            <a:alphaModFix/>
          </a:blip>
          <a:srcRect b="0" l="13575" r="14772" t="0"/>
          <a:stretch/>
        </p:blipFill>
        <p:spPr>
          <a:xfrm>
            <a:off x="4460890" y="1184965"/>
            <a:ext cx="4272547" cy="4259166"/>
          </a:xfrm>
          <a:prstGeom prst="rect">
            <a:avLst/>
          </a:prstGeom>
          <a:noFill/>
          <a:ln>
            <a:noFill/>
          </a:ln>
        </p:spPr>
      </p:pic>
      <p:sp>
        <p:nvSpPr>
          <p:cNvPr id="250" name="Google Shape;250;p29"/>
          <p:cNvSpPr txBox="1"/>
          <p:nvPr/>
        </p:nvSpPr>
        <p:spPr>
          <a:xfrm>
            <a:off x="849580" y="672582"/>
            <a:ext cx="728147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dk2"/>
                </a:solidFill>
                <a:latin typeface="Lato"/>
                <a:ea typeface="Lato"/>
                <a:cs typeface="Lato"/>
                <a:sym typeface="Lato"/>
              </a:rPr>
              <a:t>Diseñando posibles agrupamientos</a:t>
            </a:r>
            <a:endParaRPr b="1" i="0" sz="3200" u="none" cap="none" strike="noStrike">
              <a:solidFill>
                <a:schemeClr val="dk2"/>
              </a:solidFill>
              <a:latin typeface="Lato"/>
              <a:ea typeface="Lato"/>
              <a:cs typeface="Lato"/>
              <a:sym typeface="Lato"/>
            </a:endParaRPr>
          </a:p>
        </p:txBody>
      </p:sp>
      <p:sp>
        <p:nvSpPr>
          <p:cNvPr id="251" name="Google Shape;251;p29"/>
          <p:cNvSpPr txBox="1"/>
          <p:nvPr/>
        </p:nvSpPr>
        <p:spPr>
          <a:xfrm>
            <a:off x="721955" y="1440473"/>
            <a:ext cx="3575155" cy="2308324"/>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Lato"/>
                <a:ea typeface="Lato"/>
                <a:cs typeface="Lato"/>
                <a:sym typeface="Lato"/>
              </a:rPr>
              <a:t>El siguiente gráfico contiene diferentes tipos de agrupamientos que pueden componer un mosaico de posibilidades a distribuir de acuerdo al tiempo que asignemos a cada uno según nuestra planificación. </a:t>
            </a:r>
            <a:endParaRPr b="0" i="0" sz="1800" u="none" cap="none" strike="noStrike">
              <a:solidFill>
                <a:schemeClr val="dk1"/>
              </a:solidFill>
              <a:latin typeface="Arial"/>
              <a:ea typeface="Arial"/>
              <a:cs typeface="Arial"/>
              <a:sym typeface="Arial"/>
            </a:endParaRPr>
          </a:p>
        </p:txBody>
      </p:sp>
      <p:sp>
        <p:nvSpPr>
          <p:cNvPr id="252" name="Google Shape;252;p29"/>
          <p:cNvSpPr txBox="1"/>
          <p:nvPr/>
        </p:nvSpPr>
        <p:spPr>
          <a:xfrm>
            <a:off x="721955" y="3851584"/>
            <a:ext cx="3924996" cy="1508105"/>
          </a:xfrm>
          <a:prstGeom prst="rect">
            <a:avLst/>
          </a:prstGeom>
          <a:solidFill>
            <a:srgbClr val="E3F5FD"/>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Los colores de cada integrante responden al análisis de datos que obtenemos del </a:t>
            </a:r>
            <a:r>
              <a:rPr b="1" i="0" lang="en-US" sz="1600" u="none" cap="none" strike="noStrike">
                <a:solidFill>
                  <a:srgbClr val="000000"/>
                </a:solidFill>
                <a:latin typeface="Lato"/>
                <a:ea typeface="Lato"/>
                <a:cs typeface="Lato"/>
                <a:sym typeface="Lato"/>
              </a:rPr>
              <a:t>GEM </a:t>
            </a:r>
            <a:r>
              <a:rPr b="0" i="0" lang="en-US" sz="1600" u="none" cap="none" strike="noStrike">
                <a:solidFill>
                  <a:srgbClr val="000000"/>
                </a:solidFill>
                <a:latin typeface="Lato"/>
                <a:ea typeface="Lato"/>
                <a:cs typeface="Lato"/>
                <a:sym typeface="Lato"/>
              </a:rPr>
              <a:t>(Registro de trayectorias y rendimiento),</a:t>
            </a:r>
            <a:r>
              <a:rPr b="0" i="0" lang="en-US" sz="1600" u="none" cap="none" strike="noStrike">
                <a:solidFill>
                  <a:schemeClr val="dk1"/>
                </a:solidFill>
                <a:latin typeface="Lato"/>
                <a:ea typeface="Lato"/>
                <a:cs typeface="Lato"/>
                <a:sym typeface="Lato"/>
              </a:rPr>
              <a:t> del</a:t>
            </a:r>
            <a:r>
              <a:rPr b="1" i="0" lang="en-US" sz="1400" u="none" cap="none" strike="noStrike">
                <a:solidFill>
                  <a:srgbClr val="000000"/>
                </a:solidFill>
                <a:latin typeface="Arial"/>
                <a:ea typeface="Arial"/>
                <a:cs typeface="Arial"/>
                <a:sym typeface="Arial"/>
              </a:rPr>
              <a:t> diálogo con colegas, directivos, instituciones con que articulamos, etc.</a:t>
            </a:r>
            <a:endParaRPr b="0" i="0" sz="1600" u="none" cap="none" strike="noStrik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258" name="Google Shape;258;p3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9" name="Google Shape;259;p30"/>
          <p:cNvSpPr txBox="1"/>
          <p:nvPr/>
        </p:nvSpPr>
        <p:spPr>
          <a:xfrm>
            <a:off x="849580" y="660568"/>
            <a:ext cx="65555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2"/>
                </a:solidFill>
                <a:latin typeface="Lato"/>
                <a:ea typeface="Lato"/>
                <a:cs typeface="Lato"/>
                <a:sym typeface="Lato"/>
              </a:rPr>
              <a:t>El valor de FLUIR</a:t>
            </a:r>
            <a:endParaRPr/>
          </a:p>
        </p:txBody>
      </p:sp>
      <p:sp>
        <p:nvSpPr>
          <p:cNvPr id="260" name="Google Shape;260;p30"/>
          <p:cNvSpPr txBox="1"/>
          <p:nvPr/>
        </p:nvSpPr>
        <p:spPr>
          <a:xfrm>
            <a:off x="149902" y="152185"/>
            <a:ext cx="8784236" cy="6503447"/>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sp>
        <p:nvSpPr>
          <p:cNvPr id="261" name="Google Shape;261;p30"/>
          <p:cNvSpPr txBox="1"/>
          <p:nvPr/>
        </p:nvSpPr>
        <p:spPr>
          <a:xfrm>
            <a:off x="849580" y="175286"/>
            <a:ext cx="728147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dk2"/>
                </a:solidFill>
                <a:latin typeface="Lato"/>
                <a:ea typeface="Lato"/>
                <a:cs typeface="Lato"/>
                <a:sym typeface="Lato"/>
              </a:rPr>
              <a:t>Diseñando posibles agrupamientos</a:t>
            </a:r>
            <a:endParaRPr b="1" i="0" sz="3200" u="none" cap="none" strike="noStrike">
              <a:solidFill>
                <a:schemeClr val="dk2"/>
              </a:solidFill>
              <a:latin typeface="Lato"/>
              <a:ea typeface="Lato"/>
              <a:cs typeface="Lato"/>
              <a:sym typeface="Lato"/>
            </a:endParaRPr>
          </a:p>
        </p:txBody>
      </p:sp>
      <p:sp>
        <p:nvSpPr>
          <p:cNvPr id="262" name="Google Shape;262;p30"/>
          <p:cNvSpPr txBox="1"/>
          <p:nvPr/>
        </p:nvSpPr>
        <p:spPr>
          <a:xfrm>
            <a:off x="377841" y="791205"/>
            <a:ext cx="4369182" cy="1323439"/>
          </a:xfrm>
          <a:prstGeom prst="rect">
            <a:avLst/>
          </a:prstGeom>
          <a:solidFill>
            <a:srgbClr val="E9F2D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Les proponemos pensar en los agrupamientos que el gráfico ilustra y registrar para cada círculo al menos 1 (una) vinculación con la </a:t>
            </a:r>
            <a:r>
              <a:rPr b="1" i="0" lang="en-US" sz="1600" u="none" cap="none" strike="noStrike">
                <a:solidFill>
                  <a:srgbClr val="000000"/>
                </a:solidFill>
                <a:latin typeface="Lato"/>
                <a:ea typeface="Lato"/>
                <a:cs typeface="Lato"/>
                <a:sym typeface="Lato"/>
              </a:rPr>
              <a:t>intención pedagógica</a:t>
            </a:r>
            <a:r>
              <a:rPr b="0" i="0" lang="en-US" sz="1600" u="none" cap="none" strike="noStrike">
                <a:solidFill>
                  <a:srgbClr val="000000"/>
                </a:solidFill>
                <a:latin typeface="Lato"/>
                <a:ea typeface="Lato"/>
                <a:cs typeface="Lato"/>
                <a:sym typeface="Lato"/>
              </a:rPr>
              <a:t> que podría sustentar ese agrupamiento</a:t>
            </a:r>
            <a:endParaRPr b="0" i="0" sz="2000" u="none" cap="none" strike="noStrike">
              <a:solidFill>
                <a:schemeClr val="dk1"/>
              </a:solidFill>
              <a:latin typeface="Lato"/>
              <a:ea typeface="Lato"/>
              <a:cs typeface="Lato"/>
              <a:sym typeface="Lato"/>
            </a:endParaRPr>
          </a:p>
        </p:txBody>
      </p:sp>
      <p:pic>
        <p:nvPicPr>
          <p:cNvPr descr="https://lh3.googleusercontent.com/5roB2aJGgrJqBWlNGstHKcVK_v8G6rNxI3Tffj1vyR1H4C9cOL0gnPTDt2ofKzGQF8p_RLgOwVo-DxYwdEQzKVQoSfWn420G7tqOJHHpyBmbE9lDAoGQuz6DoQlmQ0bZ_hnYe0l-" id="263" name="Google Shape;263;p30"/>
          <p:cNvPicPr preferRelativeResize="0"/>
          <p:nvPr/>
        </p:nvPicPr>
        <p:blipFill rotWithShape="1">
          <a:blip r:embed="rId4">
            <a:alphaModFix/>
          </a:blip>
          <a:srcRect b="14594" l="0" r="0" t="0"/>
          <a:stretch/>
        </p:blipFill>
        <p:spPr>
          <a:xfrm>
            <a:off x="1355678" y="2201120"/>
            <a:ext cx="7082494" cy="4295302"/>
          </a:xfrm>
          <a:prstGeom prst="rect">
            <a:avLst/>
          </a:prstGeom>
          <a:noFill/>
          <a:ln>
            <a:noFill/>
          </a:ln>
        </p:spPr>
      </p:pic>
      <p:sp>
        <p:nvSpPr>
          <p:cNvPr id="264" name="Google Shape;264;p30"/>
          <p:cNvSpPr txBox="1"/>
          <p:nvPr/>
        </p:nvSpPr>
        <p:spPr>
          <a:xfrm>
            <a:off x="4896925" y="928217"/>
            <a:ext cx="3691328" cy="1077218"/>
          </a:xfrm>
          <a:prstGeom prst="rect">
            <a:avLst/>
          </a:prstGeom>
          <a:solidFill>
            <a:srgbClr val="E3F5F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Luego, pensar y diseñar 2 (dos) agrupamientos posibles que respondan a un criterio/intención  apropiado a sus grupos de estudiantes.</a:t>
            </a:r>
            <a:endParaRPr b="0" i="0" sz="1600" u="none" cap="none" strike="noStrike">
              <a:solidFill>
                <a:srgbClr val="000000"/>
              </a:solidFill>
              <a:latin typeface="Lato"/>
              <a:ea typeface="Lato"/>
              <a:cs typeface="Lato"/>
              <a:sym typeface="Lato"/>
            </a:endParaRPr>
          </a:p>
        </p:txBody>
      </p:sp>
      <p:pic>
        <p:nvPicPr>
          <p:cNvPr id="265" name="Google Shape;265;p30"/>
          <p:cNvPicPr preferRelativeResize="0"/>
          <p:nvPr/>
        </p:nvPicPr>
        <p:blipFill rotWithShape="1">
          <a:blip r:embed="rId5">
            <a:alphaModFix/>
          </a:blip>
          <a:srcRect b="0" l="0" r="0" t="0"/>
          <a:stretch/>
        </p:blipFill>
        <p:spPr>
          <a:xfrm>
            <a:off x="7302406" y="6100694"/>
            <a:ext cx="1575519" cy="4822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271" name="Google Shape;271;p3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2" name="Google Shape;272;p31"/>
          <p:cNvSpPr txBox="1"/>
          <p:nvPr/>
        </p:nvSpPr>
        <p:spPr>
          <a:xfrm>
            <a:off x="849580" y="660568"/>
            <a:ext cx="65555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2"/>
                </a:solidFill>
                <a:latin typeface="Lato"/>
                <a:ea typeface="Lato"/>
                <a:cs typeface="Lato"/>
                <a:sym typeface="Lato"/>
              </a:rPr>
              <a:t>El valor de FLUIR</a:t>
            </a:r>
            <a:endParaRPr/>
          </a:p>
        </p:txBody>
      </p:sp>
      <p:sp>
        <p:nvSpPr>
          <p:cNvPr id="273" name="Google Shape;273;p31"/>
          <p:cNvSpPr txBox="1"/>
          <p:nvPr/>
        </p:nvSpPr>
        <p:spPr>
          <a:xfrm>
            <a:off x="371006" y="468099"/>
            <a:ext cx="8401987" cy="505068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sp>
        <p:nvSpPr>
          <p:cNvPr id="274" name="Google Shape;274;p31"/>
          <p:cNvSpPr txBox="1"/>
          <p:nvPr/>
        </p:nvSpPr>
        <p:spPr>
          <a:xfrm>
            <a:off x="931262" y="2316163"/>
            <a:ext cx="7281473"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dk2"/>
                </a:solidFill>
                <a:latin typeface="Lato"/>
                <a:ea typeface="Lato"/>
                <a:cs typeface="Lato"/>
                <a:sym typeface="Lato"/>
              </a:rPr>
              <a:t>Registrar los acuerdos institucionales  y los próximos pasos</a:t>
            </a:r>
            <a:endParaRPr b="1" i="0" sz="3200" u="none" cap="none" strike="noStrike">
              <a:solidFill>
                <a:schemeClr val="dk2"/>
              </a:solidFill>
              <a:latin typeface="Lato"/>
              <a:ea typeface="Lato"/>
              <a:cs typeface="Lato"/>
              <a:sym typeface="Lato"/>
            </a:endParaRPr>
          </a:p>
        </p:txBody>
      </p:sp>
      <p:pic>
        <p:nvPicPr>
          <p:cNvPr id="275" name="Google Shape;275;p31"/>
          <p:cNvPicPr preferRelativeResize="0"/>
          <p:nvPr/>
        </p:nvPicPr>
        <p:blipFill rotWithShape="1">
          <a:blip r:embed="rId4">
            <a:alphaModFix/>
          </a:blip>
          <a:srcRect b="0" l="0" r="0" t="0"/>
          <a:stretch/>
        </p:blipFill>
        <p:spPr>
          <a:xfrm>
            <a:off x="6227006" y="3308500"/>
            <a:ext cx="2143125" cy="2143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281" name="Google Shape;281;p3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82" name="Google Shape;282;p32"/>
          <p:cNvSpPr txBox="1"/>
          <p:nvPr/>
        </p:nvSpPr>
        <p:spPr>
          <a:xfrm>
            <a:off x="849580" y="660568"/>
            <a:ext cx="65555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2"/>
                </a:solidFill>
                <a:latin typeface="Lato"/>
                <a:ea typeface="Lato"/>
                <a:cs typeface="Lato"/>
                <a:sym typeface="Lato"/>
              </a:rPr>
              <a:t>El valor de FLUIR</a:t>
            </a:r>
            <a:endParaRPr/>
          </a:p>
        </p:txBody>
      </p:sp>
      <p:sp>
        <p:nvSpPr>
          <p:cNvPr id="283" name="Google Shape;283;p32"/>
          <p:cNvSpPr txBox="1"/>
          <p:nvPr/>
        </p:nvSpPr>
        <p:spPr>
          <a:xfrm>
            <a:off x="371006" y="361880"/>
            <a:ext cx="8401987" cy="515616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sp>
        <p:nvSpPr>
          <p:cNvPr id="284" name="Google Shape;284;p32"/>
          <p:cNvSpPr txBox="1"/>
          <p:nvPr/>
        </p:nvSpPr>
        <p:spPr>
          <a:xfrm>
            <a:off x="849580" y="566946"/>
            <a:ext cx="728147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dk2"/>
                </a:solidFill>
                <a:latin typeface="Lato"/>
                <a:ea typeface="Lato"/>
                <a:cs typeface="Lato"/>
                <a:sym typeface="Lato"/>
              </a:rPr>
              <a:t>Llaves que abren oportunidades</a:t>
            </a:r>
            <a:endParaRPr b="1" i="0" sz="3200" u="none" cap="none" strike="noStrike">
              <a:solidFill>
                <a:schemeClr val="dk2"/>
              </a:solidFill>
              <a:latin typeface="Lato"/>
              <a:ea typeface="Lato"/>
              <a:cs typeface="Lato"/>
              <a:sym typeface="Lato"/>
            </a:endParaRPr>
          </a:p>
        </p:txBody>
      </p:sp>
      <p:sp>
        <p:nvSpPr>
          <p:cNvPr id="285" name="Google Shape;285;p32"/>
          <p:cNvSpPr txBox="1"/>
          <p:nvPr/>
        </p:nvSpPr>
        <p:spPr>
          <a:xfrm>
            <a:off x="901769" y="3429000"/>
            <a:ext cx="2616896" cy="1938992"/>
          </a:xfrm>
          <a:prstGeom prst="rect">
            <a:avLst/>
          </a:prstGeom>
          <a:solidFill>
            <a:srgbClr val="EDEDE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Luego de verlo, reflexionar con la rutina de pensamiento, </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1" i="0" lang="en-US" sz="2400" u="none" cap="none" strike="noStrike">
                <a:solidFill>
                  <a:schemeClr val="dk2"/>
                </a:solidFill>
                <a:latin typeface="Arial"/>
                <a:ea typeface="Arial"/>
                <a:cs typeface="Arial"/>
                <a:sym typeface="Arial"/>
              </a:rPr>
              <a:t>Veo</a:t>
            </a:r>
            <a:endParaRPr/>
          </a:p>
          <a:p>
            <a:pPr indent="-342900" lvl="0" marL="342900" marR="0" rtl="0" algn="l">
              <a:lnSpc>
                <a:spcPct val="100000"/>
              </a:lnSpc>
              <a:spcBef>
                <a:spcPts val="0"/>
              </a:spcBef>
              <a:spcAft>
                <a:spcPts val="0"/>
              </a:spcAft>
              <a:buClr>
                <a:srgbClr val="000000"/>
              </a:buClr>
              <a:buSzPts val="2400"/>
              <a:buFont typeface="Arial"/>
              <a:buChar char="•"/>
            </a:pPr>
            <a:r>
              <a:rPr b="1" i="0" lang="en-US" sz="2400" u="none" cap="none" strike="noStrike">
                <a:solidFill>
                  <a:schemeClr val="dk2"/>
                </a:solidFill>
                <a:latin typeface="Arial"/>
                <a:ea typeface="Arial"/>
                <a:cs typeface="Arial"/>
                <a:sym typeface="Arial"/>
              </a:rPr>
              <a:t>Pienso</a:t>
            </a:r>
            <a:endParaRPr/>
          </a:p>
          <a:p>
            <a:pPr indent="-342900" lvl="0" marL="342900" marR="0" rtl="0" algn="l">
              <a:lnSpc>
                <a:spcPct val="100000"/>
              </a:lnSpc>
              <a:spcBef>
                <a:spcPts val="0"/>
              </a:spcBef>
              <a:spcAft>
                <a:spcPts val="0"/>
              </a:spcAft>
              <a:buClr>
                <a:srgbClr val="000000"/>
              </a:buClr>
              <a:buSzPts val="2400"/>
              <a:buFont typeface="Arial"/>
              <a:buChar char="•"/>
            </a:pPr>
            <a:r>
              <a:rPr b="1" i="0" lang="en-US" sz="2400" u="none" cap="none" strike="noStrike">
                <a:solidFill>
                  <a:schemeClr val="dk2"/>
                </a:solidFill>
                <a:latin typeface="Arial"/>
                <a:ea typeface="Arial"/>
                <a:cs typeface="Arial"/>
                <a:sym typeface="Arial"/>
              </a:rPr>
              <a:t>me pregunto</a:t>
            </a:r>
            <a:endParaRPr b="0" i="0" sz="1600" u="none" cap="none" strike="noStrike">
              <a:solidFill>
                <a:srgbClr val="000000"/>
              </a:solidFill>
              <a:latin typeface="Arial"/>
              <a:ea typeface="Arial"/>
              <a:cs typeface="Arial"/>
              <a:sym typeface="Arial"/>
            </a:endParaRPr>
          </a:p>
        </p:txBody>
      </p:sp>
      <p:sp>
        <p:nvSpPr>
          <p:cNvPr id="286" name="Google Shape;286;p32"/>
          <p:cNvSpPr txBox="1"/>
          <p:nvPr/>
        </p:nvSpPr>
        <p:spPr>
          <a:xfrm>
            <a:off x="708222" y="1370737"/>
            <a:ext cx="5711252" cy="1785104"/>
          </a:xfrm>
          <a:prstGeom prst="rect">
            <a:avLst/>
          </a:prstGeom>
          <a:solidFill>
            <a:srgbClr val="EDEDE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Para cerrar este encuentro los invitamos a compartir el video: Entrevista a Mari Carmen Diez Navarro</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None/>
            </a:pPr>
            <a:r>
              <a:rPr b="1" i="0" lang="en-US" sz="2400" u="none" cap="none" strike="noStrike">
                <a:solidFill>
                  <a:schemeClr val="dk2"/>
                </a:solidFill>
                <a:latin typeface="Lato"/>
                <a:ea typeface="Lato"/>
                <a:cs typeface="Lato"/>
                <a:sym typeface="Lato"/>
              </a:rPr>
              <a:t>¿CUÁLES SON LAS LLAVES MAESTRAS PARA ABRIR LA ESCUELA? </a:t>
            </a:r>
            <a:endParaRPr/>
          </a:p>
          <a:p>
            <a:pPr indent="0" lvl="0" marL="0" marR="0" rtl="0" algn="ctr">
              <a:lnSpc>
                <a:spcPct val="100000"/>
              </a:lnSpc>
              <a:spcBef>
                <a:spcPts val="0"/>
              </a:spcBef>
              <a:spcAft>
                <a:spcPts val="0"/>
              </a:spcAft>
              <a:buNone/>
            </a:pPr>
            <a:r>
              <a:rPr b="1" i="0" lang="en-US" sz="1400" u="sng" cap="none" strike="noStrike">
                <a:solidFill>
                  <a:schemeClr val="dk2"/>
                </a:solidFill>
                <a:latin typeface="Lato"/>
                <a:ea typeface="Lato"/>
                <a:cs typeface="Lato"/>
                <a:sym typeface="Lato"/>
                <a:hlinkClick r:id="rId4">
                  <a:extLst>
                    <a:ext uri="{A12FA001-AC4F-418D-AE19-62706E023703}">
                      <ahyp:hlinkClr val="tx"/>
                    </a:ext>
                  </a:extLst>
                </a:hlinkClick>
              </a:rPr>
              <a:t>https://www.youtube.com/watch?v=sm-psAXCSlA</a:t>
            </a:r>
            <a:r>
              <a:rPr b="1" i="0" lang="en-US" sz="1400" u="none" cap="none" strike="noStrike">
                <a:solidFill>
                  <a:schemeClr val="dk2"/>
                </a:solidFill>
                <a:latin typeface="Lato"/>
                <a:ea typeface="Lato"/>
                <a:cs typeface="Lato"/>
                <a:sym typeface="Lato"/>
              </a:rPr>
              <a:t> </a:t>
            </a:r>
            <a:endParaRPr/>
          </a:p>
        </p:txBody>
      </p:sp>
      <p:sp>
        <p:nvSpPr>
          <p:cNvPr id="287" name="Google Shape;287;p32"/>
          <p:cNvSpPr txBox="1"/>
          <p:nvPr/>
        </p:nvSpPr>
        <p:spPr>
          <a:xfrm>
            <a:off x="3833458" y="3302049"/>
            <a:ext cx="4676931" cy="2092881"/>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dk2"/>
                </a:solidFill>
                <a:latin typeface="Lato"/>
                <a:ea typeface="Lato"/>
                <a:cs typeface="Lato"/>
                <a:sym typeface="Lato"/>
              </a:rPr>
              <a:t>Veo</a:t>
            </a:r>
            <a:r>
              <a:rPr b="1" i="0" lang="en-US" sz="1800" u="none" cap="none" strike="noStrike">
                <a:solidFill>
                  <a:srgbClr val="000000"/>
                </a:solidFill>
                <a:latin typeface="Lato"/>
                <a:ea typeface="Lato"/>
                <a:cs typeface="Lato"/>
                <a:sym typeface="Lato"/>
              </a:rPr>
              <a:t> qué llaves tengo en mi jardín</a:t>
            </a:r>
            <a:endParaRPr/>
          </a:p>
          <a:p>
            <a:pPr indent="0" lvl="0" marL="0" marR="0" rtl="0" algn="l">
              <a:lnSpc>
                <a:spcPct val="100000"/>
              </a:lnSpc>
              <a:spcBef>
                <a:spcPts val="0"/>
              </a:spcBef>
              <a:spcAft>
                <a:spcPts val="0"/>
              </a:spcAft>
              <a:buNone/>
            </a:pPr>
            <a:r>
              <a:rPr b="1" i="0" lang="en-US" sz="2400" u="none" cap="none" strike="noStrike">
                <a:solidFill>
                  <a:schemeClr val="dk2"/>
                </a:solidFill>
                <a:latin typeface="Lato"/>
                <a:ea typeface="Lato"/>
                <a:cs typeface="Lato"/>
                <a:sym typeface="Lato"/>
              </a:rPr>
              <a:t>Pienso</a:t>
            </a:r>
            <a:r>
              <a:rPr b="1" i="0" lang="en-US" sz="2000" u="none" cap="none" strike="noStrike">
                <a:solidFill>
                  <a:srgbClr val="000000"/>
                </a:solidFill>
                <a:latin typeface="Lato"/>
                <a:ea typeface="Lato"/>
                <a:cs typeface="Lato"/>
                <a:sym typeface="Lato"/>
              </a:rPr>
              <a:t> </a:t>
            </a:r>
            <a:r>
              <a:rPr b="1" i="0" lang="en-US" sz="1800" u="none" cap="none" strike="noStrike">
                <a:solidFill>
                  <a:srgbClr val="000000"/>
                </a:solidFill>
                <a:latin typeface="Lato"/>
                <a:ea typeface="Lato"/>
                <a:cs typeface="Lato"/>
                <a:sym typeface="Lato"/>
              </a:rPr>
              <a:t>en las llaves que necesito para abrir otra puertas. </a:t>
            </a:r>
            <a:endParaRPr/>
          </a:p>
          <a:p>
            <a:pPr indent="0" lvl="0" marL="0" marR="0" rtl="0" algn="l">
              <a:lnSpc>
                <a:spcPct val="100000"/>
              </a:lnSpc>
              <a:spcBef>
                <a:spcPts val="0"/>
              </a:spcBef>
              <a:spcAft>
                <a:spcPts val="0"/>
              </a:spcAft>
              <a:buNone/>
            </a:pPr>
            <a:r>
              <a:rPr b="1" i="0" lang="en-US" sz="2400" u="none" cap="none" strike="noStrike">
                <a:solidFill>
                  <a:schemeClr val="dk2"/>
                </a:solidFill>
                <a:latin typeface="Lato"/>
                <a:ea typeface="Lato"/>
                <a:cs typeface="Lato"/>
                <a:sym typeface="Lato"/>
              </a:rPr>
              <a:t>Me pregunto </a:t>
            </a:r>
            <a:r>
              <a:rPr b="1" i="0" lang="en-US" sz="1800" u="none" cap="none" strike="noStrike">
                <a:solidFill>
                  <a:srgbClr val="000000"/>
                </a:solidFill>
                <a:latin typeface="Lato"/>
                <a:ea typeface="Lato"/>
                <a:cs typeface="Lato"/>
                <a:sym typeface="Lato"/>
              </a:rPr>
              <a:t>cómo puedo aportar a estas nuevas llaves.</a:t>
            </a: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285750" lvl="3"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Ponemos en común</a:t>
            </a:r>
            <a:endParaRPr b="0" i="0" sz="1800" u="none" cap="none" strike="noStrike">
              <a:solidFill>
                <a:srgbClr val="000000"/>
              </a:solidFill>
              <a:latin typeface="Arial"/>
              <a:ea typeface="Arial"/>
              <a:cs typeface="Arial"/>
              <a:sym typeface="Arial"/>
            </a:endParaRPr>
          </a:p>
        </p:txBody>
      </p:sp>
      <p:pic>
        <p:nvPicPr>
          <p:cNvPr id="288" name="Google Shape;288;p32"/>
          <p:cNvPicPr preferRelativeResize="0"/>
          <p:nvPr/>
        </p:nvPicPr>
        <p:blipFill rotWithShape="1">
          <a:blip r:embed="rId5">
            <a:alphaModFix/>
          </a:blip>
          <a:srcRect b="0" l="0" r="0" t="0"/>
          <a:stretch/>
        </p:blipFill>
        <p:spPr>
          <a:xfrm>
            <a:off x="6576871" y="1235460"/>
            <a:ext cx="2038726" cy="20387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294" name="Google Shape;294;p3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95" name="Google Shape;295;p33"/>
          <p:cNvSpPr txBox="1"/>
          <p:nvPr/>
        </p:nvSpPr>
        <p:spPr>
          <a:xfrm>
            <a:off x="849580" y="660568"/>
            <a:ext cx="65555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2"/>
                </a:solidFill>
                <a:latin typeface="Lato"/>
                <a:ea typeface="Lato"/>
                <a:cs typeface="Lato"/>
                <a:sym typeface="Lato"/>
              </a:rPr>
              <a:t>El valor de FLUIR</a:t>
            </a:r>
            <a:endParaRPr/>
          </a:p>
        </p:txBody>
      </p:sp>
      <p:pic>
        <p:nvPicPr>
          <p:cNvPr id="296" name="Google Shape;296;p33"/>
          <p:cNvPicPr preferRelativeResize="0"/>
          <p:nvPr/>
        </p:nvPicPr>
        <p:blipFill rotWithShape="1">
          <a:blip r:embed="rId4">
            <a:alphaModFix/>
          </a:blip>
          <a:srcRect b="0" l="0" r="0" t="0"/>
          <a:stretch/>
        </p:blipFill>
        <p:spPr>
          <a:xfrm>
            <a:off x="243465" y="333653"/>
            <a:ext cx="8657070" cy="52613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0" l="0" r="0" t="0"/>
          <a:stretch/>
        </p:blipFill>
        <p:spPr>
          <a:xfrm>
            <a:off x="0" y="5748859"/>
            <a:ext cx="9144000" cy="1268016"/>
          </a:xfrm>
          <a:prstGeom prst="rect">
            <a:avLst/>
          </a:prstGeom>
          <a:noFill/>
          <a:ln>
            <a:noFill/>
          </a:ln>
        </p:spPr>
      </p:pic>
      <p:sp>
        <p:nvSpPr>
          <p:cNvPr id="94" name="Google Shape;94;p2"/>
          <p:cNvSpPr txBox="1"/>
          <p:nvPr>
            <p:ph type="title"/>
          </p:nvPr>
        </p:nvSpPr>
        <p:spPr>
          <a:xfrm>
            <a:off x="784750" y="50966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8C8C"/>
              </a:buClr>
              <a:buSzPts val="4400"/>
              <a:buFont typeface="Lato"/>
              <a:buNone/>
            </a:pPr>
            <a:r>
              <a:rPr b="1" lang="en-US">
                <a:solidFill>
                  <a:srgbClr val="1E8C8C"/>
                </a:solidFill>
                <a:latin typeface="Lato"/>
                <a:ea typeface="Lato"/>
                <a:cs typeface="Lato"/>
                <a:sym typeface="Lato"/>
              </a:rPr>
              <a:t>Objetivos </a:t>
            </a:r>
            <a:endParaRPr b="1">
              <a:solidFill>
                <a:srgbClr val="1E8C8C"/>
              </a:solidFill>
              <a:latin typeface="Lato"/>
              <a:ea typeface="Lato"/>
              <a:cs typeface="Lato"/>
              <a:sym typeface="Lato"/>
            </a:endParaRPr>
          </a:p>
        </p:txBody>
      </p:sp>
      <p:sp>
        <p:nvSpPr>
          <p:cNvPr id="95" name="Google Shape;95;p2"/>
          <p:cNvSpPr txBox="1"/>
          <p:nvPr/>
        </p:nvSpPr>
        <p:spPr>
          <a:xfrm>
            <a:off x="784750" y="29840"/>
            <a:ext cx="10515600" cy="58557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757070"/>
              </a:buClr>
              <a:buSzPts val="2800"/>
              <a:buFont typeface="Lato"/>
              <a:buNone/>
            </a:pPr>
            <a:r>
              <a:t/>
            </a:r>
            <a:endParaRPr b="1" i="1" sz="2800" u="none" cap="none" strike="noStrike">
              <a:solidFill>
                <a:srgbClr val="757070"/>
              </a:solidFill>
              <a:latin typeface="Lato"/>
              <a:ea typeface="Lato"/>
              <a:cs typeface="Lato"/>
              <a:sym typeface="Lato"/>
            </a:endParaRPr>
          </a:p>
        </p:txBody>
      </p:sp>
      <p:sp>
        <p:nvSpPr>
          <p:cNvPr id="96" name="Google Shape;96;p2"/>
          <p:cNvSpPr txBox="1"/>
          <p:nvPr/>
        </p:nvSpPr>
        <p:spPr>
          <a:xfrm>
            <a:off x="1124262" y="4914571"/>
            <a:ext cx="7455729" cy="830997"/>
          </a:xfrm>
          <a:prstGeom prst="rect">
            <a:avLst/>
          </a:prstGeom>
          <a:solidFill>
            <a:srgbClr val="D8E2F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Lato"/>
                <a:ea typeface="Lato"/>
                <a:cs typeface="Lato"/>
                <a:sym typeface="Lato"/>
              </a:rPr>
              <a:t>ACTORES INSTITUCIONALES PARTICIPANTES: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Equipos Directivos, docentes, asesores psicopedagógicos, psicomotricistas – profesores de desarrollo motor.</a:t>
            </a:r>
            <a:endParaRPr/>
          </a:p>
        </p:txBody>
      </p:sp>
      <p:sp>
        <p:nvSpPr>
          <p:cNvPr id="97" name="Google Shape;97;p2"/>
          <p:cNvSpPr txBox="1"/>
          <p:nvPr/>
        </p:nvSpPr>
        <p:spPr>
          <a:xfrm>
            <a:off x="784750" y="1835228"/>
            <a:ext cx="7969506" cy="2785378"/>
          </a:xfrm>
          <a:prstGeom prst="rect">
            <a:avLst/>
          </a:prstGeom>
          <a:solidFill>
            <a:srgbClr val="FBE4D4"/>
          </a:solid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F0000"/>
              </a:buClr>
              <a:buSzPts val="2400"/>
              <a:buFont typeface="Arial"/>
              <a:buAutoNum type="arabicPeriod"/>
            </a:pPr>
            <a:r>
              <a:rPr b="0" i="1" lang="en-US" sz="2000" u="none" cap="none" strike="noStrike">
                <a:solidFill>
                  <a:schemeClr val="dk1"/>
                </a:solidFill>
                <a:latin typeface="Lato"/>
                <a:ea typeface="Lato"/>
                <a:cs typeface="Lato"/>
                <a:sym typeface="Lato"/>
              </a:rPr>
              <a:t>Visibilizar y analizar las variables de heterogeneidad en las salas de los  jardines, recuperando la experiencia de 2020.</a:t>
            </a:r>
            <a:endParaRPr/>
          </a:p>
          <a:p>
            <a:pPr indent="-457200" lvl="0" marL="457200" marR="0" rtl="0" algn="l">
              <a:lnSpc>
                <a:spcPct val="100000"/>
              </a:lnSpc>
              <a:spcBef>
                <a:spcPts val="600"/>
              </a:spcBef>
              <a:spcAft>
                <a:spcPts val="0"/>
              </a:spcAft>
              <a:buClr>
                <a:srgbClr val="FF0000"/>
              </a:buClr>
              <a:buSzPts val="2400"/>
              <a:buFont typeface="Arial"/>
              <a:buAutoNum type="arabicPeriod"/>
            </a:pPr>
            <a:r>
              <a:rPr b="0" i="1" lang="en-US" sz="2000" u="none" cap="none" strike="noStrike">
                <a:solidFill>
                  <a:schemeClr val="dk1"/>
                </a:solidFill>
                <a:latin typeface="Lato"/>
                <a:ea typeface="Lato"/>
                <a:cs typeface="Lato"/>
                <a:sym typeface="Lato"/>
              </a:rPr>
              <a:t>Profundizar acerca de la gestión de la enseñanza en aulas heterogéneas</a:t>
            </a:r>
            <a:endParaRPr/>
          </a:p>
          <a:p>
            <a:pPr indent="-457200" lvl="0" marL="457200" marR="0" rtl="0" algn="l">
              <a:lnSpc>
                <a:spcPct val="100000"/>
              </a:lnSpc>
              <a:spcBef>
                <a:spcPts val="600"/>
              </a:spcBef>
              <a:spcAft>
                <a:spcPts val="0"/>
              </a:spcAft>
              <a:buClr>
                <a:srgbClr val="FF0000"/>
              </a:buClr>
              <a:buSzPts val="2000"/>
              <a:buFont typeface="Arial"/>
              <a:buAutoNum type="arabicPeriod"/>
            </a:pPr>
            <a:r>
              <a:rPr b="0" i="1" lang="en-US" sz="2000" u="none" cap="none" strike="noStrike">
                <a:solidFill>
                  <a:schemeClr val="dk1"/>
                </a:solidFill>
                <a:latin typeface="Lato"/>
                <a:ea typeface="Lato"/>
                <a:cs typeface="Lato"/>
                <a:sym typeface="Lato"/>
              </a:rPr>
              <a:t>R</a:t>
            </a:r>
            <a:r>
              <a:rPr b="0" i="1" lang="en-US" sz="2000" u="none" cap="none" strike="noStrike">
                <a:solidFill>
                  <a:srgbClr val="000000"/>
                </a:solidFill>
                <a:latin typeface="Lato"/>
                <a:ea typeface="Lato"/>
                <a:cs typeface="Lato"/>
                <a:sym typeface="Lato"/>
              </a:rPr>
              <a:t>eflexionar sobre la gestión flexible de los agrupamientos y otras estrategias pedagógicas para acompañar las trayectorias de aprendizaje más debilitadas.</a:t>
            </a:r>
            <a:endParaRPr b="0" i="1" sz="2000" u="none" cap="none" strike="noStrike">
              <a:solidFill>
                <a:srgbClr val="000000"/>
              </a:solidFill>
              <a:latin typeface="Lato"/>
              <a:ea typeface="Lato"/>
              <a:cs typeface="Lato"/>
              <a:sym typeface="Lato"/>
            </a:endParaRPr>
          </a:p>
          <a:p>
            <a:pPr indent="-457200" lvl="0" marL="457200" marR="0" rtl="0" algn="l">
              <a:lnSpc>
                <a:spcPct val="100000"/>
              </a:lnSpc>
              <a:spcBef>
                <a:spcPts val="600"/>
              </a:spcBef>
              <a:spcAft>
                <a:spcPts val="0"/>
              </a:spcAft>
              <a:buClr>
                <a:srgbClr val="FF0000"/>
              </a:buClr>
              <a:buSzPts val="2000"/>
              <a:buFont typeface="Arial"/>
              <a:buAutoNum type="arabicPeriod"/>
            </a:pPr>
            <a:r>
              <a:rPr b="0" i="1" lang="en-US" sz="2000" u="none" cap="none" strike="noStrike">
                <a:solidFill>
                  <a:srgbClr val="000000"/>
                </a:solidFill>
                <a:latin typeface="Lato"/>
                <a:ea typeface="Lato"/>
                <a:cs typeface="Lato"/>
                <a:sym typeface="Lato"/>
              </a:rPr>
              <a:t>Diseñar propuestas de agrupamientos flexibles para el inicio del ciclo lectivo, según las necesidades y posibilidades de la institución.</a:t>
            </a:r>
            <a:endParaRPr/>
          </a:p>
        </p:txBody>
      </p:sp>
      <p:pic>
        <p:nvPicPr>
          <p:cNvPr id="98" name="Google Shape;98;p2"/>
          <p:cNvPicPr preferRelativeResize="0"/>
          <p:nvPr/>
        </p:nvPicPr>
        <p:blipFill rotWithShape="1">
          <a:blip r:embed="rId4">
            <a:alphaModFix/>
          </a:blip>
          <a:srcRect b="0" l="0" r="0" t="0"/>
          <a:stretch/>
        </p:blipFill>
        <p:spPr>
          <a:xfrm>
            <a:off x="3873633" y="6266637"/>
            <a:ext cx="1956986" cy="5913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34"/>
          <p:cNvPicPr preferRelativeResize="0"/>
          <p:nvPr/>
        </p:nvPicPr>
        <p:blipFill rotWithShape="1">
          <a:blip r:embed="rId3">
            <a:alphaModFix/>
          </a:blip>
          <a:srcRect b="0" l="0" r="0" t="0"/>
          <a:stretch/>
        </p:blipFill>
        <p:spPr>
          <a:xfrm>
            <a:off x="0" y="5748859"/>
            <a:ext cx="9144000" cy="1268016"/>
          </a:xfrm>
          <a:prstGeom prst="rect">
            <a:avLst/>
          </a:prstGeom>
          <a:noFill/>
          <a:ln>
            <a:noFill/>
          </a:ln>
        </p:spPr>
      </p:pic>
      <p:sp>
        <p:nvSpPr>
          <p:cNvPr id="302" name="Google Shape;302;p34"/>
          <p:cNvSpPr txBox="1"/>
          <p:nvPr>
            <p:ph type="title"/>
          </p:nvPr>
        </p:nvSpPr>
        <p:spPr>
          <a:xfrm>
            <a:off x="784750" y="50966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8C8C"/>
              </a:buClr>
              <a:buSzPts val="4400"/>
              <a:buFont typeface="Lato"/>
              <a:buNone/>
            </a:pPr>
            <a:r>
              <a:rPr b="1" lang="en-US">
                <a:solidFill>
                  <a:srgbClr val="1E8C8C"/>
                </a:solidFill>
                <a:latin typeface="Lato"/>
                <a:ea typeface="Lato"/>
                <a:cs typeface="Lato"/>
                <a:sym typeface="Lato"/>
              </a:rPr>
              <a:t>Bibliografía </a:t>
            </a:r>
            <a:endParaRPr b="1">
              <a:solidFill>
                <a:srgbClr val="1E8C8C"/>
              </a:solidFill>
              <a:latin typeface="Lato"/>
              <a:ea typeface="Lato"/>
              <a:cs typeface="Lato"/>
              <a:sym typeface="Lato"/>
            </a:endParaRPr>
          </a:p>
        </p:txBody>
      </p:sp>
      <p:sp>
        <p:nvSpPr>
          <p:cNvPr id="303" name="Google Shape;303;p34"/>
          <p:cNvSpPr txBox="1"/>
          <p:nvPr/>
        </p:nvSpPr>
        <p:spPr>
          <a:xfrm>
            <a:off x="784750" y="29840"/>
            <a:ext cx="10515600" cy="58557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757070"/>
              </a:buClr>
              <a:buSzPts val="2800"/>
              <a:buFont typeface="Lato"/>
              <a:buNone/>
            </a:pPr>
            <a:r>
              <a:t/>
            </a:r>
            <a:endParaRPr b="1" i="1" sz="2800" u="none" cap="none" strike="noStrike">
              <a:solidFill>
                <a:srgbClr val="757070"/>
              </a:solidFill>
              <a:latin typeface="Lato"/>
              <a:ea typeface="Lato"/>
              <a:cs typeface="Lato"/>
              <a:sym typeface="Lato"/>
            </a:endParaRPr>
          </a:p>
        </p:txBody>
      </p:sp>
      <p:sp>
        <p:nvSpPr>
          <p:cNvPr id="304" name="Google Shape;304;p34"/>
          <p:cNvSpPr txBox="1"/>
          <p:nvPr/>
        </p:nvSpPr>
        <p:spPr>
          <a:xfrm>
            <a:off x="784750" y="1835225"/>
            <a:ext cx="7969500" cy="3516000"/>
          </a:xfrm>
          <a:prstGeom prst="rect">
            <a:avLst/>
          </a:prstGeom>
          <a:solidFill>
            <a:srgbClr val="EDEDED"/>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Lato"/>
                <a:ea typeface="Lato"/>
                <a:cs typeface="Lato"/>
                <a:sym typeface="Lato"/>
              </a:rPr>
              <a:t>Anijovich, R. Gestionar una escuela con aulas heterogéneas (2014) Paidós. Buenos Aires</a:t>
            </a:r>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Lato"/>
                <a:ea typeface="Lato"/>
                <a:cs typeface="Lato"/>
                <a:sym typeface="Lato"/>
              </a:rPr>
              <a:t>Anijovich, R. Malbergier, M. Sigal, C. Una Introducción a la Enseñanza para la Diversidad (2004) Fondo de Cultura Económica. Buenos Aires.</a:t>
            </a:r>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Lato"/>
                <a:ea typeface="Lato"/>
                <a:cs typeface="Lato"/>
                <a:sym typeface="Lato"/>
              </a:rPr>
              <a:t>Cómo acompañar las trayectorias escolares. </a:t>
            </a:r>
            <a:r>
              <a:rPr b="0" i="0" lang="en-US" sz="1700" u="sng" cap="none" strike="noStrike">
                <a:solidFill>
                  <a:srgbClr val="000000"/>
                </a:solidFill>
                <a:latin typeface="Lato"/>
                <a:ea typeface="Lato"/>
                <a:cs typeface="Lato"/>
                <a:sym typeface="Lato"/>
                <a:hlinkClick r:id="rId4">
                  <a:extLst>
                    <a:ext uri="{A12FA001-AC4F-418D-AE19-62706E023703}">
                      <ahyp:hlinkClr val="tx"/>
                    </a:ext>
                  </a:extLst>
                </a:hlinkClick>
              </a:rPr>
              <a:t>www.portaldelasescuelas.org/wp-content/uploads/2016/03/2_Como_acompanar_las_trayectorias_escolares.pdf</a:t>
            </a:r>
            <a:endParaRPr b="0" i="0" sz="1700" u="none" cap="none" strike="noStrike">
              <a:solidFill>
                <a:srgbClr val="000000"/>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Lato"/>
                <a:ea typeface="Lato"/>
                <a:cs typeface="Lato"/>
                <a:sym typeface="Lato"/>
              </a:rPr>
              <a:t>Don´t remediate!! Accelerate.Effective catch-up strategies evidence. UNESCO </a:t>
            </a:r>
            <a:r>
              <a:rPr b="0" i="0" lang="en-US" sz="1700" u="sng" cap="none" strike="noStrike">
                <a:solidFill>
                  <a:srgbClr val="000000"/>
                </a:solidFill>
                <a:latin typeface="Lato"/>
                <a:ea typeface="Lato"/>
                <a:cs typeface="Lato"/>
                <a:sym typeface="Lato"/>
                <a:hlinkClick r:id="rId5">
                  <a:extLst>
                    <a:ext uri="{A12FA001-AC4F-418D-AE19-62706E023703}">
                      <ahyp:hlinkClr val="tx"/>
                    </a:ext>
                  </a:extLst>
                </a:hlinkClick>
              </a:rPr>
              <a:t>www.unesdoc.unesco.org/ark:/48223/pf0000374029</a:t>
            </a:r>
            <a:endParaRPr b="0" i="0" sz="1700" u="none" cap="none" strike="noStrike">
              <a:solidFill>
                <a:srgbClr val="000000"/>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Lato"/>
                <a:ea typeface="Lato"/>
                <a:cs typeface="Lato"/>
                <a:sym typeface="Lato"/>
              </a:rPr>
              <a:t>Jornadas institucionales setiembre 2020 </a:t>
            </a:r>
            <a:r>
              <a:rPr b="0" i="0" lang="en-US" sz="1700" u="sng" cap="none" strike="noStrike">
                <a:solidFill>
                  <a:srgbClr val="000000"/>
                </a:solidFill>
                <a:latin typeface="Lato"/>
                <a:ea typeface="Lato"/>
                <a:cs typeface="Lato"/>
                <a:sym typeface="Lato"/>
                <a:hlinkClick r:id="rId6">
                  <a:extLst>
                    <a:ext uri="{A12FA001-AC4F-418D-AE19-62706E023703}">
                      <ahyp:hlinkClr val="tx"/>
                    </a:ext>
                  </a:extLst>
                </a:hlinkClick>
              </a:rPr>
              <a:t>https://bit.ly/JornadasSetiembre2020</a:t>
            </a:r>
            <a:endParaRPr b="0" i="0" sz="1700" u="none" cap="none" strike="noStrike">
              <a:solidFill>
                <a:srgbClr val="000000"/>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Lato"/>
                <a:ea typeface="Lato"/>
                <a:cs typeface="Lato"/>
                <a:sym typeface="Lato"/>
              </a:rPr>
              <a:t>Tomlison, C.How to differentiate instruction in mixed ability classrooms. 2nd Edition (2001) ASDC. Virginia</a:t>
            </a:r>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Lato"/>
                <a:ea typeface="Lato"/>
                <a:cs typeface="Lato"/>
                <a:sym typeface="Lato"/>
              </a:rPr>
              <a:t>Tomlinson, C. El aula diversificada. (2001) Buenos Aires. Editorial Bolsillo</a:t>
            </a:r>
            <a:endParaRPr b="0" i="0" sz="1700" u="none" cap="none" strike="noStrike">
              <a:solidFill>
                <a:srgbClr val="000000"/>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4"/>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104" name="Google Shape;104;p1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5" name="Google Shape;105;p17"/>
          <p:cNvSpPr txBox="1"/>
          <p:nvPr/>
        </p:nvSpPr>
        <p:spPr>
          <a:xfrm>
            <a:off x="861934" y="869430"/>
            <a:ext cx="7420131" cy="4227226"/>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Lato"/>
              <a:buNone/>
            </a:pPr>
            <a:r>
              <a:t/>
            </a:r>
            <a:endParaRPr b="1" i="0" sz="2000" u="none" cap="none" strike="noStrike">
              <a:solidFill>
                <a:schemeClr val="dk1"/>
              </a:solidFill>
              <a:latin typeface="Lato"/>
              <a:ea typeface="Lato"/>
              <a:cs typeface="Lato"/>
              <a:sym typeface="Lato"/>
            </a:endParaRPr>
          </a:p>
          <a:p>
            <a:pPr indent="0" lvl="0" marL="0" marR="0" rtl="0" algn="ctr">
              <a:lnSpc>
                <a:spcPct val="90000"/>
              </a:lnSpc>
              <a:spcBef>
                <a:spcPts val="0"/>
              </a:spcBef>
              <a:spcAft>
                <a:spcPts val="0"/>
              </a:spcAft>
              <a:buClr>
                <a:schemeClr val="lt1"/>
              </a:buClr>
              <a:buSzPts val="6000"/>
              <a:buFont typeface="Lato"/>
              <a:buNone/>
            </a:pPr>
            <a:r>
              <a:rPr b="1" i="0" lang="en-US" sz="2000" u="none" cap="none" strike="noStrike">
                <a:solidFill>
                  <a:schemeClr val="dk1"/>
                </a:solidFill>
                <a:latin typeface="Lato"/>
                <a:ea typeface="Lato"/>
                <a:cs typeface="Lato"/>
                <a:sym typeface="Lato"/>
              </a:rPr>
              <a:t>Nos volvemos a encontrar y, de alguna forma </a:t>
            </a:r>
            <a:endParaRPr b="1" i="0" sz="2000" u="none" cap="none" strike="noStrike">
              <a:solidFill>
                <a:schemeClr val="dk1"/>
              </a:solidFill>
              <a:latin typeface="Lato"/>
              <a:ea typeface="Lato"/>
              <a:cs typeface="Lato"/>
              <a:sym typeface="Lato"/>
            </a:endParaRPr>
          </a:p>
          <a:p>
            <a:pPr indent="0" lvl="0" marL="0" marR="0" rtl="0" algn="ctr">
              <a:lnSpc>
                <a:spcPct val="90000"/>
              </a:lnSpc>
              <a:spcBef>
                <a:spcPts val="0"/>
              </a:spcBef>
              <a:spcAft>
                <a:spcPts val="0"/>
              </a:spcAft>
              <a:buClr>
                <a:schemeClr val="lt1"/>
              </a:buClr>
              <a:buSzPts val="6000"/>
              <a:buFont typeface="Lato"/>
              <a:buNone/>
            </a:pPr>
            <a:r>
              <a:rPr b="1" i="0" lang="en-US" sz="2000" u="none" cap="none" strike="noStrike">
                <a:solidFill>
                  <a:schemeClr val="dk1"/>
                </a:solidFill>
                <a:latin typeface="Lato"/>
                <a:ea typeface="Lato"/>
                <a:cs typeface="Lato"/>
                <a:sym typeface="Lato"/>
              </a:rPr>
              <a:t>ya no somos iguales que antes. </a:t>
            </a:r>
            <a:endParaRPr/>
          </a:p>
          <a:p>
            <a:pPr indent="0" lvl="0" marL="0" marR="0" rtl="0" algn="ctr">
              <a:lnSpc>
                <a:spcPct val="90000"/>
              </a:lnSpc>
              <a:spcBef>
                <a:spcPts val="0"/>
              </a:spcBef>
              <a:spcAft>
                <a:spcPts val="0"/>
              </a:spcAft>
              <a:buClr>
                <a:schemeClr val="lt1"/>
              </a:buClr>
              <a:buSzPts val="6000"/>
              <a:buFont typeface="Lato"/>
              <a:buNone/>
            </a:pPr>
            <a:r>
              <a:rPr b="1" i="0" lang="en-US" sz="2000" u="none" cap="none" strike="noStrike">
                <a:solidFill>
                  <a:schemeClr val="dk1"/>
                </a:solidFill>
                <a:latin typeface="Lato"/>
                <a:ea typeface="Lato"/>
                <a:cs typeface="Lato"/>
                <a:sym typeface="Lato"/>
              </a:rPr>
              <a:t>Todos transitamos de manera diferente el año 2020.</a:t>
            </a:r>
            <a:endParaRPr/>
          </a:p>
          <a:p>
            <a:pPr indent="0" lvl="0" marL="0" marR="0" rtl="0" algn="ctr">
              <a:lnSpc>
                <a:spcPct val="90000"/>
              </a:lnSpc>
              <a:spcBef>
                <a:spcPts val="0"/>
              </a:spcBef>
              <a:spcAft>
                <a:spcPts val="0"/>
              </a:spcAft>
              <a:buClr>
                <a:schemeClr val="lt1"/>
              </a:buClr>
              <a:buSzPts val="6000"/>
              <a:buFont typeface="Lato"/>
              <a:buNone/>
            </a:pPr>
            <a:r>
              <a:rPr b="1" i="0" lang="en-US" sz="2000" u="none" cap="none" strike="noStrike">
                <a:solidFill>
                  <a:schemeClr val="dk1"/>
                </a:solidFill>
                <a:latin typeface="Lato"/>
                <a:ea typeface="Lato"/>
                <a:cs typeface="Lato"/>
                <a:sym typeface="Lato"/>
              </a:rPr>
              <a:t>En el reencuentro con nuestros/as niños/as será necesario que sientan que los/las extrañamos y queremos cuidarlos/as. </a:t>
            </a:r>
            <a:endParaRPr/>
          </a:p>
          <a:p>
            <a:pPr indent="0" lvl="0" marL="0" marR="0" rtl="0" algn="ctr">
              <a:lnSpc>
                <a:spcPct val="90000"/>
              </a:lnSpc>
              <a:spcBef>
                <a:spcPts val="0"/>
              </a:spcBef>
              <a:spcAft>
                <a:spcPts val="0"/>
              </a:spcAft>
              <a:buClr>
                <a:schemeClr val="lt1"/>
              </a:buClr>
              <a:buSzPts val="6000"/>
              <a:buFont typeface="Lato"/>
              <a:buNone/>
            </a:pPr>
            <a:r>
              <a:rPr b="1" i="0" lang="en-US" sz="2000" u="none" cap="none" strike="noStrike">
                <a:solidFill>
                  <a:schemeClr val="dk1"/>
                </a:solidFill>
                <a:latin typeface="Lato"/>
                <a:ea typeface="Lato"/>
                <a:cs typeface="Lato"/>
                <a:sym typeface="Lato"/>
              </a:rPr>
              <a:t>Para eso, la creatividad y las mejores propuestas nos orientan a trabajar con los agrupamientos flexibles, atendiendo a la singularidad de cada uno y a sus necesidades de aprendizaje.</a:t>
            </a:r>
            <a:endParaRPr/>
          </a:p>
          <a:p>
            <a:pPr indent="0" lvl="0" marL="0" marR="0" rtl="0" algn="ctr">
              <a:lnSpc>
                <a:spcPct val="90000"/>
              </a:lnSpc>
              <a:spcBef>
                <a:spcPts val="0"/>
              </a:spcBef>
              <a:spcAft>
                <a:spcPts val="0"/>
              </a:spcAft>
              <a:buClr>
                <a:schemeClr val="lt1"/>
              </a:buClr>
              <a:buSzPts val="6000"/>
              <a:buFont typeface="Lato"/>
              <a:buNone/>
            </a:pPr>
            <a:r>
              <a:t/>
            </a:r>
            <a:endParaRPr b="1" i="0" sz="2000" u="none" cap="none" strike="noStrike">
              <a:solidFill>
                <a:schemeClr val="dk1"/>
              </a:solidFill>
              <a:latin typeface="Lato"/>
              <a:ea typeface="Lato"/>
              <a:cs typeface="Lato"/>
              <a:sym typeface="Lato"/>
            </a:endParaRPr>
          </a:p>
          <a:p>
            <a:pPr indent="0" lvl="0" marL="0" marR="0" rtl="0" algn="ctr">
              <a:lnSpc>
                <a:spcPct val="90000"/>
              </a:lnSpc>
              <a:spcBef>
                <a:spcPts val="0"/>
              </a:spcBef>
              <a:spcAft>
                <a:spcPts val="0"/>
              </a:spcAft>
              <a:buClr>
                <a:schemeClr val="lt1"/>
              </a:buClr>
              <a:buSzPts val="6000"/>
              <a:buFont typeface="Lato"/>
              <a:buNone/>
            </a:pPr>
            <a:r>
              <a:rPr b="1" i="0" lang="en-US" sz="2000" u="none" cap="none" strike="noStrike">
                <a:solidFill>
                  <a:schemeClr val="dk2"/>
                </a:solidFill>
                <a:latin typeface="Lato"/>
                <a:ea typeface="Lato"/>
                <a:cs typeface="Lato"/>
                <a:sym typeface="Lato"/>
              </a:rPr>
              <a:t>¡Bienvenidas y bienvenidos a este encuentro!</a:t>
            </a:r>
            <a:endParaRPr b="1" i="0" sz="2000" u="none" cap="none" strike="noStrike">
              <a:solidFill>
                <a:schemeClr val="dk2"/>
              </a:solidFill>
              <a:latin typeface="Lato"/>
              <a:ea typeface="Lato"/>
              <a:cs typeface="Lato"/>
              <a:sym typeface="Lato"/>
            </a:endParaRPr>
          </a:p>
          <a:p>
            <a:pPr indent="0" lvl="0" marL="0" marR="0" rtl="0" algn="ctr">
              <a:lnSpc>
                <a:spcPct val="90000"/>
              </a:lnSpc>
              <a:spcBef>
                <a:spcPts val="0"/>
              </a:spcBef>
              <a:spcAft>
                <a:spcPts val="0"/>
              </a:spcAft>
              <a:buClr>
                <a:schemeClr val="lt1"/>
              </a:buClr>
              <a:buSzPts val="6000"/>
              <a:buFont typeface="Lato"/>
              <a:buNone/>
            </a:pPr>
            <a:r>
              <a:t/>
            </a:r>
            <a:endParaRPr b="1" sz="2000">
              <a:solidFill>
                <a:schemeClr val="dk2"/>
              </a:solidFill>
              <a:latin typeface="Lato"/>
              <a:ea typeface="Lato"/>
              <a:cs typeface="Lato"/>
              <a:sym typeface="Lato"/>
            </a:endParaRPr>
          </a:p>
        </p:txBody>
      </p:sp>
      <p:pic>
        <p:nvPicPr>
          <p:cNvPr id="106" name="Google Shape;106;p17"/>
          <p:cNvPicPr preferRelativeResize="0"/>
          <p:nvPr/>
        </p:nvPicPr>
        <p:blipFill rotWithShape="1">
          <a:blip r:embed="rId4">
            <a:alphaModFix/>
          </a:blip>
          <a:srcRect b="0" l="0" r="0" t="0"/>
          <a:stretch/>
        </p:blipFill>
        <p:spPr>
          <a:xfrm>
            <a:off x="1072965" y="4120280"/>
            <a:ext cx="3708896" cy="937596"/>
          </a:xfrm>
          <a:prstGeom prst="rect">
            <a:avLst/>
          </a:prstGeom>
          <a:noFill/>
          <a:ln>
            <a:noFill/>
          </a:ln>
        </p:spPr>
      </p:pic>
      <p:pic>
        <p:nvPicPr>
          <p:cNvPr id="107" name="Google Shape;107;p17"/>
          <p:cNvPicPr preferRelativeResize="0"/>
          <p:nvPr/>
        </p:nvPicPr>
        <p:blipFill rotWithShape="1">
          <a:blip r:embed="rId4">
            <a:alphaModFix/>
          </a:blip>
          <a:srcRect b="0" l="0" r="5580" t="0"/>
          <a:stretch/>
        </p:blipFill>
        <p:spPr>
          <a:xfrm>
            <a:off x="4688524" y="4125846"/>
            <a:ext cx="3481115" cy="932030"/>
          </a:xfrm>
          <a:prstGeom prst="rect">
            <a:avLst/>
          </a:prstGeom>
          <a:noFill/>
          <a:ln>
            <a:noFill/>
          </a:ln>
        </p:spPr>
      </p:pic>
      <p:pic>
        <p:nvPicPr>
          <p:cNvPr id="108" name="Google Shape;108;p17"/>
          <p:cNvPicPr preferRelativeResize="0"/>
          <p:nvPr/>
        </p:nvPicPr>
        <p:blipFill rotWithShape="1">
          <a:blip r:embed="rId5">
            <a:alphaModFix/>
          </a:blip>
          <a:srcRect b="0" l="0" r="0" t="0"/>
          <a:stretch/>
        </p:blipFill>
        <p:spPr>
          <a:xfrm>
            <a:off x="3803368" y="5990346"/>
            <a:ext cx="1956986" cy="5913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114" name="Google Shape;114;p1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5" name="Google Shape;115;p18"/>
          <p:cNvSpPr txBox="1"/>
          <p:nvPr/>
        </p:nvSpPr>
        <p:spPr>
          <a:xfrm>
            <a:off x="494675" y="512749"/>
            <a:ext cx="8154649" cy="4766872"/>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Lato"/>
              <a:buNone/>
            </a:pPr>
            <a:r>
              <a:t/>
            </a:r>
            <a:endParaRPr b="1" i="0" sz="2000" u="none" cap="none" strike="noStrike">
              <a:solidFill>
                <a:schemeClr val="dk1"/>
              </a:solidFill>
              <a:latin typeface="Lato"/>
              <a:ea typeface="Lato"/>
              <a:cs typeface="Lato"/>
              <a:sym typeface="Lato"/>
            </a:endParaRPr>
          </a:p>
        </p:txBody>
      </p:sp>
      <p:sp>
        <p:nvSpPr>
          <p:cNvPr id="116" name="Google Shape;116;p18"/>
          <p:cNvSpPr txBox="1"/>
          <p:nvPr/>
        </p:nvSpPr>
        <p:spPr>
          <a:xfrm>
            <a:off x="545459" y="1896973"/>
            <a:ext cx="8053080" cy="325964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Lato"/>
                <a:ea typeface="Lato"/>
                <a:cs typeface="Lato"/>
                <a:sym typeface="Lato"/>
              </a:rPr>
              <a:t> </a:t>
            </a:r>
            <a:endParaRPr/>
          </a:p>
          <a:p>
            <a:pPr indent="-457200" lvl="0" marL="457200" marR="0" rtl="0" algn="l">
              <a:lnSpc>
                <a:spcPct val="100000"/>
              </a:lnSpc>
              <a:spcBef>
                <a:spcPts val="0"/>
              </a:spcBef>
              <a:spcAft>
                <a:spcPts val="0"/>
              </a:spcAft>
              <a:buClr>
                <a:srgbClr val="FF0000"/>
              </a:buClr>
              <a:buSzPts val="2400"/>
              <a:buFont typeface="Arial"/>
              <a:buAutoNum type="arabicPeriod"/>
            </a:pPr>
            <a:r>
              <a:rPr b="0" i="0" lang="en-US" sz="2400" u="none" cap="none" strike="noStrike">
                <a:solidFill>
                  <a:srgbClr val="000000"/>
                </a:solidFill>
                <a:latin typeface="Lato"/>
                <a:ea typeface="Lato"/>
                <a:cs typeface="Lato"/>
                <a:sym typeface="Lato"/>
              </a:rPr>
              <a:t>Reflexión sobre la gestión de la flexibilidad en aulas heterogéneas y la experiencia áulica 2020.</a:t>
            </a:r>
            <a:endParaRPr/>
          </a:p>
          <a:p>
            <a:pPr indent="-457200" lvl="0" marL="457200" marR="0" rtl="0" algn="l">
              <a:lnSpc>
                <a:spcPct val="100000"/>
              </a:lnSpc>
              <a:spcBef>
                <a:spcPts val="0"/>
              </a:spcBef>
              <a:spcAft>
                <a:spcPts val="0"/>
              </a:spcAft>
              <a:buClr>
                <a:srgbClr val="FF0000"/>
              </a:buClr>
              <a:buSzPts val="2400"/>
              <a:buFont typeface="Arial"/>
              <a:buAutoNum type="arabicPeriod"/>
            </a:pPr>
            <a:r>
              <a:rPr b="0" i="0" lang="en-US" sz="2400" u="none" cap="none" strike="noStrike">
                <a:solidFill>
                  <a:srgbClr val="000000"/>
                </a:solidFill>
                <a:latin typeface="Lato"/>
                <a:ea typeface="Lato"/>
                <a:cs typeface="Lato"/>
                <a:sym typeface="Lato"/>
              </a:rPr>
              <a:t>Agrupamientos flexibles y su vinculación con la atención a trayectorias diversas. Recursos para planificar su implementación.</a:t>
            </a:r>
            <a:endParaRPr/>
          </a:p>
          <a:p>
            <a:pPr indent="-457200" lvl="0" marL="457200" marR="0" rtl="0" algn="l">
              <a:lnSpc>
                <a:spcPct val="100000"/>
              </a:lnSpc>
              <a:spcBef>
                <a:spcPts val="0"/>
              </a:spcBef>
              <a:spcAft>
                <a:spcPts val="0"/>
              </a:spcAft>
              <a:buClr>
                <a:srgbClr val="FF0000"/>
              </a:buClr>
              <a:buSzPts val="2400"/>
              <a:buFont typeface="Arial"/>
              <a:buAutoNum type="arabicPeriod"/>
            </a:pPr>
            <a:r>
              <a:rPr b="0" i="0" lang="en-US" sz="2400" u="none" cap="none" strike="noStrike">
                <a:solidFill>
                  <a:srgbClr val="000000"/>
                </a:solidFill>
                <a:latin typeface="Lato"/>
                <a:ea typeface="Lato"/>
                <a:cs typeface="Lato"/>
                <a:sym typeface="Lato"/>
              </a:rPr>
              <a:t>La autonomía como clave para la diversificación.</a:t>
            </a:r>
            <a:endParaRPr/>
          </a:p>
          <a:p>
            <a:pPr indent="0" lvl="0" marL="0" marR="0" rtl="0" algn="l">
              <a:lnSpc>
                <a:spcPct val="100000"/>
              </a:lnSpc>
              <a:spcBef>
                <a:spcPts val="0"/>
              </a:spcBef>
              <a:spcAft>
                <a:spcPts val="0"/>
              </a:spcAft>
              <a:buNone/>
            </a:pPr>
            <a:br>
              <a:rPr b="0" i="0" lang="en-US" sz="2400" u="none" cap="none" strike="noStrike">
                <a:solidFill>
                  <a:srgbClr val="000000"/>
                </a:solidFill>
                <a:latin typeface="Lato"/>
                <a:ea typeface="Lato"/>
                <a:cs typeface="Lato"/>
                <a:sym typeface="Lato"/>
              </a:rPr>
            </a:br>
            <a:endParaRPr b="0" i="1" sz="2400" u="none" cap="none" strike="noStrike">
              <a:solidFill>
                <a:srgbClr val="757070"/>
              </a:solidFill>
              <a:latin typeface="Lato"/>
              <a:ea typeface="Lato"/>
              <a:cs typeface="Lato"/>
              <a:sym typeface="Lato"/>
            </a:endParaRPr>
          </a:p>
        </p:txBody>
      </p:sp>
      <p:sp>
        <p:nvSpPr>
          <p:cNvPr id="117" name="Google Shape;117;p18"/>
          <p:cNvSpPr txBox="1"/>
          <p:nvPr/>
        </p:nvSpPr>
        <p:spPr>
          <a:xfrm>
            <a:off x="904671" y="716174"/>
            <a:ext cx="7598113"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E8C8C"/>
              </a:buClr>
              <a:buSzPts val="4400"/>
              <a:buFont typeface="Lato"/>
              <a:buNone/>
            </a:pPr>
            <a:r>
              <a:rPr b="1" i="0" lang="en-US" sz="4800" u="none" cap="none" strike="noStrike">
                <a:solidFill>
                  <a:srgbClr val="1E8C8C"/>
                </a:solidFill>
                <a:latin typeface="Lato"/>
                <a:ea typeface="Lato"/>
                <a:cs typeface="Lato"/>
                <a:sym typeface="Lato"/>
              </a:rPr>
              <a:t>Agenda del día </a:t>
            </a:r>
            <a:endParaRPr b="1" i="0" sz="4800" u="none" cap="none" strike="noStrike">
              <a:solidFill>
                <a:srgbClr val="1E8C8C"/>
              </a:solidFill>
              <a:latin typeface="Lato"/>
              <a:ea typeface="Lato"/>
              <a:cs typeface="Lato"/>
              <a:sym typeface="Lato"/>
            </a:endParaRPr>
          </a:p>
        </p:txBody>
      </p:sp>
      <p:sp>
        <p:nvSpPr>
          <p:cNvPr id="118" name="Google Shape;118;p18"/>
          <p:cNvSpPr txBox="1"/>
          <p:nvPr/>
        </p:nvSpPr>
        <p:spPr>
          <a:xfrm>
            <a:off x="3166671" y="4603799"/>
            <a:ext cx="5276538" cy="523220"/>
          </a:xfrm>
          <a:prstGeom prst="rect">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Esta presentación ppt. tiene por objetivo acompañar de manera visual la lectura del documento correspondiente a este día. </a:t>
            </a:r>
            <a:endParaRPr b="0" i="0" sz="1400" u="none" cap="none" strike="noStrike">
              <a:solidFill>
                <a:schemeClr val="dk1"/>
              </a:solidFill>
              <a:latin typeface="Arial"/>
              <a:ea typeface="Arial"/>
              <a:cs typeface="Arial"/>
              <a:sym typeface="Arial"/>
            </a:endParaRPr>
          </a:p>
        </p:txBody>
      </p:sp>
      <p:pic>
        <p:nvPicPr>
          <p:cNvPr id="119" name="Google Shape;119;p18"/>
          <p:cNvPicPr preferRelativeResize="0"/>
          <p:nvPr/>
        </p:nvPicPr>
        <p:blipFill rotWithShape="1">
          <a:blip r:embed="rId4">
            <a:alphaModFix/>
          </a:blip>
          <a:srcRect b="0" l="0" r="0" t="0"/>
          <a:stretch/>
        </p:blipFill>
        <p:spPr>
          <a:xfrm>
            <a:off x="3593506" y="6032458"/>
            <a:ext cx="1956986" cy="5913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125" name="Google Shape;125;p1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6" name="Google Shape;126;p19"/>
          <p:cNvSpPr txBox="1"/>
          <p:nvPr/>
        </p:nvSpPr>
        <p:spPr>
          <a:xfrm>
            <a:off x="449705" y="494675"/>
            <a:ext cx="8214610" cy="49617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Lato"/>
              <a:buNone/>
            </a:pPr>
            <a:r>
              <a:t/>
            </a:r>
            <a:endParaRPr b="1" i="0" sz="2000" u="none" cap="none" strike="noStrike">
              <a:solidFill>
                <a:schemeClr val="dk1"/>
              </a:solidFill>
              <a:latin typeface="Lato"/>
              <a:ea typeface="Lato"/>
              <a:cs typeface="Lato"/>
              <a:sym typeface="Lato"/>
            </a:endParaRPr>
          </a:p>
        </p:txBody>
      </p:sp>
      <p:sp>
        <p:nvSpPr>
          <p:cNvPr id="127" name="Google Shape;127;p19"/>
          <p:cNvSpPr txBox="1"/>
          <p:nvPr/>
        </p:nvSpPr>
        <p:spPr>
          <a:xfrm>
            <a:off x="889800" y="3201950"/>
            <a:ext cx="7364400" cy="2067000"/>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a:t>L</a:t>
            </a:r>
            <a:r>
              <a:rPr b="0" i="0" lang="en-US" sz="1400" u="none" cap="none" strike="noStrike">
                <a:solidFill>
                  <a:srgbClr val="000000"/>
                </a:solidFill>
                <a:latin typeface="Arial"/>
                <a:ea typeface="Arial"/>
                <a:cs typeface="Arial"/>
                <a:sym typeface="Arial"/>
              </a:rPr>
              <a:t>es proponemos compartir este breve vídeo de Rebeca Anijovich, que, si bien fue elaborado con anterioridad a la situación generada en educación en el contexto COVID, nos ofrece una síntesis muy acertada sobre todos los elementos que se ponen en juego cuando hablamos de </a:t>
            </a:r>
            <a:r>
              <a:rPr b="1" i="0" lang="en-US" sz="1400" u="none" cap="none" strike="noStrike">
                <a:solidFill>
                  <a:srgbClr val="000000"/>
                </a:solidFill>
                <a:latin typeface="Arial"/>
                <a:ea typeface="Arial"/>
                <a:cs typeface="Arial"/>
                <a:sym typeface="Arial"/>
              </a:rPr>
              <a:t>AULAS HETEROGÉNEAS</a:t>
            </a:r>
            <a:endParaRPr b="1" i="0" sz="1400" u="none" cap="none" strike="noStrike">
              <a:solidFill>
                <a:srgbClr val="000000"/>
              </a:solidFill>
              <a:latin typeface="Arial"/>
              <a:ea typeface="Arial"/>
              <a:cs typeface="Arial"/>
              <a:sym typeface="Arial"/>
            </a:endParaRPr>
          </a:p>
        </p:txBody>
      </p:sp>
      <p:sp>
        <p:nvSpPr>
          <p:cNvPr id="128" name="Google Shape;128;p19"/>
          <p:cNvSpPr txBox="1"/>
          <p:nvPr/>
        </p:nvSpPr>
        <p:spPr>
          <a:xfrm>
            <a:off x="1452550" y="4374450"/>
            <a:ext cx="6475800" cy="769800"/>
          </a:xfrm>
          <a:prstGeom prst="rect">
            <a:avLst/>
          </a:prstGeom>
          <a:solidFill>
            <a:srgbClr val="B5F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200" u="none" cap="none" strike="noStrike">
                <a:solidFill>
                  <a:srgbClr val="000000"/>
                </a:solidFill>
                <a:latin typeface="Lato"/>
                <a:ea typeface="Lato"/>
                <a:cs typeface="Lato"/>
                <a:sym typeface="Lato"/>
              </a:rPr>
              <a:t>¿CÓMO EN</a:t>
            </a:r>
            <a:r>
              <a:rPr b="1" i="0" lang="en-US" sz="2200" u="none" cap="none" strike="noStrike">
                <a:solidFill>
                  <a:srgbClr val="000000"/>
                </a:solidFill>
                <a:latin typeface="Lato"/>
                <a:ea typeface="Lato"/>
                <a:cs typeface="Lato"/>
                <a:sym typeface="Lato"/>
              </a:rPr>
              <a:t>SEÑAR E</a:t>
            </a:r>
            <a:r>
              <a:rPr b="1" i="0" lang="en-US" sz="2200" u="none" cap="none" strike="noStrike">
                <a:solidFill>
                  <a:srgbClr val="000000"/>
                </a:solidFill>
                <a:latin typeface="Lato"/>
                <a:ea typeface="Lato"/>
                <a:cs typeface="Lato"/>
                <a:sym typeface="Lato"/>
              </a:rPr>
              <a:t>N AULAS HETEROGÉNEAS?</a:t>
            </a:r>
            <a:endParaRPr sz="1200"/>
          </a:p>
          <a:p>
            <a:pPr indent="0" lvl="0" marL="0" marR="0" rtl="0" algn="ctr">
              <a:lnSpc>
                <a:spcPct val="100000"/>
              </a:lnSpc>
              <a:spcBef>
                <a:spcPts val="0"/>
              </a:spcBef>
              <a:spcAft>
                <a:spcPts val="0"/>
              </a:spcAft>
              <a:buNone/>
            </a:pPr>
            <a:r>
              <a:rPr b="0" i="0" lang="en-US" sz="1400" u="sng" cap="none" strike="noStrike">
                <a:solidFill>
                  <a:srgbClr val="000000"/>
                </a:solidFill>
                <a:latin typeface="Lato"/>
                <a:ea typeface="Lato"/>
                <a:cs typeface="Lato"/>
                <a:sym typeface="Lato"/>
                <a:hlinkClick r:id="rId4">
                  <a:extLst>
                    <a:ext uri="{A12FA001-AC4F-418D-AE19-62706E023703}">
                      <ahyp:hlinkClr val="tx"/>
                    </a:ext>
                  </a:extLst>
                </a:hlinkClick>
              </a:rPr>
              <a:t>https://www.youtube.com/watch?v=W1dSEPhOOps&amp;feature=youtu.be</a:t>
            </a:r>
            <a:r>
              <a:rPr lang="en-US">
                <a:latin typeface="Lato"/>
                <a:ea typeface="Lato"/>
                <a:cs typeface="Lato"/>
                <a:sym typeface="Lato"/>
              </a:rPr>
              <a:t> </a:t>
            </a:r>
            <a:endParaRPr>
              <a:latin typeface="Lato"/>
              <a:ea typeface="Lato"/>
              <a:cs typeface="Lato"/>
              <a:sym typeface="Lato"/>
            </a:endParaRPr>
          </a:p>
          <a:p>
            <a:pPr indent="0" lvl="0" marL="0" marR="0" rtl="0" algn="ctr">
              <a:lnSpc>
                <a:spcPct val="100000"/>
              </a:lnSpc>
              <a:spcBef>
                <a:spcPts val="0"/>
              </a:spcBef>
              <a:spcAft>
                <a:spcPts val="0"/>
              </a:spcAft>
              <a:buNone/>
            </a:pPr>
            <a:r>
              <a:t/>
            </a:r>
            <a:endParaRPr>
              <a:latin typeface="Lato"/>
              <a:ea typeface="Lato"/>
              <a:cs typeface="Lato"/>
              <a:sym typeface="Lato"/>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p:txBody>
      </p:sp>
      <p:sp>
        <p:nvSpPr>
          <p:cNvPr id="129" name="Google Shape;129;p19"/>
          <p:cNvSpPr txBox="1"/>
          <p:nvPr/>
        </p:nvSpPr>
        <p:spPr>
          <a:xfrm>
            <a:off x="1008250" y="657275"/>
            <a:ext cx="7364400" cy="25446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1600">
                <a:latin typeface="Lato"/>
                <a:ea typeface="Lato"/>
                <a:cs typeface="Lato"/>
                <a:sym typeface="Lato"/>
              </a:rPr>
              <a:t>Para comenzar este encuentro compartimos el siguiente video </a:t>
            </a:r>
            <a:endParaRPr sz="1600">
              <a:latin typeface="Lato"/>
              <a:ea typeface="Lato"/>
              <a:cs typeface="Lato"/>
              <a:sym typeface="Lato"/>
            </a:endParaRPr>
          </a:p>
          <a:p>
            <a:pPr indent="0" lvl="0" marL="0" marR="0" rtl="0" algn="ctr">
              <a:lnSpc>
                <a:spcPct val="100000"/>
              </a:lnSpc>
              <a:spcBef>
                <a:spcPts val="0"/>
              </a:spcBef>
              <a:spcAft>
                <a:spcPts val="0"/>
              </a:spcAft>
              <a:buNone/>
            </a:pPr>
            <a:r>
              <a:t/>
            </a:r>
            <a:endParaRPr b="1" sz="2500">
              <a:solidFill>
                <a:srgbClr val="20124D"/>
              </a:solidFill>
              <a:latin typeface="Lato"/>
              <a:ea typeface="Lato"/>
              <a:cs typeface="Lato"/>
              <a:sym typeface="Lato"/>
            </a:endParaRPr>
          </a:p>
          <a:p>
            <a:pPr indent="0" lvl="0" marL="0" marR="0" rtl="0" algn="ctr">
              <a:lnSpc>
                <a:spcPct val="100000"/>
              </a:lnSpc>
              <a:spcBef>
                <a:spcPts val="0"/>
              </a:spcBef>
              <a:spcAft>
                <a:spcPts val="0"/>
              </a:spcAft>
              <a:buNone/>
            </a:pPr>
            <a:r>
              <a:rPr b="1" lang="en-US" sz="2500">
                <a:solidFill>
                  <a:srgbClr val="20124D"/>
                </a:solidFill>
                <a:latin typeface="Lato"/>
                <a:ea typeface="Lato"/>
                <a:cs typeface="Lato"/>
                <a:sym typeface="Lato"/>
              </a:rPr>
              <a:t>“Agrupamientos flexibles” - DGE </a:t>
            </a:r>
            <a:endParaRPr b="1" sz="2500">
              <a:latin typeface="Lato"/>
              <a:ea typeface="Lato"/>
              <a:cs typeface="Lato"/>
              <a:sym typeface="Lato"/>
            </a:endParaRPr>
          </a:p>
          <a:p>
            <a:pPr indent="0" lvl="0" marL="0" marR="0" rtl="0" algn="ctr">
              <a:lnSpc>
                <a:spcPct val="100000"/>
              </a:lnSpc>
              <a:spcBef>
                <a:spcPts val="0"/>
              </a:spcBef>
              <a:spcAft>
                <a:spcPts val="0"/>
              </a:spcAft>
              <a:buNone/>
            </a:pPr>
            <a:r>
              <a:rPr lang="en-US" sz="1600" u="sng">
                <a:solidFill>
                  <a:schemeClr val="hlink"/>
                </a:solidFill>
                <a:latin typeface="Lato"/>
                <a:ea typeface="Lato"/>
                <a:cs typeface="Lato"/>
                <a:sym typeface="Lato"/>
                <a:hlinkClick r:id="rId5"/>
              </a:rPr>
              <a:t>https://drive.google.com/drive/u/2/folders/1TWB8t3umHXMzMxf86DaT2dU3a47YIn3N</a:t>
            </a:r>
            <a:r>
              <a:rPr lang="en-US" sz="1600">
                <a:latin typeface="Lato"/>
                <a:ea typeface="Lato"/>
                <a:cs typeface="Lato"/>
                <a:sym typeface="Lato"/>
              </a:rPr>
              <a:t> </a:t>
            </a:r>
            <a:endParaRPr sz="1600">
              <a:latin typeface="Lato"/>
              <a:ea typeface="Lato"/>
              <a:cs typeface="Lato"/>
              <a:sym typeface="Lato"/>
            </a:endParaRPr>
          </a:p>
          <a:p>
            <a:pPr indent="0" lvl="0" marL="0" marR="0" rtl="0" algn="ctr">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No es una novedad que haya heterogeneidad en las aulas de nuestras escuelas, sin embargo, la situación generada por la pandemia nos ha puesto ante nuevas variables de heterogeneidad y nuevas brechas de desigualdad. </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135" name="Google Shape;135;p2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6" name="Google Shape;136;p20"/>
          <p:cNvSpPr txBox="1"/>
          <p:nvPr/>
        </p:nvSpPr>
        <p:spPr>
          <a:xfrm>
            <a:off x="494675" y="512749"/>
            <a:ext cx="8154649" cy="4766872"/>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pic>
        <p:nvPicPr>
          <p:cNvPr id="137" name="Google Shape;137;p20"/>
          <p:cNvPicPr preferRelativeResize="0"/>
          <p:nvPr/>
        </p:nvPicPr>
        <p:blipFill rotWithShape="1">
          <a:blip r:embed="rId4">
            <a:alphaModFix/>
          </a:blip>
          <a:srcRect b="0" l="0" r="0" t="0"/>
          <a:stretch/>
        </p:blipFill>
        <p:spPr>
          <a:xfrm>
            <a:off x="685800" y="2777800"/>
            <a:ext cx="3031762" cy="2273822"/>
          </a:xfrm>
          <a:prstGeom prst="rect">
            <a:avLst/>
          </a:prstGeom>
          <a:noFill/>
          <a:ln>
            <a:noFill/>
          </a:ln>
        </p:spPr>
      </p:pic>
      <p:sp>
        <p:nvSpPr>
          <p:cNvPr id="138" name="Google Shape;138;p20"/>
          <p:cNvSpPr txBox="1"/>
          <p:nvPr/>
        </p:nvSpPr>
        <p:spPr>
          <a:xfrm>
            <a:off x="959371" y="743273"/>
            <a:ext cx="641579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dk2"/>
                </a:solidFill>
                <a:latin typeface="Lato"/>
                <a:ea typeface="Lato"/>
                <a:cs typeface="Lato"/>
                <a:sym typeface="Lato"/>
              </a:rPr>
              <a:t>PRIMER MOMENTO:</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Lato"/>
                <a:ea typeface="Lato"/>
                <a:cs typeface="Lato"/>
                <a:sym typeface="Lato"/>
              </a:rPr>
              <a:t>El desafío de ser FLEXIBLES</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Lato"/>
              <a:ea typeface="Lato"/>
              <a:cs typeface="Lato"/>
              <a:sym typeface="Lato"/>
            </a:endParaRPr>
          </a:p>
        </p:txBody>
      </p:sp>
      <p:sp>
        <p:nvSpPr>
          <p:cNvPr id="139" name="Google Shape;139;p20"/>
          <p:cNvSpPr/>
          <p:nvPr/>
        </p:nvSpPr>
        <p:spPr>
          <a:xfrm>
            <a:off x="768248" y="1693340"/>
            <a:ext cx="2949314" cy="859876"/>
          </a:xfrm>
          <a:prstGeom prst="roundRect">
            <a:avLst>
              <a:gd fmla="val 16667" name="adj"/>
            </a:avLst>
          </a:prstGeom>
          <a:solidFill>
            <a:schemeClr val="lt2"/>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chemeClr val="dk1"/>
                </a:solidFill>
                <a:latin typeface="Lato"/>
                <a:ea typeface="Lato"/>
                <a:cs typeface="Lato"/>
                <a:sym typeface="Lato"/>
              </a:rPr>
              <a:t>¿Qué significa ser flexibles?</a:t>
            </a:r>
            <a:endParaRPr b="1" i="0" sz="2400" u="none" cap="none" strike="noStrike">
              <a:solidFill>
                <a:schemeClr val="dk1"/>
              </a:solidFill>
              <a:latin typeface="Lato"/>
              <a:ea typeface="Lato"/>
              <a:cs typeface="Lato"/>
              <a:sym typeface="Lato"/>
            </a:endParaRPr>
          </a:p>
        </p:txBody>
      </p:sp>
      <p:sp>
        <p:nvSpPr>
          <p:cNvPr id="140" name="Google Shape;140;p20"/>
          <p:cNvSpPr txBox="1"/>
          <p:nvPr/>
        </p:nvSpPr>
        <p:spPr>
          <a:xfrm>
            <a:off x="4088224" y="1520373"/>
            <a:ext cx="4275942" cy="1384995"/>
          </a:xfrm>
          <a:prstGeom prst="rect">
            <a:avLst/>
          </a:prstGeom>
          <a:solidFill>
            <a:srgbClr val="EDEDED"/>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1" i="0" sz="1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None/>
            </a:pPr>
            <a:r>
              <a:rPr b="1" i="0" lang="en-US" sz="1800" u="none" cap="none" strike="noStrike">
                <a:solidFill>
                  <a:srgbClr val="000000"/>
                </a:solidFill>
                <a:latin typeface="Lato"/>
                <a:ea typeface="Lato"/>
                <a:cs typeface="Lato"/>
                <a:sym typeface="Lato"/>
              </a:rPr>
              <a:t>LECTURA Y REFLEXIÓN COMPARTIDA </a:t>
            </a:r>
            <a:r>
              <a:rPr b="0" i="0" lang="en-US" sz="1600" u="none" cap="none" strike="noStrike">
                <a:solidFill>
                  <a:srgbClr val="000000"/>
                </a:solidFill>
                <a:latin typeface="Lato"/>
                <a:ea typeface="Lato"/>
                <a:cs typeface="Lato"/>
                <a:sym typeface="Lato"/>
              </a:rPr>
              <a:t>fragmento, extraído de </a:t>
            </a:r>
            <a:r>
              <a:rPr b="1" i="0" lang="en-US" sz="1600" u="none" cap="none" strike="noStrike">
                <a:solidFill>
                  <a:srgbClr val="C00000"/>
                </a:solidFill>
                <a:latin typeface="Lato"/>
                <a:ea typeface="Lato"/>
                <a:cs typeface="Lato"/>
                <a:sym typeface="Lato"/>
              </a:rPr>
              <a:t>“</a:t>
            </a:r>
            <a:r>
              <a:rPr b="1" i="1" lang="en-US" sz="1600" u="none" cap="none" strike="noStrike">
                <a:solidFill>
                  <a:srgbClr val="C00000"/>
                </a:solidFill>
                <a:latin typeface="Lato"/>
                <a:ea typeface="Lato"/>
                <a:cs typeface="Lato"/>
                <a:sym typeface="Lato"/>
              </a:rPr>
              <a:t>Gestionar una escuela con aulas heterogéneas</a:t>
            </a:r>
            <a:r>
              <a:rPr b="1" i="0" lang="en-US" sz="1600" u="none" cap="none" strike="noStrike">
                <a:solidFill>
                  <a:srgbClr val="C00000"/>
                </a:solidFill>
                <a:latin typeface="Lato"/>
                <a:ea typeface="Lato"/>
                <a:cs typeface="Lato"/>
                <a:sym typeface="Lato"/>
              </a:rPr>
              <a:t>”, </a:t>
            </a:r>
            <a:r>
              <a:rPr b="0" i="0" lang="en-US" sz="1600" u="none" cap="none" strike="noStrike">
                <a:solidFill>
                  <a:srgbClr val="000000"/>
                </a:solidFill>
                <a:latin typeface="Lato"/>
                <a:ea typeface="Lato"/>
                <a:cs typeface="Lato"/>
                <a:sym typeface="Lato"/>
              </a:rPr>
              <a:t>de R. Anijovich</a:t>
            </a:r>
            <a:endParaRPr b="0" i="0" sz="16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None/>
            </a:pPr>
            <a:r>
              <a:t/>
            </a:r>
            <a:endParaRPr b="0" i="0" sz="1600" u="none" cap="none" strike="noStrike">
              <a:solidFill>
                <a:srgbClr val="000000"/>
              </a:solidFill>
              <a:latin typeface="Lato"/>
              <a:ea typeface="Lato"/>
              <a:cs typeface="Lato"/>
              <a:sym typeface="Lato"/>
            </a:endParaRPr>
          </a:p>
        </p:txBody>
      </p:sp>
      <p:sp>
        <p:nvSpPr>
          <p:cNvPr id="141" name="Google Shape;141;p20"/>
          <p:cNvSpPr txBox="1"/>
          <p:nvPr/>
        </p:nvSpPr>
        <p:spPr>
          <a:xfrm>
            <a:off x="4020766" y="3061443"/>
            <a:ext cx="4450551" cy="2062103"/>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Lato"/>
                <a:ea typeface="Lato"/>
                <a:cs typeface="Lato"/>
                <a:sym typeface="Lato"/>
              </a:rPr>
              <a:t>NOS PREGUNTAMOS: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Lato"/>
                <a:ea typeface="Lato"/>
                <a:cs typeface="Lato"/>
                <a:sym typeface="Lato"/>
              </a:rPr>
              <a:t>En función de la coyuntura 2020, ¿cómo debimos flexibilizar nuestra organización áulica en relación a los siguientes aspectos: 1- </a:t>
            </a:r>
            <a:r>
              <a:rPr b="1" i="0" lang="en-US" sz="1600" u="none" cap="none" strike="noStrike">
                <a:solidFill>
                  <a:srgbClr val="000000"/>
                </a:solidFill>
                <a:latin typeface="Lato"/>
                <a:ea typeface="Lato"/>
                <a:cs typeface="Lato"/>
                <a:sym typeface="Lato"/>
              </a:rPr>
              <a:t>Aprendizajes </a:t>
            </a:r>
            <a:r>
              <a:rPr b="0" i="0" lang="en-US" sz="1600" u="none" cap="none" strike="noStrike">
                <a:solidFill>
                  <a:srgbClr val="000000"/>
                </a:solidFill>
                <a:latin typeface="Lato"/>
                <a:ea typeface="Lato"/>
                <a:cs typeface="Lato"/>
                <a:sym typeface="Lato"/>
              </a:rPr>
              <a:t> 2- </a:t>
            </a:r>
            <a:r>
              <a:rPr b="1" i="0" lang="en-US" sz="1600" u="none" cap="none" strike="noStrike">
                <a:solidFill>
                  <a:srgbClr val="000000"/>
                </a:solidFill>
                <a:latin typeface="Lato"/>
                <a:ea typeface="Lato"/>
                <a:cs typeface="Lato"/>
                <a:sym typeface="Lato"/>
              </a:rPr>
              <a:t>Tiempos</a:t>
            </a:r>
            <a:r>
              <a:rPr b="0" i="0" lang="en-US" sz="1600" u="none" cap="none" strike="noStrike">
                <a:solidFill>
                  <a:srgbClr val="000000"/>
                </a:solidFill>
                <a:latin typeface="Lato"/>
                <a:ea typeface="Lato"/>
                <a:cs typeface="Lato"/>
                <a:sym typeface="Lato"/>
              </a:rPr>
              <a:t>  </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Lato"/>
                <a:ea typeface="Lato"/>
                <a:cs typeface="Lato"/>
                <a:sym typeface="Lato"/>
              </a:rPr>
              <a:t>¿Cómo evaluamos y proyectamos en 2021 dicha flexibilización?</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147" name="Google Shape;147;p2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48" name="Google Shape;148;p21"/>
          <p:cNvSpPr txBox="1"/>
          <p:nvPr/>
        </p:nvSpPr>
        <p:spPr>
          <a:xfrm>
            <a:off x="494675" y="512749"/>
            <a:ext cx="8154649" cy="4766872"/>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sp>
        <p:nvSpPr>
          <p:cNvPr id="149" name="Google Shape;149;p21"/>
          <p:cNvSpPr txBox="1"/>
          <p:nvPr/>
        </p:nvSpPr>
        <p:spPr>
          <a:xfrm>
            <a:off x="624728" y="583255"/>
            <a:ext cx="284924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dk2"/>
                </a:solidFill>
                <a:latin typeface="Lato"/>
                <a:ea typeface="Lato"/>
                <a:cs typeface="Lato"/>
                <a:sym typeface="Lato"/>
              </a:rPr>
              <a:t>Las variables de heterogeneidad en las salas/aulas</a:t>
            </a:r>
            <a:endParaRPr/>
          </a:p>
        </p:txBody>
      </p:sp>
      <p:sp>
        <p:nvSpPr>
          <p:cNvPr id="150" name="Google Shape;150;p21"/>
          <p:cNvSpPr txBox="1"/>
          <p:nvPr/>
        </p:nvSpPr>
        <p:spPr>
          <a:xfrm>
            <a:off x="4167266" y="1267939"/>
            <a:ext cx="4275942" cy="1323439"/>
          </a:xfrm>
          <a:prstGeom prst="rect">
            <a:avLst/>
          </a:prstGeom>
          <a:solidFill>
            <a:srgbClr val="EDEDED"/>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Con los datos del GEM más los conocimientos que aporta la experiencia 2020 es posible “mapear” cómo están compuestos los grupos, tomando en cuenta el análisis de las variables de heterogeneidad. </a:t>
            </a:r>
            <a:endParaRPr b="0" i="0" sz="1600" u="none" cap="none" strike="noStrike">
              <a:solidFill>
                <a:srgbClr val="000000"/>
              </a:solidFill>
              <a:latin typeface="Lato"/>
              <a:ea typeface="Lato"/>
              <a:cs typeface="Lato"/>
              <a:sym typeface="Lato"/>
            </a:endParaRPr>
          </a:p>
        </p:txBody>
      </p:sp>
      <p:sp>
        <p:nvSpPr>
          <p:cNvPr id="151" name="Google Shape;151;p21"/>
          <p:cNvSpPr txBox="1"/>
          <p:nvPr/>
        </p:nvSpPr>
        <p:spPr>
          <a:xfrm>
            <a:off x="4634320" y="3061315"/>
            <a:ext cx="3371260" cy="1815882"/>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Este análisis nos puede permitir dimensionar:</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rPr b="1" i="0" lang="en-US" sz="1600" u="none" cap="none" strike="noStrike">
                <a:solidFill>
                  <a:srgbClr val="000000"/>
                </a:solidFill>
                <a:latin typeface="Lato"/>
                <a:ea typeface="Lato"/>
                <a:cs typeface="Lato"/>
                <a:sym typeface="Lato"/>
              </a:rPr>
              <a:t>PROBLEMAS</a:t>
            </a:r>
            <a:endParaRPr/>
          </a:p>
          <a:p>
            <a:pPr indent="0" lvl="0" marL="0" marR="0" rtl="0" algn="l">
              <a:lnSpc>
                <a:spcPct val="100000"/>
              </a:lnSpc>
              <a:spcBef>
                <a:spcPts val="0"/>
              </a:spcBef>
              <a:spcAft>
                <a:spcPts val="0"/>
              </a:spcAft>
              <a:buNone/>
            </a:pPr>
            <a:r>
              <a:rPr b="1" i="0" lang="en-US" sz="1600" u="none" cap="none" strike="noStrike">
                <a:solidFill>
                  <a:srgbClr val="000000"/>
                </a:solidFill>
                <a:latin typeface="Lato"/>
                <a:ea typeface="Lato"/>
                <a:cs typeface="Lato"/>
                <a:sym typeface="Lato"/>
              </a:rPr>
              <a:t>OPORTUNIDADES</a:t>
            </a:r>
            <a:endParaRPr/>
          </a:p>
          <a:p>
            <a:pPr indent="0" lvl="0" marL="0" marR="0" rtl="0" algn="l">
              <a:lnSpc>
                <a:spcPct val="100000"/>
              </a:lnSpc>
              <a:spcBef>
                <a:spcPts val="0"/>
              </a:spcBef>
              <a:spcAft>
                <a:spcPts val="0"/>
              </a:spcAft>
              <a:buNone/>
            </a:pPr>
            <a:r>
              <a:rPr b="1" i="0" lang="en-US" sz="1600" u="none" cap="none" strike="noStrike">
                <a:solidFill>
                  <a:srgbClr val="000000"/>
                </a:solidFill>
                <a:latin typeface="Lato"/>
                <a:ea typeface="Lato"/>
                <a:cs typeface="Lato"/>
                <a:sym typeface="Lato"/>
              </a:rPr>
              <a:t>DESAFÍOS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para 2021</a:t>
            </a:r>
            <a:endParaRPr/>
          </a:p>
        </p:txBody>
      </p:sp>
      <p:pic>
        <p:nvPicPr>
          <p:cNvPr descr="https://lh4.googleusercontent.com/TzPy0rRAmFsbqgTNVCRihYoYVrDwDRU_77LUj5uiBjttIIQV2wpdnZCnaYYjwmkFKDg_ydNTr16Vtz6vcRWwoYDj1o1EaojF2f5h2w8aVZXaFeXSvPiYiYkDRhaDZ6DWbNOfE5M7" id="152" name="Google Shape;152;p21"/>
          <p:cNvPicPr preferRelativeResize="0"/>
          <p:nvPr/>
        </p:nvPicPr>
        <p:blipFill rotWithShape="1">
          <a:blip r:embed="rId4">
            <a:alphaModFix/>
          </a:blip>
          <a:srcRect b="0" l="10985" r="12439" t="0"/>
          <a:stretch/>
        </p:blipFill>
        <p:spPr>
          <a:xfrm>
            <a:off x="524100" y="1854090"/>
            <a:ext cx="3657600" cy="33879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158" name="Google Shape;158;p2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9" name="Google Shape;159;p22"/>
          <p:cNvSpPr txBox="1"/>
          <p:nvPr/>
        </p:nvSpPr>
        <p:spPr>
          <a:xfrm>
            <a:off x="849580" y="660568"/>
            <a:ext cx="65555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2"/>
                </a:solidFill>
                <a:latin typeface="Lato"/>
                <a:ea typeface="Lato"/>
                <a:cs typeface="Lato"/>
                <a:sym typeface="Lato"/>
              </a:rPr>
              <a:t>El valor de FLUIR</a:t>
            </a:r>
            <a:endParaRPr/>
          </a:p>
        </p:txBody>
      </p:sp>
      <p:sp>
        <p:nvSpPr>
          <p:cNvPr id="160" name="Google Shape;160;p22"/>
          <p:cNvSpPr txBox="1"/>
          <p:nvPr/>
        </p:nvSpPr>
        <p:spPr>
          <a:xfrm>
            <a:off x="371006" y="468099"/>
            <a:ext cx="8401987" cy="505068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sp>
        <p:nvSpPr>
          <p:cNvPr id="161" name="Google Shape;161;p22"/>
          <p:cNvSpPr txBox="1"/>
          <p:nvPr/>
        </p:nvSpPr>
        <p:spPr>
          <a:xfrm>
            <a:off x="849580" y="566946"/>
            <a:ext cx="728147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dk2"/>
                </a:solidFill>
                <a:latin typeface="Lato"/>
                <a:ea typeface="Lato"/>
                <a:cs typeface="Lato"/>
                <a:sym typeface="Lato"/>
              </a:rPr>
              <a:t>Haciendo visible la heterogeneidad</a:t>
            </a:r>
            <a:endParaRPr b="1" i="0" sz="3200" u="none" cap="none" strike="noStrike">
              <a:solidFill>
                <a:schemeClr val="dk2"/>
              </a:solidFill>
              <a:latin typeface="Lato"/>
              <a:ea typeface="Lato"/>
              <a:cs typeface="Lato"/>
              <a:sym typeface="Lato"/>
            </a:endParaRPr>
          </a:p>
        </p:txBody>
      </p:sp>
      <p:sp>
        <p:nvSpPr>
          <p:cNvPr id="162" name="Google Shape;162;p22"/>
          <p:cNvSpPr txBox="1"/>
          <p:nvPr/>
        </p:nvSpPr>
        <p:spPr>
          <a:xfrm>
            <a:off x="425345" y="2316163"/>
            <a:ext cx="7904328" cy="30162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r>
              <a:rPr b="0" i="0" lang="en-US" sz="1600" u="none" cap="none" strike="noStrike">
                <a:solidFill>
                  <a:srgbClr val="000000"/>
                </a:solidFill>
                <a:latin typeface="Lato"/>
                <a:ea typeface="Lato"/>
                <a:cs typeface="Lato"/>
                <a:sym typeface="Lato"/>
              </a:rPr>
              <a:t>¿Qué necesidades/posibilidades/oportunidades/ me está revelando este análisis? ¿Dónde ubicaría a cada niño del jardín?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¿Cuántos chicos tengo con conexión? y cuántos no? Qué dispositivos tienen?</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¿Cuántos chicos trabajaron adecuadamente con aprendizajes priorizados?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¿Cuántos chicos fueron acompañados siempre por sus familias?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¿Qué necesidades tienen en el contexto de la comunidad?</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¿Cuál es el espacio que tengo?</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¿Cuál es el tiempo de aprendizaje de cada uno de los estudiantes?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¿Cuáles necesitan más presencialidad?</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¿Cuáles pueden continuar de manera remota?</a:t>
            </a:r>
            <a:endParaRPr/>
          </a:p>
        </p:txBody>
      </p:sp>
      <p:sp>
        <p:nvSpPr>
          <p:cNvPr id="163" name="Google Shape;163;p22"/>
          <p:cNvSpPr txBox="1"/>
          <p:nvPr/>
        </p:nvSpPr>
        <p:spPr>
          <a:xfrm>
            <a:off x="555572" y="1314798"/>
            <a:ext cx="8032853" cy="1077218"/>
          </a:xfrm>
          <a:prstGeom prst="rect">
            <a:avLst/>
          </a:prstGeom>
          <a:solidFill>
            <a:srgbClr val="EDEDE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Lato"/>
                <a:ea typeface="Lato"/>
                <a:cs typeface="Lato"/>
                <a:sym typeface="Lato"/>
              </a:rPr>
              <a:t>Luego de la lectura y análisis del gráfico y recogiendo el diagnóstico elaborado el día anterior, proponemos </a:t>
            </a:r>
            <a:r>
              <a:rPr b="1" i="0" lang="en-US" sz="1600" u="none" cap="none" strike="noStrike">
                <a:solidFill>
                  <a:srgbClr val="000000"/>
                </a:solidFill>
                <a:latin typeface="Lato"/>
                <a:ea typeface="Lato"/>
                <a:cs typeface="Lato"/>
                <a:sym typeface="Lato"/>
              </a:rPr>
              <a:t>seguir profundizando en un mapeo</a:t>
            </a:r>
            <a:r>
              <a:rPr b="0" i="0" lang="en-US" sz="1600" u="none" cap="none" strike="noStrike">
                <a:solidFill>
                  <a:srgbClr val="000000"/>
                </a:solidFill>
                <a:latin typeface="Lato"/>
                <a:ea typeface="Lato"/>
                <a:cs typeface="Lato"/>
                <a:sym typeface="Lato"/>
              </a:rPr>
              <a:t> de tu sala o institución, visibilizando otras variables que resonaron durante la reflexión y / o que puedas aportar desde tu experiencia.</a:t>
            </a:r>
            <a:endParaRPr b="0" i="0" sz="1600" u="none" cap="none" strike="noStrike">
              <a:solidFill>
                <a:srgbClr val="000000"/>
              </a:solidFill>
              <a:latin typeface="Lato"/>
              <a:ea typeface="Lato"/>
              <a:cs typeface="Lato"/>
              <a:sym typeface="Lato"/>
            </a:endParaRPr>
          </a:p>
        </p:txBody>
      </p:sp>
      <p:pic>
        <p:nvPicPr>
          <p:cNvPr id="164" name="Google Shape;164;p22"/>
          <p:cNvPicPr preferRelativeResize="0"/>
          <p:nvPr/>
        </p:nvPicPr>
        <p:blipFill rotWithShape="1">
          <a:blip r:embed="rId4">
            <a:alphaModFix/>
          </a:blip>
          <a:srcRect b="0" l="0" r="0" t="0"/>
          <a:stretch/>
        </p:blipFill>
        <p:spPr>
          <a:xfrm>
            <a:off x="7055481" y="3755376"/>
            <a:ext cx="1645198" cy="16451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170" name="Google Shape;170;p2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1" name="Google Shape;171;p23"/>
          <p:cNvSpPr txBox="1"/>
          <p:nvPr/>
        </p:nvSpPr>
        <p:spPr>
          <a:xfrm>
            <a:off x="494675" y="512749"/>
            <a:ext cx="8154649" cy="4766872"/>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1" i="0" sz="2000" u="none" cap="none" strike="noStrike">
              <a:solidFill>
                <a:schemeClr val="dk1"/>
              </a:solidFill>
              <a:latin typeface="Lato"/>
              <a:ea typeface="Lato"/>
              <a:cs typeface="Lato"/>
              <a:sym typeface="Lato"/>
            </a:endParaRPr>
          </a:p>
        </p:txBody>
      </p:sp>
      <p:sp>
        <p:nvSpPr>
          <p:cNvPr id="172" name="Google Shape;172;p23"/>
          <p:cNvSpPr txBox="1"/>
          <p:nvPr/>
        </p:nvSpPr>
        <p:spPr>
          <a:xfrm>
            <a:off x="849580" y="660568"/>
            <a:ext cx="6555561" cy="11387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dk2"/>
                </a:solidFill>
                <a:latin typeface="Lato"/>
                <a:ea typeface="Lato"/>
                <a:cs typeface="Lato"/>
                <a:sym typeface="Lato"/>
              </a:rPr>
              <a:t>Algunas estrategias valiosas para el </a:t>
            </a:r>
            <a:r>
              <a:rPr b="1" i="0" lang="en-US" sz="2400" u="none" cap="none" strike="noStrike">
                <a:solidFill>
                  <a:schemeClr val="dk2"/>
                </a:solidFill>
                <a:latin typeface="Lato"/>
                <a:ea typeface="Lato"/>
                <a:cs typeface="Lato"/>
                <a:sym typeface="Lato"/>
              </a:rPr>
              <a:t>ACOMPAÑAMIENTO </a:t>
            </a:r>
            <a:r>
              <a:rPr b="0" i="0" lang="en-US" sz="2400" u="none" cap="none" strike="noStrike">
                <a:solidFill>
                  <a:schemeClr val="dk2"/>
                </a:solidFill>
                <a:latin typeface="Lato"/>
                <a:ea typeface="Lato"/>
                <a:cs typeface="Lato"/>
                <a:sym typeface="Lato"/>
              </a:rPr>
              <a:t>de las trayectorias </a:t>
            </a:r>
            <a:r>
              <a:rPr b="0" i="0" lang="en-US" sz="2000" u="none" cap="none" strike="noStrike">
                <a:solidFill>
                  <a:schemeClr val="dk2"/>
                </a:solidFill>
                <a:latin typeface="Lato"/>
                <a:ea typeface="Lato"/>
                <a:cs typeface="Lato"/>
                <a:sym typeface="Lato"/>
              </a:rPr>
              <a:t>(especialmente las más debilitadas)</a:t>
            </a:r>
            <a:endParaRPr/>
          </a:p>
        </p:txBody>
      </p:sp>
      <p:sp>
        <p:nvSpPr>
          <p:cNvPr id="173" name="Google Shape;173;p23"/>
          <p:cNvSpPr txBox="1"/>
          <p:nvPr/>
        </p:nvSpPr>
        <p:spPr>
          <a:xfrm>
            <a:off x="590237" y="1947160"/>
            <a:ext cx="7963524" cy="3308598"/>
          </a:xfrm>
          <a:prstGeom prst="rect">
            <a:avLst/>
          </a:prstGeom>
          <a:solidFill>
            <a:srgbClr val="EDEDED"/>
          </a:solid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0000"/>
              </a:buClr>
              <a:buSzPts val="1900"/>
              <a:buFont typeface="Noto Sans Symbols"/>
              <a:buChar char="✔"/>
            </a:pPr>
            <a:r>
              <a:rPr b="0" i="0" lang="en-US" sz="1900" u="none" cap="none" strike="noStrike">
                <a:solidFill>
                  <a:srgbClr val="000000"/>
                </a:solidFill>
                <a:latin typeface="Lato"/>
                <a:ea typeface="Lato"/>
                <a:cs typeface="Lato"/>
                <a:sym typeface="Lato"/>
              </a:rPr>
              <a:t>Realización de evaluaciones diagnósticas continuas que brinden información oportuna y precisa.  </a:t>
            </a:r>
            <a:endParaRPr/>
          </a:p>
          <a:p>
            <a:pPr indent="-342900" lvl="0" marL="342900" marR="0" rtl="0" algn="l">
              <a:lnSpc>
                <a:spcPct val="100000"/>
              </a:lnSpc>
              <a:spcBef>
                <a:spcPts val="0"/>
              </a:spcBef>
              <a:spcAft>
                <a:spcPts val="0"/>
              </a:spcAft>
              <a:buClr>
                <a:srgbClr val="FF0000"/>
              </a:buClr>
              <a:buSzPts val="1900"/>
              <a:buFont typeface="Noto Sans Symbols"/>
              <a:buChar char="✔"/>
            </a:pPr>
            <a:r>
              <a:rPr b="0" i="0" lang="en-US" sz="1900" u="none" cap="none" strike="noStrike">
                <a:solidFill>
                  <a:srgbClr val="000000"/>
                </a:solidFill>
                <a:latin typeface="Lato"/>
                <a:ea typeface="Lato"/>
                <a:cs typeface="Lato"/>
                <a:sym typeface="Lato"/>
              </a:rPr>
              <a:t>Priorización de aprendizajes, con especial énfasis en las habilidades que garantizan la movilidad de los estudiantes entre ciclos y niveles. </a:t>
            </a:r>
            <a:endParaRPr/>
          </a:p>
          <a:p>
            <a:pPr indent="-342900" lvl="0" marL="342900" marR="0" rtl="0" algn="l">
              <a:lnSpc>
                <a:spcPct val="100000"/>
              </a:lnSpc>
              <a:spcBef>
                <a:spcPts val="0"/>
              </a:spcBef>
              <a:spcAft>
                <a:spcPts val="0"/>
              </a:spcAft>
              <a:buClr>
                <a:srgbClr val="FF0000"/>
              </a:buClr>
              <a:buSzPts val="1900"/>
              <a:buFont typeface="Noto Sans Symbols"/>
              <a:buChar char="✔"/>
            </a:pPr>
            <a:r>
              <a:rPr b="0" i="0" lang="en-US" sz="1900" u="sng" cap="none" strike="noStrike">
                <a:solidFill>
                  <a:srgbClr val="000000"/>
                </a:solidFill>
                <a:latin typeface="Lato"/>
                <a:ea typeface="Lato"/>
                <a:cs typeface="Lato"/>
                <a:sym typeface="Lato"/>
              </a:rPr>
              <a:t>Flexibilización de tiempos y agrupamientos que favorezcan el encuentro con los estudiantes que requieren mayor acompañamiento.</a:t>
            </a:r>
            <a:endParaRPr b="0" i="0" sz="1900" u="none" cap="none" strike="noStrike">
              <a:solidFill>
                <a:srgbClr val="000000"/>
              </a:solidFill>
              <a:latin typeface="Lato"/>
              <a:ea typeface="Lato"/>
              <a:cs typeface="Lato"/>
              <a:sym typeface="Lato"/>
            </a:endParaRPr>
          </a:p>
          <a:p>
            <a:pPr indent="-342900" lvl="0" marL="342900" marR="0" rtl="0" algn="l">
              <a:lnSpc>
                <a:spcPct val="100000"/>
              </a:lnSpc>
              <a:spcBef>
                <a:spcPts val="0"/>
              </a:spcBef>
              <a:spcAft>
                <a:spcPts val="0"/>
              </a:spcAft>
              <a:buClr>
                <a:srgbClr val="FF0000"/>
              </a:buClr>
              <a:buSzPts val="1900"/>
              <a:buFont typeface="Noto Sans Symbols"/>
              <a:buChar char="✔"/>
            </a:pPr>
            <a:r>
              <a:rPr b="0" i="0" lang="en-US" sz="1900" u="none" cap="none" strike="noStrike">
                <a:solidFill>
                  <a:srgbClr val="000000"/>
                </a:solidFill>
                <a:latin typeface="Lato"/>
                <a:ea typeface="Lato"/>
                <a:cs typeface="Lato"/>
                <a:sym typeface="Lato"/>
              </a:rPr>
              <a:t>Estrategias de aprendizaje diferenciadas y centradas en el estudiante (propuestas sobre indicadores claros y monitoreados de forma permanente)</a:t>
            </a:r>
            <a:endParaRPr/>
          </a:p>
          <a:p>
            <a:pPr indent="-342900" lvl="0" marL="342900" marR="0" rtl="0" algn="l">
              <a:lnSpc>
                <a:spcPct val="100000"/>
              </a:lnSpc>
              <a:spcBef>
                <a:spcPts val="0"/>
              </a:spcBef>
              <a:spcAft>
                <a:spcPts val="0"/>
              </a:spcAft>
              <a:buClr>
                <a:srgbClr val="FF0000"/>
              </a:buClr>
              <a:buSzPts val="1900"/>
              <a:buFont typeface="Noto Sans Symbols"/>
              <a:buChar char="✔"/>
            </a:pPr>
            <a:r>
              <a:rPr b="0" i="0" lang="en-US" sz="1900" u="none" cap="none" strike="noStrike">
                <a:solidFill>
                  <a:srgbClr val="000000"/>
                </a:solidFill>
                <a:latin typeface="Lato"/>
                <a:ea typeface="Lato"/>
                <a:cs typeface="Lato"/>
                <a:sym typeface="Lato"/>
              </a:rPr>
              <a:t>Desarrollo de tutorías y micro-enseñanza</a:t>
            </a:r>
            <a:endParaRPr b="0" i="0" sz="1900" u="none" cap="none" strike="noStrike">
              <a:solidFill>
                <a:srgbClr val="000000"/>
              </a:solidFill>
              <a:latin typeface="Lato"/>
              <a:ea typeface="Lato"/>
              <a:cs typeface="Lato"/>
              <a:sym typeface="Lato"/>
            </a:endParaRPr>
          </a:p>
          <a:p>
            <a:pPr indent="-342900" lvl="0" marL="342900" marR="0" rtl="0" algn="l">
              <a:lnSpc>
                <a:spcPct val="100000"/>
              </a:lnSpc>
              <a:spcBef>
                <a:spcPts val="0"/>
              </a:spcBef>
              <a:spcAft>
                <a:spcPts val="0"/>
              </a:spcAft>
              <a:buClr>
                <a:srgbClr val="FF0000"/>
              </a:buClr>
              <a:buSzPts val="1900"/>
              <a:buFont typeface="Noto Sans Symbols"/>
              <a:buChar char="✔"/>
            </a:pPr>
            <a:r>
              <a:rPr b="0" i="0" lang="en-US" sz="1900" u="none" cap="none" strike="noStrike">
                <a:solidFill>
                  <a:srgbClr val="000000"/>
                </a:solidFill>
                <a:latin typeface="Lato"/>
                <a:ea typeface="Lato"/>
                <a:cs typeface="Lato"/>
                <a:sym typeface="Lato"/>
              </a:rPr>
              <a:t>Asesoramiento a las familias</a:t>
            </a:r>
            <a:endParaRPr b="0" i="0" sz="1900" u="none" cap="none" strike="noStrike">
              <a:solidFill>
                <a:srgbClr val="000000"/>
              </a:solidFill>
              <a:latin typeface="Lato"/>
              <a:ea typeface="Lato"/>
              <a:cs typeface="Lato"/>
              <a:sym typeface="Lato"/>
            </a:endParaRPr>
          </a:p>
        </p:txBody>
      </p:sp>
      <p:sp>
        <p:nvSpPr>
          <p:cNvPr id="174" name="Google Shape;174;p23"/>
          <p:cNvSpPr/>
          <p:nvPr/>
        </p:nvSpPr>
        <p:spPr>
          <a:xfrm>
            <a:off x="316286" y="3358151"/>
            <a:ext cx="684688" cy="303623"/>
          </a:xfrm>
          <a:prstGeom prst="stripedRightArrow">
            <a:avLst>
              <a:gd fmla="val 50000" name="adj1"/>
              <a:gd fmla="val 50000" name="adj2"/>
            </a:avLst>
          </a:prstGeom>
          <a:gradFill>
            <a:gsLst>
              <a:gs pos="0">
                <a:srgbClr val="FFD300"/>
              </a:gs>
              <a:gs pos="100000">
                <a:srgbClr val="FFEF63"/>
              </a:gs>
            </a:gsLst>
            <a:lin ang="16200000" scaled="0"/>
          </a:gradFill>
          <a:ln cap="flat" cmpd="sng" w="9525">
            <a:solidFill>
              <a:srgbClr val="FFBE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COLORES DGE">
      <a:dk1>
        <a:srgbClr val="000000"/>
      </a:dk1>
      <a:lt1>
        <a:srgbClr val="FFFFFF"/>
      </a:lt1>
      <a:dk2>
        <a:srgbClr val="007F90"/>
      </a:dk2>
      <a:lt2>
        <a:srgbClr val="E7E6E6"/>
      </a:lt2>
      <a:accent1>
        <a:srgbClr val="4472C4"/>
      </a:accent1>
      <a:accent2>
        <a:srgbClr val="ED7D31"/>
      </a:accent2>
      <a:accent3>
        <a:srgbClr val="A5A5A5"/>
      </a:accent3>
      <a:accent4>
        <a:srgbClr val="FFC000"/>
      </a:accent4>
      <a:accent5>
        <a:srgbClr val="81D0F4"/>
      </a:accent5>
      <a:accent6>
        <a:srgbClr val="93C36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2020-01-17T18:50:37Z</dcterms:created>
  <dc:creator>Usuario de Microsoft Office</dc:creator>
</cp:coreProperties>
</file>